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356" r:id="rId4"/>
    <p:sldId id="300" r:id="rId6"/>
    <p:sldId id="325" r:id="rId7"/>
    <p:sldId id="257" r:id="rId8"/>
    <p:sldId id="301" r:id="rId9"/>
    <p:sldId id="340" r:id="rId10"/>
    <p:sldId id="379" r:id="rId11"/>
    <p:sldId id="326" r:id="rId12"/>
    <p:sldId id="342" r:id="rId13"/>
    <p:sldId id="343" r:id="rId14"/>
    <p:sldId id="344" r:id="rId15"/>
    <p:sldId id="345" r:id="rId16"/>
    <p:sldId id="346" r:id="rId17"/>
    <p:sldId id="347" r:id="rId18"/>
    <p:sldId id="348" r:id="rId19"/>
    <p:sldId id="349" r:id="rId20"/>
    <p:sldId id="350" r:id="rId21"/>
    <p:sldId id="351" r:id="rId22"/>
    <p:sldId id="352" r:id="rId23"/>
    <p:sldId id="380" r:id="rId24"/>
    <p:sldId id="354" r:id="rId25"/>
    <p:sldId id="355" r:id="rId26"/>
  </p:sldIdLst>
  <p:sldSz cx="12192000" cy="6858000"/>
  <p:notesSz cx="6858000" cy="9144000"/>
  <p:embeddedFontLst>
    <p:embeddedFont>
      <p:font typeface="微软雅黑" panose="020B0503020204020204" pitchFamily="34" charset="-122"/>
      <p:regular r:id="rId30"/>
    </p:embeddedFont>
    <p:embeddedFont>
      <p:font typeface="等线 Light" panose="02010600030101010101" charset="-122"/>
      <p:regular r:id="rId31"/>
    </p:embeddedFont>
    <p:embeddedFont>
      <p:font typeface="等线" panose="02010600030101010101"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E0C"/>
    <a:srgbClr val="FF0000"/>
    <a:srgbClr val="CC1F29"/>
    <a:srgbClr val="C00000"/>
    <a:srgbClr val="F16458"/>
    <a:srgbClr val="F1B5B4"/>
    <a:srgbClr val="B5253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97" d="100"/>
          <a:sy n="97" d="100"/>
        </p:scale>
        <p:origin x="106" y="245"/>
      </p:cViewPr>
      <p:guideLst>
        <p:guide orient="horz" pos="2368"/>
        <p:guide pos="3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47577-F33C-478C-93EA-9278F31BBC3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10063-44B7-4182-A27D-8C8584DACD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210063-44B7-4182-A27D-8C8584DACDB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4DD30C-2944-42F0-A6D2-1BEE8B3F6F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F09BDE-AA5B-43F9-9DF7-134D68DB5E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61CC17-DB42-414D-B27D-E3471C164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F5EF0-90DA-4954-9A31-A4F84A80C7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1CC17-DB42-414D-B27D-E3471C164D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F5EF0-90DA-4954-9A31-A4F84A80C7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DD30C-2944-42F0-A6D2-1BEE8B3F6F5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09BDE-AA5B-43F9-9DF7-134D68DB5EF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989965" y="3096895"/>
            <a:ext cx="10631805" cy="1014730"/>
          </a:xfrm>
          <a:prstGeom prst="rect">
            <a:avLst/>
          </a:prstGeom>
          <a:noFill/>
        </p:spPr>
        <p:txBody>
          <a:bodyPr wrap="square">
            <a:spAutoFit/>
          </a:bodyPr>
          <a:lstStyle/>
          <a:p>
            <a:r>
              <a:rPr lang="zh-CN" altLang="en-US" sz="6000" b="1" i="0" dirty="0">
                <a:solidFill>
                  <a:srgbClr val="EB1E0C"/>
                </a:solidFill>
                <a:effectLst/>
                <a:latin typeface="微软雅黑" panose="020B0503020204020204" pitchFamily="34" charset="-122"/>
                <a:ea typeface="微软雅黑" panose="020B0503020204020204" pitchFamily="34" charset="-122"/>
              </a:rPr>
              <a:t>河北“十四五”规划建议要点</a:t>
            </a:r>
            <a:endParaRPr lang="zh-CN" altLang="en-US" sz="6000" b="1" i="0" dirty="0">
              <a:solidFill>
                <a:srgbClr val="EB1E0C"/>
              </a:solidFill>
              <a:effectLst/>
              <a:latin typeface="微软雅黑" panose="020B0503020204020204" pitchFamily="34" charset="-122"/>
              <a:ea typeface="微软雅黑" panose="020B0503020204020204" pitchFamily="34" charset="-122"/>
            </a:endParaRPr>
          </a:p>
        </p:txBody>
      </p:sp>
      <p:pic>
        <p:nvPicPr>
          <p:cNvPr id="4" name="图片 3" descr="未标题-12"/>
          <p:cNvPicPr>
            <a:picLocks noChangeAspect="1"/>
          </p:cNvPicPr>
          <p:nvPr>
            <p:custDataLst>
              <p:tags r:id="rId2"/>
            </p:custDataLst>
          </p:nvPr>
        </p:nvPicPr>
        <p:blipFill>
          <a:blip r:embed="rId3"/>
          <a:stretch>
            <a:fillRect/>
          </a:stretch>
        </p:blipFill>
        <p:spPr>
          <a:xfrm>
            <a:off x="5304155" y="1068705"/>
            <a:ext cx="1583690" cy="1571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068" y="234724"/>
            <a:ext cx="11381864" cy="6388553"/>
            <a:chOff x="246741" y="288017"/>
            <a:chExt cx="11381864" cy="6388553"/>
          </a:xfrm>
        </p:grpSpPr>
        <p:sp>
          <p:nvSpPr>
            <p:cNvPr id="14" name="L 形 13"/>
            <p:cNvSpPr/>
            <p:nvPr/>
          </p:nvSpPr>
          <p:spPr>
            <a:xfrm>
              <a:off x="246743"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L 形 14"/>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1266407" y="393700"/>
            <a:ext cx="9211310" cy="601345"/>
            <a:chOff x="3141" y="359"/>
            <a:chExt cx="16704" cy="947"/>
          </a:xfrm>
        </p:grpSpPr>
        <p:sp>
          <p:nvSpPr>
            <p:cNvPr id="9" name="六边形 8"/>
            <p:cNvSpPr/>
            <p:nvPr/>
          </p:nvSpPr>
          <p:spPr>
            <a:xfrm>
              <a:off x="3141"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110" y="543"/>
              <a:ext cx="15578"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五、坚持创新驱动发展，推进创新型河北建设实现新突破和全面塑造发展新优势</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组合 43"/>
          <p:cNvGrpSpPr/>
          <p:nvPr/>
        </p:nvGrpSpPr>
        <p:grpSpPr>
          <a:xfrm>
            <a:off x="680720" y="2406015"/>
            <a:ext cx="1807210" cy="2402840"/>
            <a:chOff x="1072" y="3789"/>
            <a:chExt cx="2846" cy="3784"/>
          </a:xfrm>
        </p:grpSpPr>
        <p:sp>
          <p:nvSpPr>
            <p:cNvPr id="59" name="平行四边形 2"/>
            <p:cNvSpPr/>
            <p:nvPr/>
          </p:nvSpPr>
          <p:spPr>
            <a:xfrm>
              <a:off x="1072" y="4968"/>
              <a:ext cx="2846" cy="1202"/>
            </a:xfrm>
            <a:custGeom>
              <a:avLst/>
              <a:gdLst>
                <a:gd name="connsiteX0" fmla="*/ 0 w 1152128"/>
                <a:gd name="connsiteY0" fmla="*/ 936104 h 936104"/>
                <a:gd name="connsiteX1" fmla="*/ 234026 w 1152128"/>
                <a:gd name="connsiteY1" fmla="*/ 0 h 936104"/>
                <a:gd name="connsiteX2" fmla="*/ 1152128 w 1152128"/>
                <a:gd name="connsiteY2" fmla="*/ 0 h 936104"/>
                <a:gd name="connsiteX3" fmla="*/ 918102 w 1152128"/>
                <a:gd name="connsiteY3" fmla="*/ 936104 h 936104"/>
                <a:gd name="connsiteX4" fmla="*/ 0 w 1152128"/>
                <a:gd name="connsiteY4" fmla="*/ 936104 h 936104"/>
                <a:gd name="connsiteX0-1" fmla="*/ 0 w 1152128"/>
                <a:gd name="connsiteY0-2" fmla="*/ 936104 h 936104"/>
                <a:gd name="connsiteX1-3" fmla="*/ 386426 w 1152128"/>
                <a:gd name="connsiteY1-4" fmla="*/ 19050 h 936104"/>
                <a:gd name="connsiteX2-5" fmla="*/ 1152128 w 1152128"/>
                <a:gd name="connsiteY2-6" fmla="*/ 0 h 936104"/>
                <a:gd name="connsiteX3-7" fmla="*/ 918102 w 1152128"/>
                <a:gd name="connsiteY3-8" fmla="*/ 936104 h 936104"/>
                <a:gd name="connsiteX4-9" fmla="*/ 0 w 1152128"/>
                <a:gd name="connsiteY4-10" fmla="*/ 936104 h 936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936104">
                  <a:moveTo>
                    <a:pt x="0" y="936104"/>
                  </a:moveTo>
                  <a:lnTo>
                    <a:pt x="386426" y="19050"/>
                  </a:lnTo>
                  <a:lnTo>
                    <a:pt x="1152128" y="0"/>
                  </a:lnTo>
                  <a:lnTo>
                    <a:pt x="918102" y="936104"/>
                  </a:lnTo>
                  <a:lnTo>
                    <a:pt x="0" y="9361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1072" y="6654"/>
              <a:ext cx="2280" cy="919"/>
            </a:xfrm>
            <a:prstGeom prst="rect">
              <a:avLst/>
            </a:prstGeom>
            <a:noFill/>
          </p:spPr>
          <p:txBody>
            <a:bodyPr wrap="square">
              <a:spAutoFit/>
            </a:bodyPr>
            <a:p>
              <a:pPr algn="ctr">
                <a:spcAft>
                  <a:spcPts val="0"/>
                </a:spcAft>
              </a:pPr>
              <a:r>
                <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15 优化整合科技资源力量</a:t>
              </a:r>
              <a:endPar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7" name="Freeform 145"/>
            <p:cNvSpPr>
              <a:spLocks noEditPoints="1"/>
            </p:cNvSpPr>
            <p:nvPr/>
          </p:nvSpPr>
          <p:spPr bwMode="auto">
            <a:xfrm>
              <a:off x="1870" y="3789"/>
              <a:ext cx="1023" cy="1193"/>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bg1"/>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45"/>
          <p:cNvGrpSpPr/>
          <p:nvPr/>
        </p:nvGrpSpPr>
        <p:grpSpPr>
          <a:xfrm>
            <a:off x="4829810" y="1663065"/>
            <a:ext cx="2711450" cy="3022600"/>
            <a:chOff x="7606" y="2619"/>
            <a:chExt cx="4270" cy="4760"/>
          </a:xfrm>
        </p:grpSpPr>
        <p:sp>
          <p:nvSpPr>
            <p:cNvPr id="56" name="梯形 55"/>
            <p:cNvSpPr/>
            <p:nvPr/>
          </p:nvSpPr>
          <p:spPr>
            <a:xfrm>
              <a:off x="7606" y="3789"/>
              <a:ext cx="4270" cy="2381"/>
            </a:xfrm>
            <a:prstGeom prst="trapezoid">
              <a:avLst>
                <a:gd name="adj" fmla="val 193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67"/>
            <p:cNvSpPr/>
            <p:nvPr/>
          </p:nvSpPr>
          <p:spPr>
            <a:xfrm>
              <a:off x="7664" y="6848"/>
              <a:ext cx="4155" cy="531"/>
            </a:xfrm>
            <a:prstGeom prst="rect">
              <a:avLst/>
            </a:prstGeom>
            <a:noFill/>
          </p:spPr>
          <p:txBody>
            <a:bodyPr wrap="square">
              <a:spAutoFit/>
            </a:bodyPr>
            <a:p>
              <a:pPr algn="ctr">
                <a:spcAft>
                  <a:spcPts val="0"/>
                </a:spcAft>
              </a:pPr>
              <a:r>
                <a:rPr 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17 提升企业技术创新能力</a:t>
              </a:r>
              <a:endParaRPr 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2" name="Freeform 193"/>
            <p:cNvSpPr>
              <a:spLocks noEditPoints="1"/>
            </p:cNvSpPr>
            <p:nvPr/>
          </p:nvSpPr>
          <p:spPr bwMode="auto">
            <a:xfrm>
              <a:off x="8810" y="2619"/>
              <a:ext cx="1862" cy="1280"/>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44"/>
          <p:cNvGrpSpPr/>
          <p:nvPr/>
        </p:nvGrpSpPr>
        <p:grpSpPr>
          <a:xfrm>
            <a:off x="2827020" y="2031366"/>
            <a:ext cx="1807210" cy="2778124"/>
            <a:chOff x="4452" y="3199"/>
            <a:chExt cx="2846" cy="4375"/>
          </a:xfrm>
        </p:grpSpPr>
        <p:sp>
          <p:nvSpPr>
            <p:cNvPr id="57" name="平行四边形 2"/>
            <p:cNvSpPr/>
            <p:nvPr/>
          </p:nvSpPr>
          <p:spPr>
            <a:xfrm>
              <a:off x="4452" y="4217"/>
              <a:ext cx="2846" cy="1953"/>
            </a:xfrm>
            <a:custGeom>
              <a:avLst/>
              <a:gdLst>
                <a:gd name="connsiteX0" fmla="*/ 0 w 1152128"/>
                <a:gd name="connsiteY0" fmla="*/ 936104 h 936104"/>
                <a:gd name="connsiteX1" fmla="*/ 234026 w 1152128"/>
                <a:gd name="connsiteY1" fmla="*/ 0 h 936104"/>
                <a:gd name="connsiteX2" fmla="*/ 1152128 w 1152128"/>
                <a:gd name="connsiteY2" fmla="*/ 0 h 936104"/>
                <a:gd name="connsiteX3" fmla="*/ 918102 w 1152128"/>
                <a:gd name="connsiteY3" fmla="*/ 936104 h 936104"/>
                <a:gd name="connsiteX4" fmla="*/ 0 w 1152128"/>
                <a:gd name="connsiteY4" fmla="*/ 936104 h 936104"/>
                <a:gd name="connsiteX0-1" fmla="*/ 0 w 1152128"/>
                <a:gd name="connsiteY0-2" fmla="*/ 936104 h 936104"/>
                <a:gd name="connsiteX1-3" fmla="*/ 386426 w 1152128"/>
                <a:gd name="connsiteY1-4" fmla="*/ 19050 h 936104"/>
                <a:gd name="connsiteX2-5" fmla="*/ 1152128 w 1152128"/>
                <a:gd name="connsiteY2-6" fmla="*/ 0 h 936104"/>
                <a:gd name="connsiteX3-7" fmla="*/ 918102 w 1152128"/>
                <a:gd name="connsiteY3-8" fmla="*/ 936104 h 936104"/>
                <a:gd name="connsiteX4-9" fmla="*/ 0 w 1152128"/>
                <a:gd name="connsiteY4-10" fmla="*/ 936104 h 936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936104">
                  <a:moveTo>
                    <a:pt x="0" y="936104"/>
                  </a:moveTo>
                  <a:lnTo>
                    <a:pt x="386426" y="19050"/>
                  </a:lnTo>
                  <a:lnTo>
                    <a:pt x="1152128" y="0"/>
                  </a:lnTo>
                  <a:lnTo>
                    <a:pt x="918102" y="936104"/>
                  </a:lnTo>
                  <a:lnTo>
                    <a:pt x="0" y="9361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69"/>
            <p:cNvSpPr/>
            <p:nvPr/>
          </p:nvSpPr>
          <p:spPr>
            <a:xfrm>
              <a:off x="4452" y="6655"/>
              <a:ext cx="2280" cy="919"/>
            </a:xfrm>
            <a:prstGeom prst="rect">
              <a:avLst/>
            </a:prstGeom>
            <a:noFill/>
          </p:spPr>
          <p:txBody>
            <a:bodyPr wrap="square">
              <a:spAutoFit/>
            </a:bodyPr>
            <a:p>
              <a:pPr algn="ctr">
                <a:spcAft>
                  <a:spcPts val="0"/>
                </a:spcAft>
              </a:pPr>
              <a:r>
                <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16 积极打造协同创新高地</a:t>
              </a:r>
              <a:endPar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81" name="Freeform 49"/>
            <p:cNvSpPr>
              <a:spLocks noEditPoints="1"/>
            </p:cNvSpPr>
            <p:nvPr/>
          </p:nvSpPr>
          <p:spPr bwMode="auto">
            <a:xfrm>
              <a:off x="5634" y="3199"/>
              <a:ext cx="1098" cy="1055"/>
            </a:xfrm>
            <a:custGeom>
              <a:avLst/>
              <a:gdLst>
                <a:gd name="T0" fmla="*/ 1073 w 1360"/>
                <a:gd name="T1" fmla="*/ 127 h 1312"/>
                <a:gd name="T2" fmla="*/ 1173 w 1360"/>
                <a:gd name="T3" fmla="*/ 581 h 1312"/>
                <a:gd name="T4" fmla="*/ 1036 w 1360"/>
                <a:gd name="T5" fmla="*/ 732 h 1312"/>
                <a:gd name="T6" fmla="*/ 1024 w 1360"/>
                <a:gd name="T7" fmla="*/ 669 h 1312"/>
                <a:gd name="T8" fmla="*/ 1061 w 1360"/>
                <a:gd name="T9" fmla="*/ 593 h 1312"/>
                <a:gd name="T10" fmla="*/ 961 w 1360"/>
                <a:gd name="T11" fmla="*/ 644 h 1312"/>
                <a:gd name="T12" fmla="*/ 475 w 1360"/>
                <a:gd name="T13" fmla="*/ 593 h 1312"/>
                <a:gd name="T14" fmla="*/ 487 w 1360"/>
                <a:gd name="T15" fmla="*/ 644 h 1312"/>
                <a:gd name="T16" fmla="*/ 350 w 1360"/>
                <a:gd name="T17" fmla="*/ 429 h 1312"/>
                <a:gd name="T18" fmla="*/ 774 w 1360"/>
                <a:gd name="T19" fmla="*/ 0 h 1312"/>
                <a:gd name="T20" fmla="*/ 462 w 1360"/>
                <a:gd name="T21" fmla="*/ 1300 h 1312"/>
                <a:gd name="T22" fmla="*/ 1098 w 1360"/>
                <a:gd name="T23" fmla="*/ 1060 h 1312"/>
                <a:gd name="T24" fmla="*/ 1223 w 1360"/>
                <a:gd name="T25" fmla="*/ 644 h 1312"/>
                <a:gd name="T26" fmla="*/ 612 w 1360"/>
                <a:gd name="T27" fmla="*/ 846 h 1312"/>
                <a:gd name="T28" fmla="*/ 961 w 1360"/>
                <a:gd name="T29" fmla="*/ 732 h 1312"/>
                <a:gd name="T30" fmla="*/ 1123 w 1360"/>
                <a:gd name="T31" fmla="*/ 442 h 1312"/>
                <a:gd name="T32" fmla="*/ 986 w 1360"/>
                <a:gd name="T33" fmla="*/ 543 h 1312"/>
                <a:gd name="T34" fmla="*/ 1123 w 1360"/>
                <a:gd name="T35" fmla="*/ 442 h 1312"/>
                <a:gd name="T36" fmla="*/ 799 w 1360"/>
                <a:gd name="T37" fmla="*/ 442 h 1312"/>
                <a:gd name="T38" fmla="*/ 911 w 1360"/>
                <a:gd name="T39" fmla="*/ 568 h 1312"/>
                <a:gd name="T40" fmla="*/ 737 w 1360"/>
                <a:gd name="T41" fmla="*/ 442 h 1312"/>
                <a:gd name="T42" fmla="*/ 637 w 1360"/>
                <a:gd name="T43" fmla="*/ 568 h 1312"/>
                <a:gd name="T44" fmla="*/ 737 w 1360"/>
                <a:gd name="T45" fmla="*/ 442 h 1312"/>
                <a:gd name="T46" fmla="*/ 425 w 1360"/>
                <a:gd name="T47" fmla="*/ 442 h 1312"/>
                <a:gd name="T48" fmla="*/ 549 w 1360"/>
                <a:gd name="T49" fmla="*/ 543 h 1312"/>
                <a:gd name="T50" fmla="*/ 437 w 1360"/>
                <a:gd name="T51" fmla="*/ 379 h 1312"/>
                <a:gd name="T52" fmla="*/ 549 w 1360"/>
                <a:gd name="T53" fmla="*/ 303 h 1312"/>
                <a:gd name="T54" fmla="*/ 437 w 1360"/>
                <a:gd name="T55" fmla="*/ 379 h 1312"/>
                <a:gd name="T56" fmla="*/ 737 w 1360"/>
                <a:gd name="T57" fmla="*/ 379 h 1312"/>
                <a:gd name="T58" fmla="*/ 637 w 1360"/>
                <a:gd name="T59" fmla="*/ 278 h 1312"/>
                <a:gd name="T60" fmla="*/ 799 w 1360"/>
                <a:gd name="T61" fmla="*/ 379 h 1312"/>
                <a:gd name="T62" fmla="*/ 911 w 1360"/>
                <a:gd name="T63" fmla="*/ 278 h 1312"/>
                <a:gd name="T64" fmla="*/ 799 w 1360"/>
                <a:gd name="T65" fmla="*/ 379 h 1312"/>
                <a:gd name="T66" fmla="*/ 1111 w 1360"/>
                <a:gd name="T67" fmla="*/ 379 h 1312"/>
                <a:gd name="T68" fmla="*/ 986 w 1360"/>
                <a:gd name="T69" fmla="*/ 303 h 1312"/>
                <a:gd name="T70" fmla="*/ 799 w 1360"/>
                <a:gd name="T71" fmla="*/ 76 h 1312"/>
                <a:gd name="T72" fmla="*/ 886 w 1360"/>
                <a:gd name="T73" fmla="*/ 202 h 1312"/>
                <a:gd name="T74" fmla="*/ 799 w 1360"/>
                <a:gd name="T75" fmla="*/ 76 h 1312"/>
                <a:gd name="T76" fmla="*/ 737 w 1360"/>
                <a:gd name="T77" fmla="*/ 76 h 1312"/>
                <a:gd name="T78" fmla="*/ 649 w 1360"/>
                <a:gd name="T79" fmla="*/ 202 h 1312"/>
                <a:gd name="T80" fmla="*/ 574 w 1360"/>
                <a:gd name="T81" fmla="*/ 215 h 1312"/>
                <a:gd name="T82" fmla="*/ 624 w 1360"/>
                <a:gd name="T83" fmla="*/ 101 h 1312"/>
                <a:gd name="T84" fmla="*/ 450 w 1360"/>
                <a:gd name="T85" fmla="*/ 265 h 1312"/>
                <a:gd name="T86" fmla="*/ 574 w 1360"/>
                <a:gd name="T87" fmla="*/ 215 h 1312"/>
                <a:gd name="T88" fmla="*/ 936 w 1360"/>
                <a:gd name="T89" fmla="*/ 127 h 1312"/>
                <a:gd name="T90" fmla="*/ 1061 w 1360"/>
                <a:gd name="T91" fmla="*/ 253 h 1312"/>
                <a:gd name="T92" fmla="*/ 1024 w 1360"/>
                <a:gd name="T93" fmla="*/ 177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12">
                  <a:moveTo>
                    <a:pt x="774" y="0"/>
                  </a:moveTo>
                  <a:cubicBezTo>
                    <a:pt x="886" y="0"/>
                    <a:pt x="999" y="38"/>
                    <a:pt x="1073" y="127"/>
                  </a:cubicBezTo>
                  <a:cubicBezTo>
                    <a:pt x="1148" y="202"/>
                    <a:pt x="1198" y="303"/>
                    <a:pt x="1198" y="429"/>
                  </a:cubicBezTo>
                  <a:cubicBezTo>
                    <a:pt x="1198" y="480"/>
                    <a:pt x="1186" y="530"/>
                    <a:pt x="1173" y="581"/>
                  </a:cubicBezTo>
                  <a:cubicBezTo>
                    <a:pt x="1148" y="606"/>
                    <a:pt x="1148" y="606"/>
                    <a:pt x="1148" y="606"/>
                  </a:cubicBezTo>
                  <a:cubicBezTo>
                    <a:pt x="1111" y="656"/>
                    <a:pt x="1073" y="707"/>
                    <a:pt x="1036" y="732"/>
                  </a:cubicBezTo>
                  <a:cubicBezTo>
                    <a:pt x="1036" y="669"/>
                    <a:pt x="1036" y="669"/>
                    <a:pt x="1036" y="669"/>
                  </a:cubicBezTo>
                  <a:cubicBezTo>
                    <a:pt x="1024" y="669"/>
                    <a:pt x="1024" y="669"/>
                    <a:pt x="1024" y="669"/>
                  </a:cubicBezTo>
                  <a:cubicBezTo>
                    <a:pt x="1049" y="644"/>
                    <a:pt x="1073" y="619"/>
                    <a:pt x="1086" y="581"/>
                  </a:cubicBezTo>
                  <a:cubicBezTo>
                    <a:pt x="1073" y="581"/>
                    <a:pt x="1073" y="593"/>
                    <a:pt x="1061" y="593"/>
                  </a:cubicBezTo>
                  <a:cubicBezTo>
                    <a:pt x="1036" y="606"/>
                    <a:pt x="999" y="619"/>
                    <a:pt x="974" y="631"/>
                  </a:cubicBezTo>
                  <a:cubicBezTo>
                    <a:pt x="974" y="631"/>
                    <a:pt x="961" y="644"/>
                    <a:pt x="961" y="644"/>
                  </a:cubicBezTo>
                  <a:cubicBezTo>
                    <a:pt x="811" y="593"/>
                    <a:pt x="674" y="593"/>
                    <a:pt x="549" y="619"/>
                  </a:cubicBezTo>
                  <a:cubicBezTo>
                    <a:pt x="525" y="619"/>
                    <a:pt x="500" y="606"/>
                    <a:pt x="475" y="593"/>
                  </a:cubicBezTo>
                  <a:cubicBezTo>
                    <a:pt x="475" y="593"/>
                    <a:pt x="462" y="581"/>
                    <a:pt x="450" y="581"/>
                  </a:cubicBezTo>
                  <a:cubicBezTo>
                    <a:pt x="462" y="606"/>
                    <a:pt x="475" y="619"/>
                    <a:pt x="487" y="644"/>
                  </a:cubicBezTo>
                  <a:cubicBezTo>
                    <a:pt x="475" y="656"/>
                    <a:pt x="450" y="656"/>
                    <a:pt x="425" y="669"/>
                  </a:cubicBezTo>
                  <a:cubicBezTo>
                    <a:pt x="375" y="606"/>
                    <a:pt x="350" y="518"/>
                    <a:pt x="350" y="429"/>
                  </a:cubicBezTo>
                  <a:cubicBezTo>
                    <a:pt x="350" y="303"/>
                    <a:pt x="387" y="202"/>
                    <a:pt x="475" y="127"/>
                  </a:cubicBezTo>
                  <a:cubicBezTo>
                    <a:pt x="549" y="38"/>
                    <a:pt x="649" y="0"/>
                    <a:pt x="774" y="0"/>
                  </a:cubicBezTo>
                  <a:close/>
                  <a:moveTo>
                    <a:pt x="0" y="1312"/>
                  </a:moveTo>
                  <a:cubicBezTo>
                    <a:pt x="462" y="1300"/>
                    <a:pt x="462" y="1300"/>
                    <a:pt x="462" y="1300"/>
                  </a:cubicBezTo>
                  <a:cubicBezTo>
                    <a:pt x="525" y="1085"/>
                    <a:pt x="525" y="1085"/>
                    <a:pt x="525" y="1085"/>
                  </a:cubicBezTo>
                  <a:cubicBezTo>
                    <a:pt x="1098" y="1060"/>
                    <a:pt x="1098" y="1060"/>
                    <a:pt x="1098" y="1060"/>
                  </a:cubicBezTo>
                  <a:cubicBezTo>
                    <a:pt x="1360" y="656"/>
                    <a:pt x="1360" y="656"/>
                    <a:pt x="1360" y="656"/>
                  </a:cubicBezTo>
                  <a:cubicBezTo>
                    <a:pt x="1223" y="644"/>
                    <a:pt x="1223" y="644"/>
                    <a:pt x="1223" y="644"/>
                  </a:cubicBezTo>
                  <a:cubicBezTo>
                    <a:pt x="1036" y="909"/>
                    <a:pt x="874" y="934"/>
                    <a:pt x="612" y="858"/>
                  </a:cubicBezTo>
                  <a:cubicBezTo>
                    <a:pt x="612" y="846"/>
                    <a:pt x="612" y="846"/>
                    <a:pt x="612" y="846"/>
                  </a:cubicBezTo>
                  <a:cubicBezTo>
                    <a:pt x="824" y="884"/>
                    <a:pt x="911" y="858"/>
                    <a:pt x="961" y="808"/>
                  </a:cubicBezTo>
                  <a:cubicBezTo>
                    <a:pt x="961" y="732"/>
                    <a:pt x="961" y="732"/>
                    <a:pt x="961" y="732"/>
                  </a:cubicBezTo>
                  <a:cubicBezTo>
                    <a:pt x="475" y="556"/>
                    <a:pt x="188" y="921"/>
                    <a:pt x="0" y="1312"/>
                  </a:cubicBezTo>
                  <a:close/>
                  <a:moveTo>
                    <a:pt x="1123" y="442"/>
                  </a:moveTo>
                  <a:cubicBezTo>
                    <a:pt x="999" y="442"/>
                    <a:pt x="999" y="442"/>
                    <a:pt x="999" y="442"/>
                  </a:cubicBezTo>
                  <a:cubicBezTo>
                    <a:pt x="999" y="480"/>
                    <a:pt x="999" y="518"/>
                    <a:pt x="986" y="543"/>
                  </a:cubicBezTo>
                  <a:cubicBezTo>
                    <a:pt x="999" y="543"/>
                    <a:pt x="1011" y="530"/>
                    <a:pt x="1036" y="530"/>
                  </a:cubicBezTo>
                  <a:cubicBezTo>
                    <a:pt x="1073" y="505"/>
                    <a:pt x="1111" y="480"/>
                    <a:pt x="1123" y="442"/>
                  </a:cubicBezTo>
                  <a:close/>
                  <a:moveTo>
                    <a:pt x="924" y="442"/>
                  </a:moveTo>
                  <a:cubicBezTo>
                    <a:pt x="799" y="442"/>
                    <a:pt x="799" y="442"/>
                    <a:pt x="799" y="442"/>
                  </a:cubicBezTo>
                  <a:cubicBezTo>
                    <a:pt x="799" y="581"/>
                    <a:pt x="799" y="581"/>
                    <a:pt x="799" y="581"/>
                  </a:cubicBezTo>
                  <a:cubicBezTo>
                    <a:pt x="836" y="581"/>
                    <a:pt x="874" y="581"/>
                    <a:pt x="911" y="568"/>
                  </a:cubicBezTo>
                  <a:cubicBezTo>
                    <a:pt x="924" y="530"/>
                    <a:pt x="924" y="492"/>
                    <a:pt x="924" y="442"/>
                  </a:cubicBezTo>
                  <a:close/>
                  <a:moveTo>
                    <a:pt x="737" y="442"/>
                  </a:moveTo>
                  <a:cubicBezTo>
                    <a:pt x="624" y="442"/>
                    <a:pt x="624" y="442"/>
                    <a:pt x="624" y="442"/>
                  </a:cubicBezTo>
                  <a:cubicBezTo>
                    <a:pt x="624" y="492"/>
                    <a:pt x="624" y="530"/>
                    <a:pt x="637" y="568"/>
                  </a:cubicBezTo>
                  <a:cubicBezTo>
                    <a:pt x="662" y="581"/>
                    <a:pt x="699" y="581"/>
                    <a:pt x="737" y="581"/>
                  </a:cubicBezTo>
                  <a:cubicBezTo>
                    <a:pt x="737" y="442"/>
                    <a:pt x="737" y="442"/>
                    <a:pt x="737" y="442"/>
                  </a:cubicBezTo>
                  <a:close/>
                  <a:moveTo>
                    <a:pt x="549" y="442"/>
                  </a:moveTo>
                  <a:cubicBezTo>
                    <a:pt x="425" y="442"/>
                    <a:pt x="425" y="442"/>
                    <a:pt x="425" y="442"/>
                  </a:cubicBezTo>
                  <a:cubicBezTo>
                    <a:pt x="437" y="480"/>
                    <a:pt x="462" y="505"/>
                    <a:pt x="512" y="530"/>
                  </a:cubicBezTo>
                  <a:cubicBezTo>
                    <a:pt x="525" y="530"/>
                    <a:pt x="537" y="543"/>
                    <a:pt x="549" y="543"/>
                  </a:cubicBezTo>
                  <a:cubicBezTo>
                    <a:pt x="549" y="518"/>
                    <a:pt x="549" y="480"/>
                    <a:pt x="549" y="442"/>
                  </a:cubicBezTo>
                  <a:close/>
                  <a:moveTo>
                    <a:pt x="437" y="379"/>
                  </a:moveTo>
                  <a:cubicBezTo>
                    <a:pt x="549" y="379"/>
                    <a:pt x="549" y="379"/>
                    <a:pt x="549" y="379"/>
                  </a:cubicBezTo>
                  <a:cubicBezTo>
                    <a:pt x="549" y="354"/>
                    <a:pt x="549" y="328"/>
                    <a:pt x="549" y="303"/>
                  </a:cubicBezTo>
                  <a:cubicBezTo>
                    <a:pt x="537" y="303"/>
                    <a:pt x="525" y="316"/>
                    <a:pt x="512" y="316"/>
                  </a:cubicBezTo>
                  <a:cubicBezTo>
                    <a:pt x="475" y="341"/>
                    <a:pt x="450" y="354"/>
                    <a:pt x="437" y="379"/>
                  </a:cubicBezTo>
                  <a:close/>
                  <a:moveTo>
                    <a:pt x="624" y="379"/>
                  </a:moveTo>
                  <a:cubicBezTo>
                    <a:pt x="737" y="379"/>
                    <a:pt x="737" y="379"/>
                    <a:pt x="737" y="379"/>
                  </a:cubicBezTo>
                  <a:cubicBezTo>
                    <a:pt x="737" y="265"/>
                    <a:pt x="737" y="265"/>
                    <a:pt x="737" y="265"/>
                  </a:cubicBezTo>
                  <a:cubicBezTo>
                    <a:pt x="699" y="265"/>
                    <a:pt x="662" y="278"/>
                    <a:pt x="637" y="278"/>
                  </a:cubicBezTo>
                  <a:cubicBezTo>
                    <a:pt x="624" y="316"/>
                    <a:pt x="624" y="341"/>
                    <a:pt x="624" y="379"/>
                  </a:cubicBezTo>
                  <a:close/>
                  <a:moveTo>
                    <a:pt x="799" y="379"/>
                  </a:moveTo>
                  <a:cubicBezTo>
                    <a:pt x="924" y="379"/>
                    <a:pt x="924" y="379"/>
                    <a:pt x="924" y="379"/>
                  </a:cubicBezTo>
                  <a:cubicBezTo>
                    <a:pt x="924" y="341"/>
                    <a:pt x="911" y="316"/>
                    <a:pt x="911" y="278"/>
                  </a:cubicBezTo>
                  <a:cubicBezTo>
                    <a:pt x="874" y="278"/>
                    <a:pt x="836" y="265"/>
                    <a:pt x="799" y="265"/>
                  </a:cubicBezTo>
                  <a:cubicBezTo>
                    <a:pt x="799" y="379"/>
                    <a:pt x="799" y="379"/>
                    <a:pt x="799" y="379"/>
                  </a:cubicBezTo>
                  <a:close/>
                  <a:moveTo>
                    <a:pt x="999" y="379"/>
                  </a:moveTo>
                  <a:cubicBezTo>
                    <a:pt x="1111" y="379"/>
                    <a:pt x="1111" y="379"/>
                    <a:pt x="1111" y="379"/>
                  </a:cubicBezTo>
                  <a:cubicBezTo>
                    <a:pt x="1086" y="354"/>
                    <a:pt x="1061" y="341"/>
                    <a:pt x="1036" y="316"/>
                  </a:cubicBezTo>
                  <a:cubicBezTo>
                    <a:pt x="1011" y="316"/>
                    <a:pt x="999" y="303"/>
                    <a:pt x="986" y="303"/>
                  </a:cubicBezTo>
                  <a:cubicBezTo>
                    <a:pt x="986" y="328"/>
                    <a:pt x="999" y="354"/>
                    <a:pt x="999" y="379"/>
                  </a:cubicBezTo>
                  <a:close/>
                  <a:moveTo>
                    <a:pt x="799" y="76"/>
                  </a:moveTo>
                  <a:cubicBezTo>
                    <a:pt x="799" y="190"/>
                    <a:pt x="799" y="190"/>
                    <a:pt x="799" y="190"/>
                  </a:cubicBezTo>
                  <a:cubicBezTo>
                    <a:pt x="836" y="190"/>
                    <a:pt x="861" y="202"/>
                    <a:pt x="886" y="202"/>
                  </a:cubicBezTo>
                  <a:cubicBezTo>
                    <a:pt x="886" y="190"/>
                    <a:pt x="874" y="177"/>
                    <a:pt x="874" y="164"/>
                  </a:cubicBezTo>
                  <a:cubicBezTo>
                    <a:pt x="849" y="127"/>
                    <a:pt x="824" y="89"/>
                    <a:pt x="799" y="76"/>
                  </a:cubicBezTo>
                  <a:close/>
                  <a:moveTo>
                    <a:pt x="737" y="190"/>
                  </a:moveTo>
                  <a:cubicBezTo>
                    <a:pt x="737" y="76"/>
                    <a:pt x="737" y="76"/>
                    <a:pt x="737" y="76"/>
                  </a:cubicBezTo>
                  <a:cubicBezTo>
                    <a:pt x="712" y="89"/>
                    <a:pt x="687" y="127"/>
                    <a:pt x="674" y="164"/>
                  </a:cubicBezTo>
                  <a:cubicBezTo>
                    <a:pt x="662" y="177"/>
                    <a:pt x="662" y="190"/>
                    <a:pt x="649" y="202"/>
                  </a:cubicBezTo>
                  <a:cubicBezTo>
                    <a:pt x="687" y="202"/>
                    <a:pt x="712" y="190"/>
                    <a:pt x="737" y="190"/>
                  </a:cubicBezTo>
                  <a:close/>
                  <a:moveTo>
                    <a:pt x="574" y="215"/>
                  </a:moveTo>
                  <a:cubicBezTo>
                    <a:pt x="574" y="190"/>
                    <a:pt x="587" y="152"/>
                    <a:pt x="599" y="127"/>
                  </a:cubicBezTo>
                  <a:cubicBezTo>
                    <a:pt x="612" y="127"/>
                    <a:pt x="612" y="114"/>
                    <a:pt x="624" y="101"/>
                  </a:cubicBezTo>
                  <a:cubicBezTo>
                    <a:pt x="587" y="127"/>
                    <a:pt x="549" y="139"/>
                    <a:pt x="525" y="177"/>
                  </a:cubicBezTo>
                  <a:cubicBezTo>
                    <a:pt x="500" y="202"/>
                    <a:pt x="475" y="228"/>
                    <a:pt x="450" y="265"/>
                  </a:cubicBezTo>
                  <a:cubicBezTo>
                    <a:pt x="462" y="265"/>
                    <a:pt x="475" y="253"/>
                    <a:pt x="475" y="253"/>
                  </a:cubicBezTo>
                  <a:cubicBezTo>
                    <a:pt x="512" y="240"/>
                    <a:pt x="537" y="228"/>
                    <a:pt x="574" y="215"/>
                  </a:cubicBezTo>
                  <a:close/>
                  <a:moveTo>
                    <a:pt x="924" y="101"/>
                  </a:moveTo>
                  <a:cubicBezTo>
                    <a:pt x="924" y="114"/>
                    <a:pt x="936" y="127"/>
                    <a:pt x="936" y="127"/>
                  </a:cubicBezTo>
                  <a:cubicBezTo>
                    <a:pt x="949" y="152"/>
                    <a:pt x="961" y="190"/>
                    <a:pt x="974" y="215"/>
                  </a:cubicBezTo>
                  <a:cubicBezTo>
                    <a:pt x="999" y="228"/>
                    <a:pt x="1036" y="240"/>
                    <a:pt x="1061" y="253"/>
                  </a:cubicBezTo>
                  <a:cubicBezTo>
                    <a:pt x="1073" y="253"/>
                    <a:pt x="1073" y="265"/>
                    <a:pt x="1086" y="265"/>
                  </a:cubicBezTo>
                  <a:cubicBezTo>
                    <a:pt x="1073" y="228"/>
                    <a:pt x="1049" y="202"/>
                    <a:pt x="1024" y="177"/>
                  </a:cubicBezTo>
                  <a:cubicBezTo>
                    <a:pt x="986" y="139"/>
                    <a:pt x="961" y="127"/>
                    <a:pt x="924" y="101"/>
                  </a:cubicBezTo>
                  <a:close/>
                </a:path>
              </a:pathLst>
            </a:custGeom>
            <a:solidFill>
              <a:schemeClr val="bg1"/>
            </a:solidFill>
            <a:ln w="0">
              <a:noFill/>
              <a:prstDash val="solid"/>
              <a:round/>
            </a:ln>
          </p:spPr>
          <p:txBody>
            <a:bodyPr vert="horz" wrap="square" lIns="91440" tIns="45720" rIns="91440" bIns="45720" numCol="1" anchor="t" anchorCtr="0" compatLnSpc="1"/>
            <a:p>
              <a:endParaRPr lang="zh-CN" altLang="en-US">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46"/>
          <p:cNvGrpSpPr/>
          <p:nvPr/>
        </p:nvGrpSpPr>
        <p:grpSpPr>
          <a:xfrm>
            <a:off x="7797800" y="2031365"/>
            <a:ext cx="1807210" cy="2777490"/>
            <a:chOff x="12280" y="3199"/>
            <a:chExt cx="2846" cy="4374"/>
          </a:xfrm>
        </p:grpSpPr>
        <p:sp>
          <p:nvSpPr>
            <p:cNvPr id="58" name="平行四边形 2"/>
            <p:cNvSpPr/>
            <p:nvPr/>
          </p:nvSpPr>
          <p:spPr>
            <a:xfrm flipH="1">
              <a:off x="12280" y="4217"/>
              <a:ext cx="2846" cy="1953"/>
            </a:xfrm>
            <a:custGeom>
              <a:avLst/>
              <a:gdLst>
                <a:gd name="connsiteX0" fmla="*/ 0 w 1152128"/>
                <a:gd name="connsiteY0" fmla="*/ 936104 h 936104"/>
                <a:gd name="connsiteX1" fmla="*/ 234026 w 1152128"/>
                <a:gd name="connsiteY1" fmla="*/ 0 h 936104"/>
                <a:gd name="connsiteX2" fmla="*/ 1152128 w 1152128"/>
                <a:gd name="connsiteY2" fmla="*/ 0 h 936104"/>
                <a:gd name="connsiteX3" fmla="*/ 918102 w 1152128"/>
                <a:gd name="connsiteY3" fmla="*/ 936104 h 936104"/>
                <a:gd name="connsiteX4" fmla="*/ 0 w 1152128"/>
                <a:gd name="connsiteY4" fmla="*/ 936104 h 936104"/>
                <a:gd name="connsiteX0-1" fmla="*/ 0 w 1152128"/>
                <a:gd name="connsiteY0-2" fmla="*/ 936104 h 936104"/>
                <a:gd name="connsiteX1-3" fmla="*/ 386426 w 1152128"/>
                <a:gd name="connsiteY1-4" fmla="*/ 19050 h 936104"/>
                <a:gd name="connsiteX2-5" fmla="*/ 1152128 w 1152128"/>
                <a:gd name="connsiteY2-6" fmla="*/ 0 h 936104"/>
                <a:gd name="connsiteX3-7" fmla="*/ 918102 w 1152128"/>
                <a:gd name="connsiteY3-8" fmla="*/ 936104 h 936104"/>
                <a:gd name="connsiteX4-9" fmla="*/ 0 w 1152128"/>
                <a:gd name="connsiteY4-10" fmla="*/ 936104 h 936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936104">
                  <a:moveTo>
                    <a:pt x="0" y="936104"/>
                  </a:moveTo>
                  <a:lnTo>
                    <a:pt x="386426" y="19050"/>
                  </a:lnTo>
                  <a:lnTo>
                    <a:pt x="1152128" y="0"/>
                  </a:lnTo>
                  <a:lnTo>
                    <a:pt x="918102" y="936104"/>
                  </a:lnTo>
                  <a:lnTo>
                    <a:pt x="0" y="9361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矩形 68"/>
            <p:cNvSpPr/>
            <p:nvPr/>
          </p:nvSpPr>
          <p:spPr>
            <a:xfrm>
              <a:off x="12846" y="6654"/>
              <a:ext cx="2280" cy="919"/>
            </a:xfrm>
            <a:prstGeom prst="rect">
              <a:avLst/>
            </a:prstGeom>
            <a:noFill/>
          </p:spPr>
          <p:txBody>
            <a:bodyPr wrap="square">
              <a:spAutoFit/>
            </a:bodyPr>
            <a:p>
              <a:pPr algn="ctr">
                <a:spcAft>
                  <a:spcPts val="0"/>
                </a:spcAft>
              </a:pPr>
              <a:r>
                <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18 激发人才创新创造活力</a:t>
              </a:r>
              <a:endPar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3" name="Freeform 144"/>
            <p:cNvSpPr>
              <a:spLocks noEditPoints="1"/>
            </p:cNvSpPr>
            <p:nvPr/>
          </p:nvSpPr>
          <p:spPr bwMode="auto">
            <a:xfrm>
              <a:off x="12688" y="3199"/>
              <a:ext cx="1308" cy="1190"/>
            </a:xfrm>
            <a:custGeom>
              <a:avLst/>
              <a:gdLst>
                <a:gd name="T0" fmla="*/ 6 w 96"/>
                <a:gd name="T1" fmla="*/ 27 h 102"/>
                <a:gd name="T2" fmla="*/ 26 w 96"/>
                <a:gd name="T3" fmla="*/ 27 h 102"/>
                <a:gd name="T4" fmla="*/ 82 w 96"/>
                <a:gd name="T5" fmla="*/ 10 h 102"/>
                <a:gd name="T6" fmla="*/ 91 w 96"/>
                <a:gd name="T7" fmla="*/ 0 h 102"/>
                <a:gd name="T8" fmla="*/ 82 w 96"/>
                <a:gd name="T9" fmla="*/ 10 h 102"/>
                <a:gd name="T10" fmla="*/ 84 w 96"/>
                <a:gd name="T11" fmla="*/ 21 h 102"/>
                <a:gd name="T12" fmla="*/ 96 w 96"/>
                <a:gd name="T13" fmla="*/ 24 h 102"/>
                <a:gd name="T14" fmla="*/ 80 w 96"/>
                <a:gd name="T15" fmla="*/ 39 h 102"/>
                <a:gd name="T16" fmla="*/ 93 w 96"/>
                <a:gd name="T17" fmla="*/ 39 h 102"/>
                <a:gd name="T18" fmla="*/ 80 w 96"/>
                <a:gd name="T19" fmla="*/ 39 h 102"/>
                <a:gd name="T20" fmla="*/ 39 w 96"/>
                <a:gd name="T21" fmla="*/ 43 h 102"/>
                <a:gd name="T22" fmla="*/ 45 w 96"/>
                <a:gd name="T23" fmla="*/ 40 h 102"/>
                <a:gd name="T24" fmla="*/ 64 w 96"/>
                <a:gd name="T25" fmla="*/ 0 h 102"/>
                <a:gd name="T26" fmla="*/ 81 w 96"/>
                <a:gd name="T27" fmla="*/ 22 h 102"/>
                <a:gd name="T28" fmla="*/ 66 w 96"/>
                <a:gd name="T29" fmla="*/ 45 h 102"/>
                <a:gd name="T30" fmla="*/ 66 w 96"/>
                <a:gd name="T31" fmla="*/ 45 h 102"/>
                <a:gd name="T32" fmla="*/ 56 w 96"/>
                <a:gd name="T33" fmla="*/ 43 h 102"/>
                <a:gd name="T34" fmla="*/ 50 w 96"/>
                <a:gd name="T35" fmla="*/ 48 h 102"/>
                <a:gd name="T36" fmla="*/ 42 w 96"/>
                <a:gd name="T37" fmla="*/ 48 h 102"/>
                <a:gd name="T38" fmla="*/ 26 w 96"/>
                <a:gd name="T39" fmla="*/ 52 h 102"/>
                <a:gd name="T40" fmla="*/ 28 w 96"/>
                <a:gd name="T41" fmla="*/ 102 h 102"/>
                <a:gd name="T42" fmla="*/ 18 w 96"/>
                <a:gd name="T43" fmla="*/ 74 h 102"/>
                <a:gd name="T44" fmla="*/ 13 w 96"/>
                <a:gd name="T45" fmla="*/ 102 h 102"/>
                <a:gd name="T46" fmla="*/ 6 w 96"/>
                <a:gd name="T47" fmla="*/ 68 h 102"/>
                <a:gd name="T48" fmla="*/ 4 w 96"/>
                <a:gd name="T49" fmla="*/ 39 h 102"/>
                <a:gd name="T50" fmla="*/ 14 w 96"/>
                <a:gd name="T51" fmla="*/ 40 h 102"/>
                <a:gd name="T52" fmla="*/ 12 w 96"/>
                <a:gd name="T53" fmla="*/ 58 h 102"/>
                <a:gd name="T54" fmla="*/ 16 w 96"/>
                <a:gd name="T55" fmla="*/ 61 h 102"/>
                <a:gd name="T56" fmla="*/ 16 w 96"/>
                <a:gd name="T57" fmla="*/ 61 h 102"/>
                <a:gd name="T58" fmla="*/ 20 w 96"/>
                <a:gd name="T59" fmla="*/ 58 h 102"/>
                <a:gd name="T60" fmla="*/ 18 w 96"/>
                <a:gd name="T61" fmla="*/ 40 h 102"/>
                <a:gd name="T62" fmla="*/ 24 w 96"/>
                <a:gd name="T63" fmla="*/ 39 h 102"/>
                <a:gd name="T64" fmla="*/ 35 w 96"/>
                <a:gd name="T65" fmla="*/ 45 h 102"/>
                <a:gd name="T66" fmla="*/ 35 w 96"/>
                <a:gd name="T67" fmla="*/ 38 h 102"/>
                <a:gd name="T68" fmla="*/ 28 w 96"/>
                <a:gd name="T69" fmla="*/ 29 h 102"/>
                <a:gd name="T70" fmla="*/ 52 w 96"/>
                <a:gd name="T71" fmla="*/ 6 h 102"/>
                <a:gd name="T72" fmla="*/ 72 w 96"/>
                <a:gd name="T73" fmla="*/ 11 h 102"/>
                <a:gd name="T74" fmla="*/ 56 w 96"/>
                <a:gd name="T75" fmla="*/ 11 h 102"/>
                <a:gd name="T76" fmla="*/ 71 w 96"/>
                <a:gd name="T77" fmla="*/ 16 h 102"/>
                <a:gd name="T78" fmla="*/ 58 w 96"/>
                <a:gd name="T79" fmla="*/ 36 h 102"/>
                <a:gd name="T80" fmla="*/ 72 w 96"/>
                <a:gd name="T81" fmla="*/ 34 h 102"/>
                <a:gd name="T82" fmla="*/ 72 w 96"/>
                <a:gd name="T83" fmla="*/ 11 h 102"/>
                <a:gd name="T84" fmla="*/ 55 w 96"/>
                <a:gd name="T85" fmla="*/ 21 h 102"/>
                <a:gd name="T86" fmla="*/ 66 w 96"/>
                <a:gd name="T87"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chemeClr val="bg1"/>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9944100" y="2691130"/>
            <a:ext cx="1807210" cy="2117090"/>
            <a:chOff x="15660" y="4238"/>
            <a:chExt cx="2846" cy="3334"/>
          </a:xfrm>
        </p:grpSpPr>
        <p:grpSp>
          <p:nvGrpSpPr>
            <p:cNvPr id="48" name="组合 47"/>
            <p:cNvGrpSpPr/>
            <p:nvPr/>
          </p:nvGrpSpPr>
          <p:grpSpPr>
            <a:xfrm>
              <a:off x="15660" y="4968"/>
              <a:ext cx="2846" cy="2605"/>
              <a:chOff x="15660" y="4968"/>
              <a:chExt cx="2846" cy="2605"/>
            </a:xfrm>
          </p:grpSpPr>
          <p:sp>
            <p:nvSpPr>
              <p:cNvPr id="60" name="平行四边形 2"/>
              <p:cNvSpPr/>
              <p:nvPr/>
            </p:nvSpPr>
            <p:spPr>
              <a:xfrm flipH="1">
                <a:off x="15660" y="4968"/>
                <a:ext cx="2846" cy="1202"/>
              </a:xfrm>
              <a:custGeom>
                <a:avLst/>
                <a:gdLst>
                  <a:gd name="connsiteX0" fmla="*/ 0 w 1152128"/>
                  <a:gd name="connsiteY0" fmla="*/ 936104 h 936104"/>
                  <a:gd name="connsiteX1" fmla="*/ 234026 w 1152128"/>
                  <a:gd name="connsiteY1" fmla="*/ 0 h 936104"/>
                  <a:gd name="connsiteX2" fmla="*/ 1152128 w 1152128"/>
                  <a:gd name="connsiteY2" fmla="*/ 0 h 936104"/>
                  <a:gd name="connsiteX3" fmla="*/ 918102 w 1152128"/>
                  <a:gd name="connsiteY3" fmla="*/ 936104 h 936104"/>
                  <a:gd name="connsiteX4" fmla="*/ 0 w 1152128"/>
                  <a:gd name="connsiteY4" fmla="*/ 936104 h 936104"/>
                  <a:gd name="connsiteX0-1" fmla="*/ 0 w 1152128"/>
                  <a:gd name="connsiteY0-2" fmla="*/ 936104 h 936104"/>
                  <a:gd name="connsiteX1-3" fmla="*/ 386426 w 1152128"/>
                  <a:gd name="connsiteY1-4" fmla="*/ 19050 h 936104"/>
                  <a:gd name="connsiteX2-5" fmla="*/ 1152128 w 1152128"/>
                  <a:gd name="connsiteY2-6" fmla="*/ 0 h 936104"/>
                  <a:gd name="connsiteX3-7" fmla="*/ 918102 w 1152128"/>
                  <a:gd name="connsiteY3-8" fmla="*/ 936104 h 936104"/>
                  <a:gd name="connsiteX4-9" fmla="*/ 0 w 1152128"/>
                  <a:gd name="connsiteY4-10" fmla="*/ 936104 h 936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936104">
                    <a:moveTo>
                      <a:pt x="0" y="936104"/>
                    </a:moveTo>
                    <a:lnTo>
                      <a:pt x="386426" y="19050"/>
                    </a:lnTo>
                    <a:lnTo>
                      <a:pt x="1152128" y="0"/>
                    </a:lnTo>
                    <a:lnTo>
                      <a:pt x="918102" y="936104"/>
                    </a:lnTo>
                    <a:lnTo>
                      <a:pt x="0" y="9361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p:nvPr/>
            </p:nvSpPr>
            <p:spPr>
              <a:xfrm>
                <a:off x="16226" y="6654"/>
                <a:ext cx="2280" cy="919"/>
              </a:xfrm>
              <a:prstGeom prst="rect">
                <a:avLst/>
              </a:prstGeom>
              <a:noFill/>
            </p:spPr>
            <p:txBody>
              <a:bodyPr wrap="square">
                <a:spAutoFit/>
              </a:bodyPr>
              <a:p>
                <a:pPr algn="ctr">
                  <a:spcAft>
                    <a:spcPts val="0"/>
                  </a:spcAft>
                </a:pPr>
                <a:r>
                  <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19 完善科技创新体制机制</a:t>
                </a:r>
                <a:endParaRPr lang="zh-CN" altLang="en-US" sz="16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52" name="Freeform 199"/>
            <p:cNvSpPr>
              <a:spLocks noEditPoints="1"/>
            </p:cNvSpPr>
            <p:nvPr/>
          </p:nvSpPr>
          <p:spPr bwMode="auto">
            <a:xfrm>
              <a:off x="15660" y="4238"/>
              <a:ext cx="1320" cy="774"/>
            </a:xfrm>
            <a:custGeom>
              <a:avLst/>
              <a:gdLst>
                <a:gd name="T0" fmla="*/ 59 w 237"/>
                <a:gd name="T1" fmla="*/ 0 h 139"/>
                <a:gd name="T2" fmla="*/ 182 w 237"/>
                <a:gd name="T3" fmla="*/ 0 h 139"/>
                <a:gd name="T4" fmla="*/ 237 w 237"/>
                <a:gd name="T5" fmla="*/ 77 h 139"/>
                <a:gd name="T6" fmla="*/ 223 w 237"/>
                <a:gd name="T7" fmla="*/ 77 h 139"/>
                <a:gd name="T8" fmla="*/ 223 w 237"/>
                <a:gd name="T9" fmla="*/ 125 h 139"/>
                <a:gd name="T10" fmla="*/ 237 w 237"/>
                <a:gd name="T11" fmla="*/ 125 h 139"/>
                <a:gd name="T12" fmla="*/ 237 w 237"/>
                <a:gd name="T13" fmla="*/ 139 h 139"/>
                <a:gd name="T14" fmla="*/ 0 w 237"/>
                <a:gd name="T15" fmla="*/ 139 h 139"/>
                <a:gd name="T16" fmla="*/ 0 w 237"/>
                <a:gd name="T17" fmla="*/ 125 h 139"/>
                <a:gd name="T18" fmla="*/ 18 w 237"/>
                <a:gd name="T19" fmla="*/ 125 h 139"/>
                <a:gd name="T20" fmla="*/ 18 w 237"/>
                <a:gd name="T21" fmla="*/ 84 h 139"/>
                <a:gd name="T22" fmla="*/ 7 w 237"/>
                <a:gd name="T23" fmla="*/ 84 h 139"/>
                <a:gd name="T24" fmla="*/ 0 w 237"/>
                <a:gd name="T25" fmla="*/ 70 h 139"/>
                <a:gd name="T26" fmla="*/ 59 w 237"/>
                <a:gd name="T27" fmla="*/ 0 h 139"/>
                <a:gd name="T28" fmla="*/ 59 w 237"/>
                <a:gd name="T29" fmla="*/ 0 h 139"/>
                <a:gd name="T30" fmla="*/ 205 w 237"/>
                <a:gd name="T31" fmla="*/ 125 h 139"/>
                <a:gd name="T32" fmla="*/ 205 w 237"/>
                <a:gd name="T33" fmla="*/ 77 h 139"/>
                <a:gd name="T34" fmla="*/ 137 w 237"/>
                <a:gd name="T35" fmla="*/ 77 h 139"/>
                <a:gd name="T36" fmla="*/ 137 w 237"/>
                <a:gd name="T37" fmla="*/ 125 h 139"/>
                <a:gd name="T38" fmla="*/ 146 w 237"/>
                <a:gd name="T39" fmla="*/ 125 h 139"/>
                <a:gd name="T40" fmla="*/ 146 w 237"/>
                <a:gd name="T41" fmla="*/ 82 h 139"/>
                <a:gd name="T42" fmla="*/ 173 w 237"/>
                <a:gd name="T43" fmla="*/ 82 h 139"/>
                <a:gd name="T44" fmla="*/ 173 w 237"/>
                <a:gd name="T45" fmla="*/ 125 h 139"/>
                <a:gd name="T46" fmla="*/ 205 w 237"/>
                <a:gd name="T47" fmla="*/ 125 h 139"/>
                <a:gd name="T48" fmla="*/ 205 w 237"/>
                <a:gd name="T49" fmla="*/ 125 h 139"/>
                <a:gd name="T50" fmla="*/ 118 w 237"/>
                <a:gd name="T51" fmla="*/ 125 h 139"/>
                <a:gd name="T52" fmla="*/ 118 w 237"/>
                <a:gd name="T53" fmla="*/ 77 h 139"/>
                <a:gd name="T54" fmla="*/ 114 w 237"/>
                <a:gd name="T55" fmla="*/ 77 h 139"/>
                <a:gd name="T56" fmla="*/ 68 w 237"/>
                <a:gd name="T57" fmla="*/ 14 h 139"/>
                <a:gd name="T58" fmla="*/ 25 w 237"/>
                <a:gd name="T59" fmla="*/ 66 h 139"/>
                <a:gd name="T60" fmla="*/ 27 w 237"/>
                <a:gd name="T61" fmla="*/ 66 h 139"/>
                <a:gd name="T62" fmla="*/ 36 w 237"/>
                <a:gd name="T63" fmla="*/ 66 h 139"/>
                <a:gd name="T64" fmla="*/ 36 w 237"/>
                <a:gd name="T65" fmla="*/ 125 h 139"/>
                <a:gd name="T66" fmla="*/ 118 w 237"/>
                <a:gd name="T67" fmla="*/ 125 h 139"/>
                <a:gd name="T68" fmla="*/ 118 w 237"/>
                <a:gd name="T69" fmla="*/ 125 h 139"/>
                <a:gd name="T70" fmla="*/ 59 w 237"/>
                <a:gd name="T71" fmla="*/ 75 h 139"/>
                <a:gd name="T72" fmla="*/ 59 w 237"/>
                <a:gd name="T73" fmla="*/ 109 h 139"/>
                <a:gd name="T74" fmla="*/ 82 w 237"/>
                <a:gd name="T75" fmla="*/ 109 h 139"/>
                <a:gd name="T76" fmla="*/ 82 w 237"/>
                <a:gd name="T77" fmla="*/ 75 h 139"/>
                <a:gd name="T78" fmla="*/ 59 w 237"/>
                <a:gd name="T79" fmla="*/ 7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7" h="139">
                  <a:moveTo>
                    <a:pt x="59" y="0"/>
                  </a:moveTo>
                  <a:lnTo>
                    <a:pt x="182" y="0"/>
                  </a:lnTo>
                  <a:lnTo>
                    <a:pt x="237" y="77"/>
                  </a:lnTo>
                  <a:lnTo>
                    <a:pt x="223" y="77"/>
                  </a:lnTo>
                  <a:lnTo>
                    <a:pt x="223" y="125"/>
                  </a:lnTo>
                  <a:lnTo>
                    <a:pt x="237" y="125"/>
                  </a:lnTo>
                  <a:lnTo>
                    <a:pt x="237" y="139"/>
                  </a:lnTo>
                  <a:lnTo>
                    <a:pt x="0" y="139"/>
                  </a:lnTo>
                  <a:lnTo>
                    <a:pt x="0" y="125"/>
                  </a:lnTo>
                  <a:lnTo>
                    <a:pt x="18" y="125"/>
                  </a:lnTo>
                  <a:lnTo>
                    <a:pt x="18" y="84"/>
                  </a:lnTo>
                  <a:lnTo>
                    <a:pt x="7" y="84"/>
                  </a:lnTo>
                  <a:lnTo>
                    <a:pt x="0" y="70"/>
                  </a:lnTo>
                  <a:lnTo>
                    <a:pt x="59" y="0"/>
                  </a:lnTo>
                  <a:lnTo>
                    <a:pt x="59" y="0"/>
                  </a:lnTo>
                  <a:close/>
                  <a:moveTo>
                    <a:pt x="205" y="125"/>
                  </a:moveTo>
                  <a:lnTo>
                    <a:pt x="205" y="77"/>
                  </a:lnTo>
                  <a:lnTo>
                    <a:pt x="137" y="77"/>
                  </a:lnTo>
                  <a:lnTo>
                    <a:pt x="137" y="125"/>
                  </a:lnTo>
                  <a:lnTo>
                    <a:pt x="146" y="125"/>
                  </a:lnTo>
                  <a:lnTo>
                    <a:pt x="146" y="82"/>
                  </a:lnTo>
                  <a:lnTo>
                    <a:pt x="173" y="82"/>
                  </a:lnTo>
                  <a:lnTo>
                    <a:pt x="173" y="125"/>
                  </a:lnTo>
                  <a:lnTo>
                    <a:pt x="205" y="125"/>
                  </a:lnTo>
                  <a:lnTo>
                    <a:pt x="205" y="125"/>
                  </a:lnTo>
                  <a:close/>
                  <a:moveTo>
                    <a:pt x="118" y="125"/>
                  </a:moveTo>
                  <a:lnTo>
                    <a:pt x="118" y="77"/>
                  </a:lnTo>
                  <a:lnTo>
                    <a:pt x="114" y="77"/>
                  </a:lnTo>
                  <a:lnTo>
                    <a:pt x="68" y="14"/>
                  </a:lnTo>
                  <a:lnTo>
                    <a:pt x="25" y="66"/>
                  </a:lnTo>
                  <a:lnTo>
                    <a:pt x="27" y="66"/>
                  </a:lnTo>
                  <a:lnTo>
                    <a:pt x="36" y="66"/>
                  </a:lnTo>
                  <a:lnTo>
                    <a:pt x="36" y="125"/>
                  </a:lnTo>
                  <a:lnTo>
                    <a:pt x="118" y="125"/>
                  </a:lnTo>
                  <a:lnTo>
                    <a:pt x="118" y="125"/>
                  </a:lnTo>
                  <a:close/>
                  <a:moveTo>
                    <a:pt x="59" y="75"/>
                  </a:moveTo>
                  <a:lnTo>
                    <a:pt x="59" y="109"/>
                  </a:lnTo>
                  <a:lnTo>
                    <a:pt x="82" y="109"/>
                  </a:lnTo>
                  <a:lnTo>
                    <a:pt x="82" y="75"/>
                  </a:lnTo>
                  <a:lnTo>
                    <a:pt x="59" y="75"/>
                  </a:lnTo>
                  <a:close/>
                </a:path>
              </a:pathLst>
            </a:custGeom>
            <a:solidFill>
              <a:schemeClr val="bg1"/>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ppt_x</p:attrName>
                                        </p:attrNameLst>
                                      </p:cBhvr>
                                      <p:tavLst>
                                        <p:tav tm="0">
                                          <p:val>
                                            <p:strVal val="#ppt_x-.2"/>
                                          </p:val>
                                        </p:tav>
                                        <p:tav tm="100000">
                                          <p:val>
                                            <p:strVal val="#ppt_x"/>
                                          </p:val>
                                        </p:tav>
                                      </p:tavLst>
                                    </p:anim>
                                    <p:anim calcmode="lin" valueType="num">
                                      <p:cBhvr>
                                        <p:cTn id="8"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500"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ppt_x</p:attrName>
                                        </p:attrNameLst>
                                      </p:cBhvr>
                                      <p:tavLst>
                                        <p:tav tm="0">
                                          <p:val>
                                            <p:strVal val="#ppt_x-.2"/>
                                          </p:val>
                                        </p:tav>
                                        <p:tav tm="100000">
                                          <p:val>
                                            <p:strVal val="#ppt_x"/>
                                          </p:val>
                                        </p:tav>
                                      </p:tavLst>
                                    </p:anim>
                                    <p:anim calcmode="lin" valueType="num">
                                      <p:cBhvr>
                                        <p:cTn id="15"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500"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ppt_x</p:attrName>
                                        </p:attrNameLst>
                                      </p:cBhvr>
                                      <p:tavLst>
                                        <p:tav tm="0">
                                          <p:val>
                                            <p:strVal val="#ppt_x-.2"/>
                                          </p:val>
                                        </p:tav>
                                        <p:tav tm="100000">
                                          <p:val>
                                            <p:strVal val="#ppt_x"/>
                                          </p:val>
                                        </p:tav>
                                      </p:tavLst>
                                    </p:anim>
                                    <p:anim calcmode="lin" valueType="num">
                                      <p:cBhvr>
                                        <p:cTn id="22"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500"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ppt_x</p:attrName>
                                        </p:attrNameLst>
                                      </p:cBhvr>
                                      <p:tavLst>
                                        <p:tav tm="0">
                                          <p:val>
                                            <p:strVal val="#ppt_x-.2"/>
                                          </p:val>
                                        </p:tav>
                                        <p:tav tm="100000">
                                          <p:val>
                                            <p:strVal val="#ppt_x"/>
                                          </p:val>
                                        </p:tav>
                                      </p:tavLst>
                                    </p:anim>
                                    <p:anim calcmode="lin" valueType="num">
                                      <p:cBhvr>
                                        <p:cTn id="29"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500"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068" y="234724"/>
            <a:ext cx="11381864" cy="6388553"/>
            <a:chOff x="246741" y="288017"/>
            <a:chExt cx="11381864" cy="6388553"/>
          </a:xfrm>
        </p:grpSpPr>
        <p:sp>
          <p:nvSpPr>
            <p:cNvPr id="14" name="L 形 13"/>
            <p:cNvSpPr/>
            <p:nvPr/>
          </p:nvSpPr>
          <p:spPr>
            <a:xfrm>
              <a:off x="246743"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L 形 14"/>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445266" y="394335"/>
            <a:ext cx="7301468" cy="601345"/>
            <a:chOff x="5412" y="360"/>
            <a:chExt cx="11504" cy="947"/>
          </a:xfrm>
        </p:grpSpPr>
        <p:sp>
          <p:nvSpPr>
            <p:cNvPr id="9" name="六边形 8"/>
            <p:cNvSpPr/>
            <p:nvPr/>
          </p:nvSpPr>
          <p:spPr>
            <a:xfrm>
              <a:off x="5412" y="360"/>
              <a:ext cx="115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085" y="543"/>
              <a:ext cx="10430"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六、坚持实施扩大内需战略，依托强大国内市场构建新发展格局</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合 3"/>
          <p:cNvGrpSpPr/>
          <p:nvPr/>
        </p:nvGrpSpPr>
        <p:grpSpPr>
          <a:xfrm>
            <a:off x="3860800" y="1482725"/>
            <a:ext cx="3902710" cy="3936365"/>
            <a:chOff x="3642057" y="1207250"/>
            <a:chExt cx="4861169" cy="4901339"/>
          </a:xfrm>
        </p:grpSpPr>
        <p:grpSp>
          <p:nvGrpSpPr>
            <p:cNvPr id="65" name="组合 64"/>
            <p:cNvGrpSpPr/>
            <p:nvPr/>
          </p:nvGrpSpPr>
          <p:grpSpPr>
            <a:xfrm>
              <a:off x="6588282" y="4622520"/>
              <a:ext cx="673857" cy="714491"/>
              <a:chOff x="10404648" y="4341754"/>
              <a:chExt cx="315913" cy="334963"/>
            </a:xfrm>
          </p:grpSpPr>
          <p:sp>
            <p:nvSpPr>
              <p:cNvPr id="66" name="Freeform 575"/>
              <p:cNvSpPr>
                <a:spLocks noEditPoints="1"/>
              </p:cNvSpPr>
              <p:nvPr/>
            </p:nvSpPr>
            <p:spPr bwMode="auto">
              <a:xfrm>
                <a:off x="10404648" y="4341754"/>
                <a:ext cx="279400" cy="292100"/>
              </a:xfrm>
              <a:custGeom>
                <a:avLst/>
                <a:gdLst>
                  <a:gd name="T0" fmla="*/ 226 w 284"/>
                  <a:gd name="T1" fmla="*/ 190 h 299"/>
                  <a:gd name="T2" fmla="*/ 215 w 284"/>
                  <a:gd name="T3" fmla="*/ 53 h 299"/>
                  <a:gd name="T4" fmla="*/ 53 w 284"/>
                  <a:gd name="T5" fmla="*/ 42 h 299"/>
                  <a:gd name="T6" fmla="*/ 42 w 284"/>
                  <a:gd name="T7" fmla="*/ 204 h 299"/>
                  <a:gd name="T8" fmla="*/ 177 w 284"/>
                  <a:gd name="T9" fmla="*/ 233 h 299"/>
                  <a:gd name="T10" fmla="*/ 235 w 284"/>
                  <a:gd name="T11" fmla="*/ 299 h 299"/>
                  <a:gd name="T12" fmla="*/ 284 w 284"/>
                  <a:gd name="T13" fmla="*/ 256 h 299"/>
                  <a:gd name="T14" fmla="*/ 226 w 284"/>
                  <a:gd name="T15" fmla="*/ 190 h 299"/>
                  <a:gd name="T16" fmla="*/ 181 w 284"/>
                  <a:gd name="T17" fmla="*/ 188 h 299"/>
                  <a:gd name="T18" fmla="*/ 69 w 284"/>
                  <a:gd name="T19" fmla="*/ 181 h 299"/>
                  <a:gd name="T20" fmla="*/ 76 w 284"/>
                  <a:gd name="T21" fmla="*/ 69 h 299"/>
                  <a:gd name="T22" fmla="*/ 188 w 284"/>
                  <a:gd name="T23" fmla="*/ 76 h 299"/>
                  <a:gd name="T24" fmla="*/ 181 w 284"/>
                  <a:gd name="T25" fmla="*/ 1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99">
                    <a:moveTo>
                      <a:pt x="226" y="190"/>
                    </a:moveTo>
                    <a:cubicBezTo>
                      <a:pt x="252" y="148"/>
                      <a:pt x="249" y="92"/>
                      <a:pt x="215" y="53"/>
                    </a:cubicBezTo>
                    <a:cubicBezTo>
                      <a:pt x="173" y="5"/>
                      <a:pt x="101" y="0"/>
                      <a:pt x="53" y="42"/>
                    </a:cubicBezTo>
                    <a:cubicBezTo>
                      <a:pt x="5" y="84"/>
                      <a:pt x="0" y="157"/>
                      <a:pt x="42" y="204"/>
                    </a:cubicBezTo>
                    <a:cubicBezTo>
                      <a:pt x="76" y="243"/>
                      <a:pt x="132" y="254"/>
                      <a:pt x="177" y="233"/>
                    </a:cubicBezTo>
                    <a:cubicBezTo>
                      <a:pt x="235" y="299"/>
                      <a:pt x="235" y="299"/>
                      <a:pt x="235" y="299"/>
                    </a:cubicBezTo>
                    <a:cubicBezTo>
                      <a:pt x="284" y="256"/>
                      <a:pt x="284" y="256"/>
                      <a:pt x="284" y="256"/>
                    </a:cubicBezTo>
                    <a:lnTo>
                      <a:pt x="226" y="190"/>
                    </a:lnTo>
                    <a:close/>
                    <a:moveTo>
                      <a:pt x="181" y="188"/>
                    </a:moveTo>
                    <a:cubicBezTo>
                      <a:pt x="148" y="217"/>
                      <a:pt x="98" y="213"/>
                      <a:pt x="69" y="181"/>
                    </a:cubicBezTo>
                    <a:cubicBezTo>
                      <a:pt x="40" y="148"/>
                      <a:pt x="44" y="98"/>
                      <a:pt x="76" y="69"/>
                    </a:cubicBezTo>
                    <a:cubicBezTo>
                      <a:pt x="109" y="40"/>
                      <a:pt x="159" y="43"/>
                      <a:pt x="188" y="76"/>
                    </a:cubicBezTo>
                    <a:cubicBezTo>
                      <a:pt x="217" y="109"/>
                      <a:pt x="214" y="159"/>
                      <a:pt x="181"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576"/>
              <p:cNvSpPr/>
              <p:nvPr/>
            </p:nvSpPr>
            <p:spPr bwMode="auto">
              <a:xfrm>
                <a:off x="10645948" y="4605279"/>
                <a:ext cx="74613" cy="71438"/>
              </a:xfrm>
              <a:custGeom>
                <a:avLst/>
                <a:gdLst>
                  <a:gd name="T0" fmla="*/ 68 w 76"/>
                  <a:gd name="T1" fmla="*/ 21 h 74"/>
                  <a:gd name="T2" fmla="*/ 50 w 76"/>
                  <a:gd name="T3" fmla="*/ 0 h 74"/>
                  <a:gd name="T4" fmla="*/ 0 w 76"/>
                  <a:gd name="T5" fmla="*/ 44 h 74"/>
                  <a:gd name="T6" fmla="*/ 19 w 76"/>
                  <a:gd name="T7" fmla="*/ 64 h 74"/>
                  <a:gd name="T8" fmla="*/ 49 w 76"/>
                  <a:gd name="T9" fmla="*/ 66 h 74"/>
                  <a:gd name="T10" fmla="*/ 66 w 76"/>
                  <a:gd name="T11" fmla="*/ 52 h 74"/>
                  <a:gd name="T12" fmla="*/ 68 w 76"/>
                  <a:gd name="T13" fmla="*/ 21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68" y="21"/>
                    </a:moveTo>
                    <a:cubicBezTo>
                      <a:pt x="50" y="0"/>
                      <a:pt x="50" y="0"/>
                      <a:pt x="50" y="0"/>
                    </a:cubicBezTo>
                    <a:cubicBezTo>
                      <a:pt x="0" y="44"/>
                      <a:pt x="0" y="44"/>
                      <a:pt x="0" y="44"/>
                    </a:cubicBezTo>
                    <a:cubicBezTo>
                      <a:pt x="19" y="64"/>
                      <a:pt x="19" y="64"/>
                      <a:pt x="19" y="64"/>
                    </a:cubicBezTo>
                    <a:cubicBezTo>
                      <a:pt x="26" y="73"/>
                      <a:pt x="40" y="74"/>
                      <a:pt x="49" y="66"/>
                    </a:cubicBezTo>
                    <a:cubicBezTo>
                      <a:pt x="66" y="52"/>
                      <a:pt x="66" y="52"/>
                      <a:pt x="66" y="52"/>
                    </a:cubicBezTo>
                    <a:cubicBezTo>
                      <a:pt x="75" y="44"/>
                      <a:pt x="76" y="30"/>
                      <a:pt x="6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3642057" y="1207250"/>
              <a:ext cx="4861169" cy="4901339"/>
              <a:chOff x="3718257" y="959600"/>
              <a:chExt cx="4861169" cy="4901339"/>
            </a:xfrm>
          </p:grpSpPr>
          <p:sp>
            <p:nvSpPr>
              <p:cNvPr id="18" name="任意多边形 17"/>
              <p:cNvSpPr/>
              <p:nvPr/>
            </p:nvSpPr>
            <p:spPr>
              <a:xfrm>
                <a:off x="3731636" y="977626"/>
                <a:ext cx="2319407" cy="2303438"/>
              </a:xfrm>
              <a:custGeom>
                <a:avLst/>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任意多边形 18"/>
              <p:cNvSpPr/>
              <p:nvPr/>
            </p:nvSpPr>
            <p:spPr>
              <a:xfrm rot="16200000">
                <a:off x="3710273" y="3504600"/>
                <a:ext cx="2319406" cy="2303438"/>
              </a:xfrm>
              <a:custGeom>
                <a:avLst/>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任意多边形 19"/>
              <p:cNvSpPr/>
              <p:nvPr/>
            </p:nvSpPr>
            <p:spPr>
              <a:xfrm rot="5400000">
                <a:off x="6268003" y="967584"/>
                <a:ext cx="2319406" cy="2303438"/>
              </a:xfrm>
              <a:custGeom>
                <a:avLst/>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60"/>
              <p:cNvSpPr/>
              <p:nvPr/>
            </p:nvSpPr>
            <p:spPr>
              <a:xfrm rot="10800000">
                <a:off x="6260019" y="3557501"/>
                <a:ext cx="2319407" cy="2303438"/>
              </a:xfrm>
              <a:custGeom>
                <a:avLst/>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10"/>
              <p:cNvSpPr txBox="1"/>
              <p:nvPr/>
            </p:nvSpPr>
            <p:spPr>
              <a:xfrm>
                <a:off x="4793947" y="1528880"/>
                <a:ext cx="791739" cy="573233"/>
              </a:xfrm>
              <a:prstGeom prst="rect">
                <a:avLst/>
              </a:prstGeom>
              <a:noFill/>
            </p:spPr>
            <p:txBody>
              <a:bodyPr wrap="square" rtlCol="0">
                <a:spAutoFit/>
              </a:bodyPr>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03"/>
              <p:cNvSpPr>
                <a:spLocks noEditPoints="1"/>
              </p:cNvSpPr>
              <p:nvPr/>
            </p:nvSpPr>
            <p:spPr bwMode="auto">
              <a:xfrm>
                <a:off x="7083936" y="2464456"/>
                <a:ext cx="723223" cy="710423"/>
              </a:xfrm>
              <a:custGeom>
                <a:avLst/>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solidFill>
                <a:srgbClr val="EB1E0C"/>
              </a:solidFill>
              <a:ln>
                <a:noFill/>
              </a:ln>
            </p:spPr>
            <p:txBody>
              <a:bodyPr vert="horz" wrap="square" lIns="68580" tIns="34290" rIns="68580" bIns="34290" numCol="1" anchor="t" anchorCtr="0" compatLnSpc="1"/>
              <a:p>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15"/>
              <p:cNvSpPr txBox="1"/>
              <p:nvPr/>
            </p:nvSpPr>
            <p:spPr>
              <a:xfrm>
                <a:off x="6583072" y="1528880"/>
                <a:ext cx="758520" cy="573233"/>
              </a:xfrm>
              <a:prstGeom prst="rect">
                <a:avLst/>
              </a:prstGeom>
              <a:noFill/>
            </p:spPr>
            <p:txBody>
              <a:bodyPr wrap="square" rtlCol="0">
                <a:spAutoFit/>
              </a:bodyPr>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21</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17"/>
              <p:cNvSpPr txBox="1"/>
              <p:nvPr/>
            </p:nvSpPr>
            <p:spPr>
              <a:xfrm>
                <a:off x="4230792" y="3705583"/>
                <a:ext cx="928573" cy="573233"/>
              </a:xfrm>
              <a:prstGeom prst="rect">
                <a:avLst/>
              </a:prstGeom>
              <a:noFill/>
            </p:spPr>
            <p:txBody>
              <a:bodyPr wrap="square" rtlCol="0">
                <a:spAutoFit/>
              </a:bodyPr>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23</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197"/>
              <p:cNvSpPr>
                <a:spLocks noEditPoints="1"/>
              </p:cNvSpPr>
              <p:nvPr/>
            </p:nvSpPr>
            <p:spPr bwMode="auto">
              <a:xfrm>
                <a:off x="5159135" y="4877846"/>
                <a:ext cx="796760" cy="713416"/>
              </a:xfrm>
              <a:custGeom>
                <a:avLst/>
                <a:gdLst>
                  <a:gd name="T0" fmla="*/ 52 w 105"/>
                  <a:gd name="T1" fmla="*/ 17 h 94"/>
                  <a:gd name="T2" fmla="*/ 45 w 105"/>
                  <a:gd name="T3" fmla="*/ 24 h 94"/>
                  <a:gd name="T4" fmla="*/ 52 w 105"/>
                  <a:gd name="T5" fmla="*/ 31 h 94"/>
                  <a:gd name="T6" fmla="*/ 59 w 105"/>
                  <a:gd name="T7" fmla="*/ 24 h 94"/>
                  <a:gd name="T8" fmla="*/ 52 w 105"/>
                  <a:gd name="T9" fmla="*/ 17 h 94"/>
                  <a:gd name="T10" fmla="*/ 11 w 105"/>
                  <a:gd name="T11" fmla="*/ 37 h 94"/>
                  <a:gd name="T12" fmla="*/ 5 w 105"/>
                  <a:gd name="T13" fmla="*/ 49 h 94"/>
                  <a:gd name="T14" fmla="*/ 0 w 105"/>
                  <a:gd name="T15" fmla="*/ 60 h 94"/>
                  <a:gd name="T16" fmla="*/ 7 w 105"/>
                  <a:gd name="T17" fmla="*/ 60 h 94"/>
                  <a:gd name="T18" fmla="*/ 18 w 105"/>
                  <a:gd name="T19" fmla="*/ 80 h 94"/>
                  <a:gd name="T20" fmla="*/ 52 w 105"/>
                  <a:gd name="T21" fmla="*/ 94 h 94"/>
                  <a:gd name="T22" fmla="*/ 85 w 105"/>
                  <a:gd name="T23" fmla="*/ 80 h 94"/>
                  <a:gd name="T24" fmla="*/ 91 w 105"/>
                  <a:gd name="T25" fmla="*/ 73 h 94"/>
                  <a:gd name="T26" fmla="*/ 79 w 105"/>
                  <a:gd name="T27" fmla="*/ 73 h 94"/>
                  <a:gd name="T28" fmla="*/ 78 w 105"/>
                  <a:gd name="T29" fmla="*/ 74 h 94"/>
                  <a:gd name="T30" fmla="*/ 52 w 105"/>
                  <a:gd name="T31" fmla="*/ 85 h 94"/>
                  <a:gd name="T32" fmla="*/ 25 w 105"/>
                  <a:gd name="T33" fmla="*/ 74 h 94"/>
                  <a:gd name="T34" fmla="*/ 17 w 105"/>
                  <a:gd name="T35" fmla="*/ 60 h 94"/>
                  <a:gd name="T36" fmla="*/ 22 w 105"/>
                  <a:gd name="T37" fmla="*/ 60 h 94"/>
                  <a:gd name="T38" fmla="*/ 16 w 105"/>
                  <a:gd name="T39" fmla="*/ 49 h 94"/>
                  <a:gd name="T40" fmla="*/ 11 w 105"/>
                  <a:gd name="T41" fmla="*/ 37 h 94"/>
                  <a:gd name="T42" fmla="*/ 93 w 105"/>
                  <a:gd name="T43" fmla="*/ 63 h 94"/>
                  <a:gd name="T44" fmla="*/ 88 w 105"/>
                  <a:gd name="T45" fmla="*/ 52 h 94"/>
                  <a:gd name="T46" fmla="*/ 82 w 105"/>
                  <a:gd name="T47" fmla="*/ 40 h 94"/>
                  <a:gd name="T48" fmla="*/ 88 w 105"/>
                  <a:gd name="T49" fmla="*/ 40 h 94"/>
                  <a:gd name="T50" fmla="*/ 78 w 105"/>
                  <a:gd name="T51" fmla="*/ 21 h 94"/>
                  <a:gd name="T52" fmla="*/ 52 w 105"/>
                  <a:gd name="T53" fmla="*/ 10 h 94"/>
                  <a:gd name="T54" fmla="*/ 25 w 105"/>
                  <a:gd name="T55" fmla="*/ 21 h 94"/>
                  <a:gd name="T56" fmla="*/ 22 w 105"/>
                  <a:gd name="T57" fmla="*/ 25 h 94"/>
                  <a:gd name="T58" fmla="*/ 10 w 105"/>
                  <a:gd name="T59" fmla="*/ 25 h 94"/>
                  <a:gd name="T60" fmla="*/ 18 w 105"/>
                  <a:gd name="T61" fmla="*/ 14 h 94"/>
                  <a:gd name="T62" fmla="*/ 52 w 105"/>
                  <a:gd name="T63" fmla="*/ 0 h 94"/>
                  <a:gd name="T64" fmla="*/ 85 w 105"/>
                  <a:gd name="T65" fmla="*/ 14 h 94"/>
                  <a:gd name="T66" fmla="*/ 98 w 105"/>
                  <a:gd name="T67" fmla="*/ 40 h 94"/>
                  <a:gd name="T68" fmla="*/ 105 w 105"/>
                  <a:gd name="T69" fmla="*/ 40 h 94"/>
                  <a:gd name="T70" fmla="*/ 99 w 105"/>
                  <a:gd name="T71" fmla="*/ 52 h 94"/>
                  <a:gd name="T72" fmla="*/ 93 w 105"/>
                  <a:gd name="T73" fmla="*/ 63 h 94"/>
                  <a:gd name="T74" fmla="*/ 40 w 105"/>
                  <a:gd name="T75" fmla="*/ 50 h 94"/>
                  <a:gd name="T76" fmla="*/ 43 w 105"/>
                  <a:gd name="T77" fmla="*/ 33 h 94"/>
                  <a:gd name="T78" fmla="*/ 60 w 105"/>
                  <a:gd name="T79" fmla="*/ 33 h 94"/>
                  <a:gd name="T80" fmla="*/ 64 w 105"/>
                  <a:gd name="T81" fmla="*/ 51 h 94"/>
                  <a:gd name="T82" fmla="*/ 59 w 105"/>
                  <a:gd name="T83" fmla="*/ 54 h 94"/>
                  <a:gd name="T84" fmla="*/ 60 w 105"/>
                  <a:gd name="T85" fmla="*/ 78 h 94"/>
                  <a:gd name="T86" fmla="*/ 54 w 105"/>
                  <a:gd name="T87" fmla="*/ 78 h 94"/>
                  <a:gd name="T88" fmla="*/ 53 w 105"/>
                  <a:gd name="T89" fmla="*/ 57 h 94"/>
                  <a:gd name="T90" fmla="*/ 50 w 105"/>
                  <a:gd name="T91" fmla="*/ 57 h 94"/>
                  <a:gd name="T92" fmla="*/ 49 w 105"/>
                  <a:gd name="T93" fmla="*/ 78 h 94"/>
                  <a:gd name="T94" fmla="*/ 43 w 105"/>
                  <a:gd name="T95" fmla="*/ 78 h 94"/>
                  <a:gd name="T96" fmla="*/ 44 w 105"/>
                  <a:gd name="T97" fmla="*/ 54 h 94"/>
                  <a:gd name="T98" fmla="*/ 40 w 105"/>
                  <a:gd name="T99"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EB1E0C"/>
              </a:solidFill>
              <a:ln>
                <a:noFill/>
              </a:ln>
            </p:spPr>
            <p:txBody>
              <a:bodyPr vert="horz" wrap="square" lIns="68580" tIns="34290" rIns="68580" bIns="34290" numCol="1" anchor="t" anchorCtr="0" compatLnSpc="1"/>
              <a:p>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23"/>
              <p:cNvSpPr txBox="1"/>
              <p:nvPr/>
            </p:nvSpPr>
            <p:spPr>
              <a:xfrm>
                <a:off x="7500572" y="3705583"/>
                <a:ext cx="842360" cy="573233"/>
              </a:xfrm>
              <a:prstGeom prst="rect">
                <a:avLst/>
              </a:prstGeom>
              <a:noFill/>
            </p:spPr>
            <p:txBody>
              <a:bodyPr wrap="square" rtlCol="0">
                <a:spAutoFit/>
              </a:bodyPr>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22</a:t>
                </a:r>
                <a:endPar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185"/>
              <p:cNvSpPr>
                <a:spLocks noEditPoints="1"/>
              </p:cNvSpPr>
              <p:nvPr/>
            </p:nvSpPr>
            <p:spPr bwMode="auto">
              <a:xfrm>
                <a:off x="4186140" y="2460368"/>
                <a:ext cx="726201" cy="718597"/>
              </a:xfrm>
              <a:custGeom>
                <a:avLst/>
                <a:gdLst>
                  <a:gd name="T0" fmla="*/ 191 w 191"/>
                  <a:gd name="T1" fmla="*/ 0 h 189"/>
                  <a:gd name="T2" fmla="*/ 182 w 191"/>
                  <a:gd name="T3" fmla="*/ 18 h 189"/>
                  <a:gd name="T4" fmla="*/ 191 w 191"/>
                  <a:gd name="T5" fmla="*/ 116 h 189"/>
                  <a:gd name="T6" fmla="*/ 105 w 191"/>
                  <a:gd name="T7" fmla="*/ 134 h 189"/>
                  <a:gd name="T8" fmla="*/ 143 w 191"/>
                  <a:gd name="T9" fmla="*/ 171 h 189"/>
                  <a:gd name="T10" fmla="*/ 48 w 191"/>
                  <a:gd name="T11" fmla="*/ 189 h 189"/>
                  <a:gd name="T12" fmla="*/ 86 w 191"/>
                  <a:gd name="T13" fmla="*/ 171 h 189"/>
                  <a:gd name="T14" fmla="*/ 0 w 191"/>
                  <a:gd name="T15" fmla="*/ 134 h 189"/>
                  <a:gd name="T16" fmla="*/ 7 w 191"/>
                  <a:gd name="T17" fmla="*/ 116 h 189"/>
                  <a:gd name="T18" fmla="*/ 0 w 191"/>
                  <a:gd name="T19" fmla="*/ 18 h 189"/>
                  <a:gd name="T20" fmla="*/ 0 w 191"/>
                  <a:gd name="T21" fmla="*/ 0 h 189"/>
                  <a:gd name="T22" fmla="*/ 136 w 191"/>
                  <a:gd name="T23" fmla="*/ 45 h 189"/>
                  <a:gd name="T24" fmla="*/ 130 w 191"/>
                  <a:gd name="T25" fmla="*/ 50 h 189"/>
                  <a:gd name="T26" fmla="*/ 84 w 191"/>
                  <a:gd name="T27" fmla="*/ 59 h 189"/>
                  <a:gd name="T28" fmla="*/ 82 w 191"/>
                  <a:gd name="T29" fmla="*/ 57 h 189"/>
                  <a:gd name="T30" fmla="*/ 57 w 191"/>
                  <a:gd name="T31" fmla="*/ 75 h 189"/>
                  <a:gd name="T32" fmla="*/ 95 w 191"/>
                  <a:gd name="T33" fmla="*/ 73 h 189"/>
                  <a:gd name="T34" fmla="*/ 100 w 191"/>
                  <a:gd name="T35" fmla="*/ 75 h 189"/>
                  <a:gd name="T36" fmla="*/ 134 w 191"/>
                  <a:gd name="T37" fmla="*/ 59 h 189"/>
                  <a:gd name="T38" fmla="*/ 143 w 191"/>
                  <a:gd name="T39" fmla="*/ 45 h 189"/>
                  <a:gd name="T40" fmla="*/ 127 w 191"/>
                  <a:gd name="T41" fmla="*/ 66 h 189"/>
                  <a:gd name="T42" fmla="*/ 136 w 191"/>
                  <a:gd name="T43" fmla="*/ 95 h 189"/>
                  <a:gd name="T44" fmla="*/ 127 w 191"/>
                  <a:gd name="T45" fmla="*/ 66 h 189"/>
                  <a:gd name="T46" fmla="*/ 114 w 191"/>
                  <a:gd name="T47" fmla="*/ 75 h 189"/>
                  <a:gd name="T48" fmla="*/ 123 w 191"/>
                  <a:gd name="T49" fmla="*/ 95 h 189"/>
                  <a:gd name="T50" fmla="*/ 114 w 191"/>
                  <a:gd name="T51" fmla="*/ 75 h 189"/>
                  <a:gd name="T52" fmla="*/ 98 w 191"/>
                  <a:gd name="T53" fmla="*/ 86 h 189"/>
                  <a:gd name="T54" fmla="*/ 107 w 191"/>
                  <a:gd name="T55" fmla="*/ 95 h 189"/>
                  <a:gd name="T56" fmla="*/ 98 w 191"/>
                  <a:gd name="T57" fmla="*/ 86 h 189"/>
                  <a:gd name="T58" fmla="*/ 84 w 191"/>
                  <a:gd name="T59" fmla="*/ 77 h 189"/>
                  <a:gd name="T60" fmla="*/ 93 w 191"/>
                  <a:gd name="T61" fmla="*/ 95 h 189"/>
                  <a:gd name="T62" fmla="*/ 84 w 191"/>
                  <a:gd name="T63" fmla="*/ 77 h 189"/>
                  <a:gd name="T64" fmla="*/ 70 w 191"/>
                  <a:gd name="T65" fmla="*/ 77 h 189"/>
                  <a:gd name="T66" fmla="*/ 80 w 191"/>
                  <a:gd name="T67" fmla="*/ 95 h 189"/>
                  <a:gd name="T68" fmla="*/ 70 w 191"/>
                  <a:gd name="T69" fmla="*/ 77 h 189"/>
                  <a:gd name="T70" fmla="*/ 54 w 191"/>
                  <a:gd name="T71" fmla="*/ 82 h 189"/>
                  <a:gd name="T72" fmla="*/ 64 w 191"/>
                  <a:gd name="T73" fmla="*/ 95 h 189"/>
                  <a:gd name="T74" fmla="*/ 54 w 191"/>
                  <a:gd name="T75" fmla="*/ 82 h 189"/>
                  <a:gd name="T76" fmla="*/ 164 w 191"/>
                  <a:gd name="T77" fmla="*/ 20 h 189"/>
                  <a:gd name="T78" fmla="*/ 27 w 191"/>
                  <a:gd name="T79" fmla="*/ 114 h 189"/>
                  <a:gd name="T80" fmla="*/ 164 w 191"/>
                  <a:gd name="T81" fmla="*/ 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89">
                    <a:moveTo>
                      <a:pt x="0" y="0"/>
                    </a:moveTo>
                    <a:lnTo>
                      <a:pt x="191" y="0"/>
                    </a:lnTo>
                    <a:lnTo>
                      <a:pt x="191" y="18"/>
                    </a:lnTo>
                    <a:lnTo>
                      <a:pt x="182" y="18"/>
                    </a:lnTo>
                    <a:lnTo>
                      <a:pt x="182" y="116"/>
                    </a:lnTo>
                    <a:lnTo>
                      <a:pt x="191" y="116"/>
                    </a:lnTo>
                    <a:lnTo>
                      <a:pt x="191" y="134"/>
                    </a:lnTo>
                    <a:lnTo>
                      <a:pt x="105" y="134"/>
                    </a:lnTo>
                    <a:lnTo>
                      <a:pt x="105" y="171"/>
                    </a:lnTo>
                    <a:lnTo>
                      <a:pt x="143" y="171"/>
                    </a:lnTo>
                    <a:lnTo>
                      <a:pt x="143" y="189"/>
                    </a:lnTo>
                    <a:lnTo>
                      <a:pt x="48" y="189"/>
                    </a:lnTo>
                    <a:lnTo>
                      <a:pt x="48" y="171"/>
                    </a:lnTo>
                    <a:lnTo>
                      <a:pt x="86" y="171"/>
                    </a:lnTo>
                    <a:lnTo>
                      <a:pt x="86" y="134"/>
                    </a:lnTo>
                    <a:lnTo>
                      <a:pt x="0" y="134"/>
                    </a:lnTo>
                    <a:lnTo>
                      <a:pt x="0" y="116"/>
                    </a:lnTo>
                    <a:lnTo>
                      <a:pt x="7" y="116"/>
                    </a:lnTo>
                    <a:lnTo>
                      <a:pt x="7" y="18"/>
                    </a:lnTo>
                    <a:lnTo>
                      <a:pt x="0" y="18"/>
                    </a:lnTo>
                    <a:lnTo>
                      <a:pt x="0" y="0"/>
                    </a:lnTo>
                    <a:lnTo>
                      <a:pt x="0" y="0"/>
                    </a:lnTo>
                    <a:close/>
                    <a:moveTo>
                      <a:pt x="143" y="45"/>
                    </a:moveTo>
                    <a:lnTo>
                      <a:pt x="136" y="45"/>
                    </a:lnTo>
                    <a:lnTo>
                      <a:pt x="127" y="45"/>
                    </a:lnTo>
                    <a:lnTo>
                      <a:pt x="130" y="50"/>
                    </a:lnTo>
                    <a:lnTo>
                      <a:pt x="98" y="68"/>
                    </a:lnTo>
                    <a:lnTo>
                      <a:pt x="84" y="59"/>
                    </a:lnTo>
                    <a:lnTo>
                      <a:pt x="84" y="57"/>
                    </a:lnTo>
                    <a:lnTo>
                      <a:pt x="82" y="57"/>
                    </a:lnTo>
                    <a:lnTo>
                      <a:pt x="54" y="68"/>
                    </a:lnTo>
                    <a:lnTo>
                      <a:pt x="57" y="75"/>
                    </a:lnTo>
                    <a:lnTo>
                      <a:pt x="82" y="64"/>
                    </a:lnTo>
                    <a:lnTo>
                      <a:pt x="95" y="73"/>
                    </a:lnTo>
                    <a:lnTo>
                      <a:pt x="98" y="75"/>
                    </a:lnTo>
                    <a:lnTo>
                      <a:pt x="100" y="75"/>
                    </a:lnTo>
                    <a:lnTo>
                      <a:pt x="132" y="54"/>
                    </a:lnTo>
                    <a:lnTo>
                      <a:pt x="134" y="59"/>
                    </a:lnTo>
                    <a:lnTo>
                      <a:pt x="139" y="52"/>
                    </a:lnTo>
                    <a:lnTo>
                      <a:pt x="143" y="45"/>
                    </a:lnTo>
                    <a:lnTo>
                      <a:pt x="143" y="45"/>
                    </a:lnTo>
                    <a:close/>
                    <a:moveTo>
                      <a:pt x="127" y="66"/>
                    </a:moveTo>
                    <a:lnTo>
                      <a:pt x="127" y="95"/>
                    </a:lnTo>
                    <a:lnTo>
                      <a:pt x="136" y="95"/>
                    </a:lnTo>
                    <a:lnTo>
                      <a:pt x="136" y="66"/>
                    </a:lnTo>
                    <a:lnTo>
                      <a:pt x="127" y="66"/>
                    </a:lnTo>
                    <a:lnTo>
                      <a:pt x="127" y="66"/>
                    </a:lnTo>
                    <a:close/>
                    <a:moveTo>
                      <a:pt x="114" y="75"/>
                    </a:moveTo>
                    <a:lnTo>
                      <a:pt x="114" y="95"/>
                    </a:lnTo>
                    <a:lnTo>
                      <a:pt x="123" y="95"/>
                    </a:lnTo>
                    <a:lnTo>
                      <a:pt x="123" y="75"/>
                    </a:lnTo>
                    <a:lnTo>
                      <a:pt x="114" y="75"/>
                    </a:lnTo>
                    <a:lnTo>
                      <a:pt x="114" y="75"/>
                    </a:lnTo>
                    <a:close/>
                    <a:moveTo>
                      <a:pt x="98" y="86"/>
                    </a:moveTo>
                    <a:lnTo>
                      <a:pt x="98" y="95"/>
                    </a:lnTo>
                    <a:lnTo>
                      <a:pt x="107" y="95"/>
                    </a:lnTo>
                    <a:lnTo>
                      <a:pt x="107" y="86"/>
                    </a:lnTo>
                    <a:lnTo>
                      <a:pt x="98" y="86"/>
                    </a:lnTo>
                    <a:lnTo>
                      <a:pt x="98" y="86"/>
                    </a:lnTo>
                    <a:close/>
                    <a:moveTo>
                      <a:pt x="84" y="77"/>
                    </a:moveTo>
                    <a:lnTo>
                      <a:pt x="84" y="95"/>
                    </a:lnTo>
                    <a:lnTo>
                      <a:pt x="93" y="95"/>
                    </a:lnTo>
                    <a:lnTo>
                      <a:pt x="93" y="77"/>
                    </a:lnTo>
                    <a:lnTo>
                      <a:pt x="84" y="77"/>
                    </a:lnTo>
                    <a:lnTo>
                      <a:pt x="84" y="77"/>
                    </a:lnTo>
                    <a:close/>
                    <a:moveTo>
                      <a:pt x="70" y="77"/>
                    </a:moveTo>
                    <a:lnTo>
                      <a:pt x="70" y="95"/>
                    </a:lnTo>
                    <a:lnTo>
                      <a:pt x="80" y="95"/>
                    </a:lnTo>
                    <a:lnTo>
                      <a:pt x="80" y="77"/>
                    </a:lnTo>
                    <a:lnTo>
                      <a:pt x="70" y="77"/>
                    </a:lnTo>
                    <a:lnTo>
                      <a:pt x="70" y="77"/>
                    </a:lnTo>
                    <a:close/>
                    <a:moveTo>
                      <a:pt x="54" y="82"/>
                    </a:moveTo>
                    <a:lnTo>
                      <a:pt x="54" y="95"/>
                    </a:lnTo>
                    <a:lnTo>
                      <a:pt x="64" y="95"/>
                    </a:lnTo>
                    <a:lnTo>
                      <a:pt x="64" y="82"/>
                    </a:lnTo>
                    <a:lnTo>
                      <a:pt x="54" y="82"/>
                    </a:lnTo>
                    <a:lnTo>
                      <a:pt x="54" y="82"/>
                    </a:lnTo>
                    <a:close/>
                    <a:moveTo>
                      <a:pt x="164" y="20"/>
                    </a:moveTo>
                    <a:lnTo>
                      <a:pt x="27" y="20"/>
                    </a:lnTo>
                    <a:lnTo>
                      <a:pt x="27" y="114"/>
                    </a:lnTo>
                    <a:lnTo>
                      <a:pt x="164" y="114"/>
                    </a:lnTo>
                    <a:lnTo>
                      <a:pt x="164" y="20"/>
                    </a:lnTo>
                    <a:close/>
                  </a:path>
                </a:pathLst>
              </a:custGeom>
              <a:solidFill>
                <a:srgbClr val="EB1E0C"/>
              </a:solidFill>
              <a:ln>
                <a:noFill/>
              </a:ln>
            </p:spPr>
            <p:txBody>
              <a:bodyPr vert="horz" wrap="square" lIns="91440" tIns="45720" rIns="91440" bIns="45720" numCol="1" anchor="t" anchorCtr="0" compatLnSpc="1"/>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67"/>
              <p:cNvSpPr>
                <a:spLocks noEditPoints="1"/>
              </p:cNvSpPr>
              <p:nvPr/>
            </p:nvSpPr>
            <p:spPr bwMode="auto">
              <a:xfrm>
                <a:off x="6339131" y="4807875"/>
                <a:ext cx="612022" cy="783387"/>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00" name="文本框 99"/>
          <p:cNvSpPr txBox="1"/>
          <p:nvPr/>
        </p:nvSpPr>
        <p:spPr>
          <a:xfrm>
            <a:off x="680720" y="1816735"/>
            <a:ext cx="3882390" cy="337185"/>
          </a:xfrm>
          <a:prstGeom prst="rect">
            <a:avLst/>
          </a:prstGeom>
          <a:noFill/>
          <a:ln w="9525">
            <a:noFill/>
          </a:ln>
        </p:spPr>
        <p:txBody>
          <a:bodyPr wrap="square">
            <a:spAutoFit/>
          </a:bodyPr>
          <a:p>
            <a:pPr indent="0" algn="ctr"/>
            <a:r>
              <a:rPr lang="zh-CN" sz="1600" b="0">
                <a:solidFill>
                  <a:schemeClr val="bg1"/>
                </a:solidFill>
                <a:latin typeface="微软雅黑" panose="020B0503020204020204" pitchFamily="34" charset="-122"/>
                <a:ea typeface="微软雅黑" panose="020B0503020204020204" pitchFamily="34" charset="-122"/>
              </a:rPr>
              <a:t>畅通国内大循环和促进国内国际双循环</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351395" y="1816735"/>
            <a:ext cx="2140585" cy="337185"/>
          </a:xfrm>
          <a:prstGeom prst="rect">
            <a:avLst/>
          </a:prstGeom>
          <a:noFill/>
          <a:ln w="9525">
            <a:noFill/>
          </a:ln>
        </p:spPr>
        <p:txBody>
          <a:bodyPr wrap="square">
            <a:spAutoFit/>
          </a:bodyPr>
          <a:p>
            <a:pPr indent="0"/>
            <a:r>
              <a:rPr lang="zh-CN" sz="1600" b="0">
                <a:solidFill>
                  <a:schemeClr val="bg1"/>
                </a:solidFill>
                <a:latin typeface="微软雅黑" panose="020B0503020204020204" pitchFamily="34" charset="-122"/>
                <a:ea typeface="微软雅黑" panose="020B0503020204020204" pitchFamily="34" charset="-122"/>
              </a:rPr>
              <a:t>加快基础设施建设</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922260" y="3749675"/>
            <a:ext cx="1402715" cy="337185"/>
          </a:xfrm>
          <a:prstGeom prst="rect">
            <a:avLst/>
          </a:prstGeom>
          <a:noFill/>
          <a:ln w="9525">
            <a:noFill/>
          </a:ln>
        </p:spPr>
        <p:txBody>
          <a:bodyPr wrap="square">
            <a:spAutoFit/>
          </a:bodyPr>
          <a:p>
            <a:pPr indent="0"/>
            <a:r>
              <a:rPr lang="zh-CN" sz="1600" b="0">
                <a:solidFill>
                  <a:schemeClr val="bg1"/>
                </a:solidFill>
                <a:latin typeface="微软雅黑" panose="020B0503020204020204" pitchFamily="34" charset="-122"/>
                <a:ea typeface="微软雅黑" panose="020B0503020204020204" pitchFamily="34" charset="-122"/>
              </a:rPr>
              <a:t>扩大有效投资</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26235" y="3734435"/>
            <a:ext cx="2094230" cy="337185"/>
          </a:xfrm>
          <a:prstGeom prst="rect">
            <a:avLst/>
          </a:prstGeom>
          <a:noFill/>
          <a:ln w="9525">
            <a:noFill/>
          </a:ln>
        </p:spPr>
        <p:txBody>
          <a:bodyPr wrap="square">
            <a:spAutoFit/>
          </a:bodyPr>
          <a:p>
            <a:pPr indent="0"/>
            <a:r>
              <a:rPr lang="zh-CN" sz="1600" b="0">
                <a:solidFill>
                  <a:schemeClr val="bg1"/>
                </a:solidFill>
                <a:latin typeface="微软雅黑" panose="020B0503020204020204" pitchFamily="34" charset="-122"/>
                <a:ea typeface="微软雅黑" panose="020B0503020204020204" pitchFamily="34" charset="-122"/>
              </a:rPr>
              <a:t>大力促进消费升级</a:t>
            </a:r>
            <a:endParaRPr lang="zh-CN" sz="16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4" grpId="0"/>
      <p:bldP spid="24" grpId="1"/>
      <p:bldP spid="28" grpId="0"/>
      <p:bldP spid="28" grpId="1"/>
      <p:bldP spid="29" grpId="0"/>
      <p:bldP spid="2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hidden="1"/>
          <p:cNvGrpSpPr/>
          <p:nvPr/>
        </p:nvGrpSpPr>
        <p:grpSpPr>
          <a:xfrm>
            <a:off x="0" y="-427355"/>
            <a:ext cx="18063845" cy="13528040"/>
            <a:chOff x="0" y="-673"/>
            <a:chExt cx="28447" cy="21304"/>
          </a:xfrm>
        </p:grpSpPr>
        <p:sp>
          <p:nvSpPr>
            <p:cNvPr id="5" name="矩形 4"/>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 name="组合 1"/>
          <p:cNvGrpSpPr/>
          <p:nvPr/>
        </p:nvGrpSpPr>
        <p:grpSpPr>
          <a:xfrm>
            <a:off x="405068" y="234724"/>
            <a:ext cx="11381864" cy="6388553"/>
            <a:chOff x="246741" y="288017"/>
            <a:chExt cx="11381864" cy="6388553"/>
          </a:xfrm>
        </p:grpSpPr>
        <p:sp>
          <p:nvSpPr>
            <p:cNvPr id="14" name="L 形 13"/>
            <p:cNvSpPr/>
            <p:nvPr/>
          </p:nvSpPr>
          <p:spPr>
            <a:xfrm>
              <a:off x="246743"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L 形 14"/>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904240" y="393700"/>
            <a:ext cx="10383520" cy="601345"/>
            <a:chOff x="2984" y="359"/>
            <a:chExt cx="16360" cy="947"/>
          </a:xfrm>
        </p:grpSpPr>
        <p:sp>
          <p:nvSpPr>
            <p:cNvPr id="9" name="六边形 8"/>
            <p:cNvSpPr/>
            <p:nvPr/>
          </p:nvSpPr>
          <p:spPr>
            <a:xfrm>
              <a:off x="2984" y="359"/>
              <a:ext cx="16360"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611" y="543"/>
              <a:ext cx="15390"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七、坚持全面深化改革，切实打造高质量发展新动力和构建高水平社会主义市场经济体制</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42" name="直接连接符 41"/>
          <p:cNvCxnSpPr/>
          <p:nvPr/>
        </p:nvCxnSpPr>
        <p:spPr>
          <a:xfrm>
            <a:off x="11069955" y="3528060"/>
            <a:ext cx="0" cy="2031365"/>
          </a:xfrm>
          <a:prstGeom prst="line">
            <a:avLst/>
          </a:prstGeom>
          <a:ln w="38100">
            <a:solidFill>
              <a:schemeClr val="bg1"/>
            </a:solidFill>
            <a:headEnd w="lg" len="med"/>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749280" y="4392295"/>
            <a:ext cx="0" cy="1167130"/>
          </a:xfrm>
          <a:prstGeom prst="line">
            <a:avLst/>
          </a:prstGeom>
          <a:ln w="38100">
            <a:solidFill>
              <a:schemeClr val="bg1"/>
            </a:solidFill>
            <a:headEnd w="lg" len="med"/>
            <a:tailEnd type="none"/>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421765" y="2012315"/>
            <a:ext cx="3361690" cy="523875"/>
            <a:chOff x="2857" y="3191"/>
            <a:chExt cx="5294" cy="825"/>
          </a:xfrm>
        </p:grpSpPr>
        <p:sp>
          <p:nvSpPr>
            <p:cNvPr id="25" name="矩形 24"/>
            <p:cNvSpPr/>
            <p:nvPr/>
          </p:nvSpPr>
          <p:spPr>
            <a:xfrm>
              <a:off x="2857" y="3192"/>
              <a:ext cx="5294" cy="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25"/>
            <p:cNvSpPr txBox="1"/>
            <p:nvPr/>
          </p:nvSpPr>
          <p:spPr>
            <a:xfrm>
              <a:off x="3198" y="3338"/>
              <a:ext cx="3319" cy="531"/>
            </a:xfrm>
            <a:prstGeom prst="rect">
              <a:avLst/>
            </a:prstGeom>
            <a:noFill/>
          </p:spPr>
          <p:txBody>
            <a:bodyPr wrap="none" rtlCol="0">
              <a:spAutoFit/>
            </a:bodyPr>
            <a:p>
              <a:pPr algn="just"/>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24 深化经济领域改革</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13"/>
            <p:cNvSpPr>
              <a:spLocks noEditPoints="1"/>
            </p:cNvSpPr>
            <p:nvPr/>
          </p:nvSpPr>
          <p:spPr bwMode="auto">
            <a:xfrm>
              <a:off x="7137" y="3191"/>
              <a:ext cx="825" cy="825"/>
            </a:xfrm>
            <a:custGeom>
              <a:avLst/>
              <a:gdLst>
                <a:gd name="T0" fmla="*/ 128 w 128"/>
                <a:gd name="T1" fmla="*/ 120 h 128"/>
                <a:gd name="T2" fmla="*/ 128 w 128"/>
                <a:gd name="T3" fmla="*/ 128 h 128"/>
                <a:gd name="T4" fmla="*/ 0 w 128"/>
                <a:gd name="T5" fmla="*/ 128 h 128"/>
                <a:gd name="T6" fmla="*/ 0 w 128"/>
                <a:gd name="T7" fmla="*/ 0 h 128"/>
                <a:gd name="T8" fmla="*/ 16 w 128"/>
                <a:gd name="T9" fmla="*/ 0 h 128"/>
                <a:gd name="T10" fmla="*/ 16 w 128"/>
                <a:gd name="T11" fmla="*/ 8 h 128"/>
                <a:gd name="T12" fmla="*/ 8 w 128"/>
                <a:gd name="T13" fmla="*/ 8 h 128"/>
                <a:gd name="T14" fmla="*/ 8 w 128"/>
                <a:gd name="T15" fmla="*/ 24 h 128"/>
                <a:gd name="T16" fmla="*/ 16 w 128"/>
                <a:gd name="T17" fmla="*/ 24 h 128"/>
                <a:gd name="T18" fmla="*/ 16 w 128"/>
                <a:gd name="T19" fmla="*/ 32 h 128"/>
                <a:gd name="T20" fmla="*/ 8 w 128"/>
                <a:gd name="T21" fmla="*/ 32 h 128"/>
                <a:gd name="T22" fmla="*/ 8 w 128"/>
                <a:gd name="T23" fmla="*/ 48 h 128"/>
                <a:gd name="T24" fmla="*/ 16 w 128"/>
                <a:gd name="T25" fmla="*/ 48 h 128"/>
                <a:gd name="T26" fmla="*/ 16 w 128"/>
                <a:gd name="T27" fmla="*/ 56 h 128"/>
                <a:gd name="T28" fmla="*/ 8 w 128"/>
                <a:gd name="T29" fmla="*/ 56 h 128"/>
                <a:gd name="T30" fmla="*/ 8 w 128"/>
                <a:gd name="T31" fmla="*/ 72 h 128"/>
                <a:gd name="T32" fmla="*/ 16 w 128"/>
                <a:gd name="T33" fmla="*/ 72 h 128"/>
                <a:gd name="T34" fmla="*/ 16 w 128"/>
                <a:gd name="T35" fmla="*/ 80 h 128"/>
                <a:gd name="T36" fmla="*/ 8 w 128"/>
                <a:gd name="T37" fmla="*/ 80 h 128"/>
                <a:gd name="T38" fmla="*/ 8 w 128"/>
                <a:gd name="T39" fmla="*/ 96 h 128"/>
                <a:gd name="T40" fmla="*/ 16 w 128"/>
                <a:gd name="T41" fmla="*/ 96 h 128"/>
                <a:gd name="T42" fmla="*/ 16 w 128"/>
                <a:gd name="T43" fmla="*/ 104 h 128"/>
                <a:gd name="T44" fmla="*/ 8 w 128"/>
                <a:gd name="T45" fmla="*/ 104 h 128"/>
                <a:gd name="T46" fmla="*/ 8 w 128"/>
                <a:gd name="T47" fmla="*/ 120 h 128"/>
                <a:gd name="T48" fmla="*/ 128 w 128"/>
                <a:gd name="T49" fmla="*/ 120 h 128"/>
                <a:gd name="T50" fmla="*/ 36 w 128"/>
                <a:gd name="T51" fmla="*/ 104 h 128"/>
                <a:gd name="T52" fmla="*/ 48 w 128"/>
                <a:gd name="T53" fmla="*/ 92 h 128"/>
                <a:gd name="T54" fmla="*/ 45 w 128"/>
                <a:gd name="T55" fmla="*/ 85 h 128"/>
                <a:gd name="T56" fmla="*/ 61 w 128"/>
                <a:gd name="T57" fmla="*/ 70 h 128"/>
                <a:gd name="T58" fmla="*/ 68 w 128"/>
                <a:gd name="T59" fmla="*/ 72 h 128"/>
                <a:gd name="T60" fmla="*/ 76 w 128"/>
                <a:gd name="T61" fmla="*/ 69 h 128"/>
                <a:gd name="T62" fmla="*/ 89 w 128"/>
                <a:gd name="T63" fmla="*/ 78 h 128"/>
                <a:gd name="T64" fmla="*/ 88 w 128"/>
                <a:gd name="T65" fmla="*/ 84 h 128"/>
                <a:gd name="T66" fmla="*/ 100 w 128"/>
                <a:gd name="T67" fmla="*/ 96 h 128"/>
                <a:gd name="T68" fmla="*/ 112 w 128"/>
                <a:gd name="T69" fmla="*/ 84 h 128"/>
                <a:gd name="T70" fmla="*/ 105 w 128"/>
                <a:gd name="T71" fmla="*/ 74 h 128"/>
                <a:gd name="T72" fmla="*/ 117 w 128"/>
                <a:gd name="T73" fmla="*/ 26 h 128"/>
                <a:gd name="T74" fmla="*/ 125 w 128"/>
                <a:gd name="T75" fmla="*/ 28 h 128"/>
                <a:gd name="T76" fmla="*/ 120 w 128"/>
                <a:gd name="T77" fmla="*/ 8 h 128"/>
                <a:gd name="T78" fmla="*/ 106 w 128"/>
                <a:gd name="T79" fmla="*/ 23 h 128"/>
                <a:gd name="T80" fmla="*/ 114 w 128"/>
                <a:gd name="T81" fmla="*/ 25 h 128"/>
                <a:gd name="T82" fmla="*/ 102 w 128"/>
                <a:gd name="T83" fmla="*/ 73 h 128"/>
                <a:gd name="T84" fmla="*/ 100 w 128"/>
                <a:gd name="T85" fmla="*/ 72 h 128"/>
                <a:gd name="T86" fmla="*/ 92 w 128"/>
                <a:gd name="T87" fmla="*/ 75 h 128"/>
                <a:gd name="T88" fmla="*/ 78 w 128"/>
                <a:gd name="T89" fmla="*/ 66 h 128"/>
                <a:gd name="T90" fmla="*/ 80 w 128"/>
                <a:gd name="T91" fmla="*/ 60 h 128"/>
                <a:gd name="T92" fmla="*/ 68 w 128"/>
                <a:gd name="T93" fmla="*/ 48 h 128"/>
                <a:gd name="T94" fmla="*/ 56 w 128"/>
                <a:gd name="T95" fmla="*/ 60 h 128"/>
                <a:gd name="T96" fmla="*/ 58 w 128"/>
                <a:gd name="T97" fmla="*/ 67 h 128"/>
                <a:gd name="T98" fmla="*/ 43 w 128"/>
                <a:gd name="T99" fmla="*/ 83 h 128"/>
                <a:gd name="T100" fmla="*/ 36 w 128"/>
                <a:gd name="T101" fmla="*/ 80 h 128"/>
                <a:gd name="T102" fmla="*/ 24 w 128"/>
                <a:gd name="T103" fmla="*/ 92 h 128"/>
                <a:gd name="T104" fmla="*/ 36 w 128"/>
                <a:gd name="T105"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8" y="120"/>
                  </a:moveTo>
                  <a:cubicBezTo>
                    <a:pt x="128" y="128"/>
                    <a:pt x="128" y="128"/>
                    <a:pt x="128" y="128"/>
                  </a:cubicBezTo>
                  <a:cubicBezTo>
                    <a:pt x="0" y="128"/>
                    <a:pt x="0" y="128"/>
                    <a:pt x="0" y="128"/>
                  </a:cubicBezTo>
                  <a:cubicBezTo>
                    <a:pt x="0" y="0"/>
                    <a:pt x="0" y="0"/>
                    <a:pt x="0" y="0"/>
                  </a:cubicBezTo>
                  <a:cubicBezTo>
                    <a:pt x="16" y="0"/>
                    <a:pt x="16" y="0"/>
                    <a:pt x="16" y="0"/>
                  </a:cubicBezTo>
                  <a:cubicBezTo>
                    <a:pt x="16" y="8"/>
                    <a:pt x="16" y="8"/>
                    <a:pt x="16" y="8"/>
                  </a:cubicBezTo>
                  <a:cubicBezTo>
                    <a:pt x="8" y="8"/>
                    <a:pt x="8" y="8"/>
                    <a:pt x="8" y="8"/>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cubicBezTo>
                    <a:pt x="8" y="120"/>
                    <a:pt x="8" y="120"/>
                    <a:pt x="8" y="120"/>
                  </a:cubicBezTo>
                  <a:lnTo>
                    <a:pt x="128" y="120"/>
                  </a:lnTo>
                  <a:close/>
                  <a:moveTo>
                    <a:pt x="36" y="104"/>
                  </a:moveTo>
                  <a:cubicBezTo>
                    <a:pt x="42" y="104"/>
                    <a:pt x="48" y="99"/>
                    <a:pt x="48" y="92"/>
                  </a:cubicBezTo>
                  <a:cubicBezTo>
                    <a:pt x="48" y="90"/>
                    <a:pt x="47" y="87"/>
                    <a:pt x="45" y="85"/>
                  </a:cubicBezTo>
                  <a:cubicBezTo>
                    <a:pt x="61" y="70"/>
                    <a:pt x="61" y="70"/>
                    <a:pt x="61" y="70"/>
                  </a:cubicBezTo>
                  <a:cubicBezTo>
                    <a:pt x="63" y="71"/>
                    <a:pt x="65" y="72"/>
                    <a:pt x="68" y="72"/>
                  </a:cubicBezTo>
                  <a:cubicBezTo>
                    <a:pt x="71" y="72"/>
                    <a:pt x="74" y="71"/>
                    <a:pt x="76" y="69"/>
                  </a:cubicBezTo>
                  <a:cubicBezTo>
                    <a:pt x="89" y="78"/>
                    <a:pt x="89" y="78"/>
                    <a:pt x="89" y="78"/>
                  </a:cubicBezTo>
                  <a:cubicBezTo>
                    <a:pt x="88" y="80"/>
                    <a:pt x="88" y="82"/>
                    <a:pt x="88" y="84"/>
                  </a:cubicBezTo>
                  <a:cubicBezTo>
                    <a:pt x="88" y="91"/>
                    <a:pt x="93" y="96"/>
                    <a:pt x="100" y="96"/>
                  </a:cubicBezTo>
                  <a:cubicBezTo>
                    <a:pt x="106" y="96"/>
                    <a:pt x="112" y="91"/>
                    <a:pt x="112" y="84"/>
                  </a:cubicBezTo>
                  <a:cubicBezTo>
                    <a:pt x="112" y="80"/>
                    <a:pt x="109" y="76"/>
                    <a:pt x="105" y="74"/>
                  </a:cubicBezTo>
                  <a:cubicBezTo>
                    <a:pt x="117" y="26"/>
                    <a:pt x="117" y="26"/>
                    <a:pt x="117" y="26"/>
                  </a:cubicBezTo>
                  <a:cubicBezTo>
                    <a:pt x="125" y="28"/>
                    <a:pt x="125" y="28"/>
                    <a:pt x="125" y="28"/>
                  </a:cubicBezTo>
                  <a:cubicBezTo>
                    <a:pt x="120" y="8"/>
                    <a:pt x="120" y="8"/>
                    <a:pt x="120" y="8"/>
                  </a:cubicBezTo>
                  <a:cubicBezTo>
                    <a:pt x="106" y="23"/>
                    <a:pt x="106" y="23"/>
                    <a:pt x="106" y="23"/>
                  </a:cubicBezTo>
                  <a:cubicBezTo>
                    <a:pt x="114" y="25"/>
                    <a:pt x="114" y="25"/>
                    <a:pt x="114" y="25"/>
                  </a:cubicBezTo>
                  <a:cubicBezTo>
                    <a:pt x="102" y="73"/>
                    <a:pt x="102" y="73"/>
                    <a:pt x="102" y="73"/>
                  </a:cubicBezTo>
                  <a:cubicBezTo>
                    <a:pt x="101" y="72"/>
                    <a:pt x="100" y="72"/>
                    <a:pt x="100" y="72"/>
                  </a:cubicBezTo>
                  <a:cubicBezTo>
                    <a:pt x="97" y="72"/>
                    <a:pt x="94" y="73"/>
                    <a:pt x="92" y="75"/>
                  </a:cubicBezTo>
                  <a:cubicBezTo>
                    <a:pt x="78" y="66"/>
                    <a:pt x="78" y="66"/>
                    <a:pt x="78" y="66"/>
                  </a:cubicBezTo>
                  <a:cubicBezTo>
                    <a:pt x="79" y="64"/>
                    <a:pt x="80" y="62"/>
                    <a:pt x="80" y="60"/>
                  </a:cubicBezTo>
                  <a:cubicBezTo>
                    <a:pt x="80" y="54"/>
                    <a:pt x="74" y="48"/>
                    <a:pt x="68" y="48"/>
                  </a:cubicBezTo>
                  <a:cubicBezTo>
                    <a:pt x="61" y="48"/>
                    <a:pt x="56" y="54"/>
                    <a:pt x="56" y="60"/>
                  </a:cubicBezTo>
                  <a:cubicBezTo>
                    <a:pt x="56" y="63"/>
                    <a:pt x="57" y="65"/>
                    <a:pt x="58" y="67"/>
                  </a:cubicBezTo>
                  <a:cubicBezTo>
                    <a:pt x="43" y="83"/>
                    <a:pt x="43" y="83"/>
                    <a:pt x="43" y="83"/>
                  </a:cubicBezTo>
                  <a:cubicBezTo>
                    <a:pt x="41" y="81"/>
                    <a:pt x="38" y="80"/>
                    <a:pt x="36" y="80"/>
                  </a:cubicBezTo>
                  <a:cubicBezTo>
                    <a:pt x="29" y="80"/>
                    <a:pt x="24" y="86"/>
                    <a:pt x="24" y="92"/>
                  </a:cubicBezTo>
                  <a:cubicBezTo>
                    <a:pt x="24" y="99"/>
                    <a:pt x="29" y="104"/>
                    <a:pt x="36" y="104"/>
                  </a:cubicBez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46"/>
          <p:cNvGrpSpPr/>
          <p:nvPr/>
        </p:nvGrpSpPr>
        <p:grpSpPr>
          <a:xfrm>
            <a:off x="4846320" y="3992880"/>
            <a:ext cx="3191510" cy="582930"/>
            <a:chOff x="6177" y="6111"/>
            <a:chExt cx="5026" cy="720"/>
          </a:xfrm>
        </p:grpSpPr>
        <p:grpSp>
          <p:nvGrpSpPr>
            <p:cNvPr id="39" name="组合 38"/>
            <p:cNvGrpSpPr/>
            <p:nvPr/>
          </p:nvGrpSpPr>
          <p:grpSpPr>
            <a:xfrm>
              <a:off x="6177" y="6142"/>
              <a:ext cx="5026" cy="658"/>
              <a:chOff x="1235" y="5878"/>
              <a:chExt cx="5026" cy="658"/>
            </a:xfrm>
          </p:grpSpPr>
          <p:sp>
            <p:nvSpPr>
              <p:cNvPr id="31" name="矩形 30"/>
              <p:cNvSpPr/>
              <p:nvPr/>
            </p:nvSpPr>
            <p:spPr>
              <a:xfrm>
                <a:off x="1235" y="5878"/>
                <a:ext cx="5026" cy="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1393" y="6000"/>
                <a:ext cx="3621" cy="416"/>
              </a:xfrm>
              <a:prstGeom prst="rect">
                <a:avLst/>
              </a:prstGeom>
              <a:noFill/>
            </p:spPr>
            <p:txBody>
              <a:bodyPr wrap="square" rtlCol="0">
                <a:spAutoFit/>
              </a:bodyPr>
              <a:p>
                <a:pPr algn="l"/>
                <a:r>
                  <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26 激发市场主体活力</a:t>
                </a:r>
                <a:endPar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Freeform 171"/>
            <p:cNvSpPr>
              <a:spLocks noEditPoints="1"/>
            </p:cNvSpPr>
            <p:nvPr/>
          </p:nvSpPr>
          <p:spPr bwMode="auto">
            <a:xfrm>
              <a:off x="10254" y="6111"/>
              <a:ext cx="684" cy="720"/>
            </a:xfrm>
            <a:custGeom>
              <a:avLst/>
              <a:gdLst>
                <a:gd name="T0" fmla="*/ 164 w 214"/>
                <a:gd name="T1" fmla="*/ 27 h 225"/>
                <a:gd name="T2" fmla="*/ 175 w 214"/>
                <a:gd name="T3" fmla="*/ 6 h 225"/>
                <a:gd name="T4" fmla="*/ 146 w 214"/>
                <a:gd name="T5" fmla="*/ 18 h 225"/>
                <a:gd name="T6" fmla="*/ 7 w 214"/>
                <a:gd name="T7" fmla="*/ 152 h 225"/>
                <a:gd name="T8" fmla="*/ 30 w 214"/>
                <a:gd name="T9" fmla="*/ 214 h 225"/>
                <a:gd name="T10" fmla="*/ 30 w 214"/>
                <a:gd name="T11" fmla="*/ 164 h 225"/>
                <a:gd name="T12" fmla="*/ 105 w 214"/>
                <a:gd name="T13" fmla="*/ 109 h 225"/>
                <a:gd name="T14" fmla="*/ 112 w 214"/>
                <a:gd name="T15" fmla="*/ 88 h 225"/>
                <a:gd name="T16" fmla="*/ 84 w 214"/>
                <a:gd name="T17" fmla="*/ 100 h 225"/>
                <a:gd name="T18" fmla="*/ 73 w 214"/>
                <a:gd name="T19" fmla="*/ 95 h 225"/>
                <a:gd name="T20" fmla="*/ 112 w 214"/>
                <a:gd name="T21" fmla="*/ 79 h 225"/>
                <a:gd name="T22" fmla="*/ 128 w 214"/>
                <a:gd name="T23" fmla="*/ 86 h 225"/>
                <a:gd name="T24" fmla="*/ 128 w 214"/>
                <a:gd name="T25" fmla="*/ 18 h 225"/>
                <a:gd name="T26" fmla="*/ 173 w 214"/>
                <a:gd name="T27" fmla="*/ 0 h 225"/>
                <a:gd name="T28" fmla="*/ 175 w 214"/>
                <a:gd name="T29" fmla="*/ 0 h 225"/>
                <a:gd name="T30" fmla="*/ 214 w 214"/>
                <a:gd name="T31" fmla="*/ 18 h 225"/>
                <a:gd name="T32" fmla="*/ 166 w 214"/>
                <a:gd name="T33" fmla="*/ 180 h 225"/>
                <a:gd name="T34" fmla="*/ 153 w 214"/>
                <a:gd name="T35" fmla="*/ 173 h 225"/>
                <a:gd name="T36" fmla="*/ 102 w 214"/>
                <a:gd name="T37" fmla="*/ 202 h 225"/>
                <a:gd name="T38" fmla="*/ 87 w 214"/>
                <a:gd name="T39" fmla="*/ 193 h 225"/>
                <a:gd name="T40" fmla="*/ 36 w 214"/>
                <a:gd name="T41" fmla="*/ 225 h 225"/>
                <a:gd name="T42" fmla="*/ 2 w 214"/>
                <a:gd name="T43" fmla="*/ 209 h 225"/>
                <a:gd name="T44" fmla="*/ 0 w 214"/>
                <a:gd name="T45" fmla="*/ 205 h 225"/>
                <a:gd name="T46" fmla="*/ 0 w 214"/>
                <a:gd name="T47" fmla="*/ 141 h 225"/>
                <a:gd name="T48" fmla="*/ 46 w 214"/>
                <a:gd name="T49" fmla="*/ 123 h 225"/>
                <a:gd name="T50" fmla="*/ 48 w 214"/>
                <a:gd name="T51" fmla="*/ 123 h 225"/>
                <a:gd name="T52" fmla="*/ 87 w 214"/>
                <a:gd name="T53" fmla="*/ 141 h 225"/>
                <a:gd name="T54" fmla="*/ 96 w 214"/>
                <a:gd name="T55" fmla="*/ 191 h 225"/>
                <a:gd name="T56" fmla="*/ 73 w 214"/>
                <a:gd name="T57" fmla="*/ 109 h 225"/>
                <a:gd name="T58" fmla="*/ 66 w 214"/>
                <a:gd name="T59" fmla="*/ 132 h 225"/>
                <a:gd name="T60" fmla="*/ 66 w 214"/>
                <a:gd name="T61" fmla="*/ 98 h 225"/>
                <a:gd name="T62" fmla="*/ 134 w 214"/>
                <a:gd name="T63" fmla="*/ 91 h 225"/>
                <a:gd name="T64" fmla="*/ 153 w 214"/>
                <a:gd name="T65" fmla="*/ 98 h 225"/>
                <a:gd name="T66" fmla="*/ 159 w 214"/>
                <a:gd name="T67" fmla="*/ 168 h 225"/>
                <a:gd name="T68" fmla="*/ 134 w 214"/>
                <a:gd name="T69" fmla="*/ 29 h 225"/>
                <a:gd name="T70" fmla="*/ 134 w 214"/>
                <a:gd name="T71" fmla="*/ 91 h 225"/>
                <a:gd name="T72" fmla="*/ 36 w 214"/>
                <a:gd name="T73" fmla="*/ 152 h 225"/>
                <a:gd name="T74" fmla="*/ 46 w 214"/>
                <a:gd name="T75" fmla="*/ 132 h 225"/>
                <a:gd name="T76" fmla="*/ 18 w 214"/>
                <a:gd name="T77" fmla="*/ 143 h 225"/>
                <a:gd name="T78" fmla="*/ 166 w 214"/>
                <a:gd name="T79" fmla="*/ 34 h 225"/>
                <a:gd name="T80" fmla="*/ 166 w 214"/>
                <a:gd name="T81" fmla="*/ 3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 h="225">
                  <a:moveTo>
                    <a:pt x="146" y="18"/>
                  </a:moveTo>
                  <a:lnTo>
                    <a:pt x="164" y="27"/>
                  </a:lnTo>
                  <a:lnTo>
                    <a:pt x="196" y="18"/>
                  </a:lnTo>
                  <a:lnTo>
                    <a:pt x="175" y="6"/>
                  </a:lnTo>
                  <a:lnTo>
                    <a:pt x="146" y="18"/>
                  </a:lnTo>
                  <a:lnTo>
                    <a:pt x="146" y="18"/>
                  </a:lnTo>
                  <a:close/>
                  <a:moveTo>
                    <a:pt x="30" y="164"/>
                  </a:moveTo>
                  <a:lnTo>
                    <a:pt x="7" y="152"/>
                  </a:lnTo>
                  <a:lnTo>
                    <a:pt x="7" y="202"/>
                  </a:lnTo>
                  <a:lnTo>
                    <a:pt x="30" y="214"/>
                  </a:lnTo>
                  <a:lnTo>
                    <a:pt x="30" y="164"/>
                  </a:lnTo>
                  <a:lnTo>
                    <a:pt x="30" y="164"/>
                  </a:lnTo>
                  <a:close/>
                  <a:moveTo>
                    <a:pt x="84" y="100"/>
                  </a:moveTo>
                  <a:lnTo>
                    <a:pt x="105" y="109"/>
                  </a:lnTo>
                  <a:lnTo>
                    <a:pt x="132" y="98"/>
                  </a:lnTo>
                  <a:lnTo>
                    <a:pt x="112" y="88"/>
                  </a:lnTo>
                  <a:lnTo>
                    <a:pt x="84" y="100"/>
                  </a:lnTo>
                  <a:lnTo>
                    <a:pt x="84" y="100"/>
                  </a:lnTo>
                  <a:close/>
                  <a:moveTo>
                    <a:pt x="66" y="98"/>
                  </a:moveTo>
                  <a:lnTo>
                    <a:pt x="73" y="95"/>
                  </a:lnTo>
                  <a:lnTo>
                    <a:pt x="112" y="79"/>
                  </a:lnTo>
                  <a:lnTo>
                    <a:pt x="112" y="79"/>
                  </a:lnTo>
                  <a:lnTo>
                    <a:pt x="114" y="79"/>
                  </a:lnTo>
                  <a:lnTo>
                    <a:pt x="128" y="86"/>
                  </a:lnTo>
                  <a:lnTo>
                    <a:pt x="128" y="22"/>
                  </a:lnTo>
                  <a:lnTo>
                    <a:pt x="128" y="18"/>
                  </a:lnTo>
                  <a:lnTo>
                    <a:pt x="134" y="13"/>
                  </a:lnTo>
                  <a:lnTo>
                    <a:pt x="173" y="0"/>
                  </a:lnTo>
                  <a:lnTo>
                    <a:pt x="175" y="0"/>
                  </a:lnTo>
                  <a:lnTo>
                    <a:pt x="175" y="0"/>
                  </a:lnTo>
                  <a:lnTo>
                    <a:pt x="207" y="13"/>
                  </a:lnTo>
                  <a:lnTo>
                    <a:pt x="214" y="18"/>
                  </a:lnTo>
                  <a:lnTo>
                    <a:pt x="214" y="161"/>
                  </a:lnTo>
                  <a:lnTo>
                    <a:pt x="166" y="180"/>
                  </a:lnTo>
                  <a:lnTo>
                    <a:pt x="162" y="177"/>
                  </a:lnTo>
                  <a:lnTo>
                    <a:pt x="153" y="173"/>
                  </a:lnTo>
                  <a:lnTo>
                    <a:pt x="153" y="184"/>
                  </a:lnTo>
                  <a:lnTo>
                    <a:pt x="102" y="202"/>
                  </a:lnTo>
                  <a:lnTo>
                    <a:pt x="98" y="200"/>
                  </a:lnTo>
                  <a:lnTo>
                    <a:pt x="87" y="193"/>
                  </a:lnTo>
                  <a:lnTo>
                    <a:pt x="87" y="207"/>
                  </a:lnTo>
                  <a:lnTo>
                    <a:pt x="36" y="225"/>
                  </a:lnTo>
                  <a:lnTo>
                    <a:pt x="32" y="223"/>
                  </a:lnTo>
                  <a:lnTo>
                    <a:pt x="2" y="209"/>
                  </a:lnTo>
                  <a:lnTo>
                    <a:pt x="0" y="207"/>
                  </a:lnTo>
                  <a:lnTo>
                    <a:pt x="0" y="205"/>
                  </a:lnTo>
                  <a:lnTo>
                    <a:pt x="0" y="148"/>
                  </a:lnTo>
                  <a:lnTo>
                    <a:pt x="0" y="141"/>
                  </a:lnTo>
                  <a:lnTo>
                    <a:pt x="7" y="139"/>
                  </a:lnTo>
                  <a:lnTo>
                    <a:pt x="46" y="123"/>
                  </a:lnTo>
                  <a:lnTo>
                    <a:pt x="46" y="123"/>
                  </a:lnTo>
                  <a:lnTo>
                    <a:pt x="48" y="123"/>
                  </a:lnTo>
                  <a:lnTo>
                    <a:pt x="77" y="139"/>
                  </a:lnTo>
                  <a:lnTo>
                    <a:pt x="87" y="141"/>
                  </a:lnTo>
                  <a:lnTo>
                    <a:pt x="87" y="186"/>
                  </a:lnTo>
                  <a:lnTo>
                    <a:pt x="96" y="191"/>
                  </a:lnTo>
                  <a:lnTo>
                    <a:pt x="96" y="120"/>
                  </a:lnTo>
                  <a:lnTo>
                    <a:pt x="73" y="109"/>
                  </a:lnTo>
                  <a:lnTo>
                    <a:pt x="73" y="136"/>
                  </a:lnTo>
                  <a:lnTo>
                    <a:pt x="66" y="132"/>
                  </a:lnTo>
                  <a:lnTo>
                    <a:pt x="66" y="104"/>
                  </a:lnTo>
                  <a:lnTo>
                    <a:pt x="66" y="98"/>
                  </a:lnTo>
                  <a:lnTo>
                    <a:pt x="66" y="98"/>
                  </a:lnTo>
                  <a:close/>
                  <a:moveTo>
                    <a:pt x="134" y="91"/>
                  </a:moveTo>
                  <a:lnTo>
                    <a:pt x="143" y="95"/>
                  </a:lnTo>
                  <a:lnTo>
                    <a:pt x="153" y="98"/>
                  </a:lnTo>
                  <a:lnTo>
                    <a:pt x="153" y="164"/>
                  </a:lnTo>
                  <a:lnTo>
                    <a:pt x="159" y="168"/>
                  </a:lnTo>
                  <a:lnTo>
                    <a:pt x="159" y="41"/>
                  </a:lnTo>
                  <a:lnTo>
                    <a:pt x="134" y="29"/>
                  </a:lnTo>
                  <a:lnTo>
                    <a:pt x="134" y="91"/>
                  </a:lnTo>
                  <a:lnTo>
                    <a:pt x="134" y="91"/>
                  </a:lnTo>
                  <a:close/>
                  <a:moveTo>
                    <a:pt x="18" y="143"/>
                  </a:moveTo>
                  <a:lnTo>
                    <a:pt x="36" y="152"/>
                  </a:lnTo>
                  <a:lnTo>
                    <a:pt x="68" y="141"/>
                  </a:lnTo>
                  <a:lnTo>
                    <a:pt x="46" y="132"/>
                  </a:lnTo>
                  <a:lnTo>
                    <a:pt x="18" y="143"/>
                  </a:lnTo>
                  <a:lnTo>
                    <a:pt x="18" y="143"/>
                  </a:lnTo>
                  <a:close/>
                  <a:moveTo>
                    <a:pt x="166" y="36"/>
                  </a:moveTo>
                  <a:lnTo>
                    <a:pt x="166" y="34"/>
                  </a:lnTo>
                  <a:lnTo>
                    <a:pt x="166" y="36"/>
                  </a:lnTo>
                  <a:lnTo>
                    <a:pt x="166" y="36"/>
                  </a:lnTo>
                  <a:lnTo>
                    <a:pt x="166" y="36"/>
                  </a:lnTo>
                  <a:close/>
                </a:path>
              </a:pathLst>
            </a:custGeom>
            <a:solidFill>
              <a:srgbClr val="EB1E0C"/>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45"/>
          <p:cNvGrpSpPr/>
          <p:nvPr/>
        </p:nvGrpSpPr>
        <p:grpSpPr>
          <a:xfrm>
            <a:off x="7113905" y="5029081"/>
            <a:ext cx="3099435" cy="530344"/>
            <a:chOff x="8287" y="7545"/>
            <a:chExt cx="4881" cy="703"/>
          </a:xfrm>
        </p:grpSpPr>
        <p:grpSp>
          <p:nvGrpSpPr>
            <p:cNvPr id="36" name="组合 35"/>
            <p:cNvGrpSpPr/>
            <p:nvPr/>
          </p:nvGrpSpPr>
          <p:grpSpPr>
            <a:xfrm>
              <a:off x="8287" y="7546"/>
              <a:ext cx="4881" cy="702"/>
              <a:chOff x="1235" y="7323"/>
              <a:chExt cx="4881" cy="702"/>
            </a:xfrm>
          </p:grpSpPr>
          <p:sp>
            <p:nvSpPr>
              <p:cNvPr id="23" name="矩形 22"/>
              <p:cNvSpPr/>
              <p:nvPr/>
            </p:nvSpPr>
            <p:spPr>
              <a:xfrm>
                <a:off x="1235" y="7323"/>
                <a:ext cx="4881" cy="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1424" y="7467"/>
                <a:ext cx="3621" cy="447"/>
              </a:xfrm>
              <a:prstGeom prst="rect">
                <a:avLst/>
              </a:prstGeom>
              <a:noFill/>
            </p:spPr>
            <p:txBody>
              <a:bodyPr wrap="square" rtlCol="0">
                <a:spAutoFit/>
              </a:bodyPr>
              <a:p>
                <a:pPr algn="l"/>
                <a:r>
                  <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27 切实转变政府职能</a:t>
                </a:r>
                <a:endPar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 name="Freeform 189"/>
            <p:cNvSpPr>
              <a:spLocks noEditPoints="1"/>
            </p:cNvSpPr>
            <p:nvPr/>
          </p:nvSpPr>
          <p:spPr bwMode="auto">
            <a:xfrm>
              <a:off x="11931" y="7545"/>
              <a:ext cx="952" cy="703"/>
            </a:xfrm>
            <a:custGeom>
              <a:avLst/>
              <a:gdLst>
                <a:gd name="T0" fmla="*/ 48 w 104"/>
                <a:gd name="T1" fmla="*/ 57 h 79"/>
                <a:gd name="T2" fmla="*/ 54 w 104"/>
                <a:gd name="T3" fmla="*/ 65 h 79"/>
                <a:gd name="T4" fmla="*/ 0 w 104"/>
                <a:gd name="T5" fmla="*/ 79 h 79"/>
                <a:gd name="T6" fmla="*/ 6 w 104"/>
                <a:gd name="T7" fmla="*/ 65 h 79"/>
                <a:gd name="T8" fmla="*/ 104 w 104"/>
                <a:gd name="T9" fmla="*/ 39 h 79"/>
                <a:gd name="T10" fmla="*/ 87 w 104"/>
                <a:gd name="T11" fmla="*/ 29 h 79"/>
                <a:gd name="T12" fmla="*/ 65 w 104"/>
                <a:gd name="T13" fmla="*/ 34 h 79"/>
                <a:gd name="T14" fmla="*/ 68 w 104"/>
                <a:gd name="T15" fmla="*/ 37 h 79"/>
                <a:gd name="T16" fmla="*/ 61 w 104"/>
                <a:gd name="T17" fmla="*/ 32 h 79"/>
                <a:gd name="T18" fmla="*/ 54 w 104"/>
                <a:gd name="T19" fmla="*/ 31 h 79"/>
                <a:gd name="T20" fmla="*/ 52 w 104"/>
                <a:gd name="T21" fmla="*/ 26 h 79"/>
                <a:gd name="T22" fmla="*/ 51 w 104"/>
                <a:gd name="T23" fmla="*/ 15 h 79"/>
                <a:gd name="T24" fmla="*/ 55 w 104"/>
                <a:gd name="T25" fmla="*/ 12 h 79"/>
                <a:gd name="T26" fmla="*/ 27 w 104"/>
                <a:gd name="T27" fmla="*/ 4 h 79"/>
                <a:gd name="T28" fmla="*/ 25 w 104"/>
                <a:gd name="T29" fmla="*/ 16 h 79"/>
                <a:gd name="T30" fmla="*/ 18 w 104"/>
                <a:gd name="T31" fmla="*/ 24 h 79"/>
                <a:gd name="T32" fmla="*/ 14 w 104"/>
                <a:gd name="T33" fmla="*/ 38 h 79"/>
                <a:gd name="T34" fmla="*/ 10 w 104"/>
                <a:gd name="T35" fmla="*/ 42 h 79"/>
                <a:gd name="T36" fmla="*/ 38 w 104"/>
                <a:gd name="T37" fmla="*/ 49 h 79"/>
                <a:gd name="T38" fmla="*/ 40 w 104"/>
                <a:gd name="T39" fmla="*/ 39 h 79"/>
                <a:gd name="T40" fmla="*/ 47 w 104"/>
                <a:gd name="T41" fmla="*/ 38 h 79"/>
                <a:gd name="T42" fmla="*/ 49 w 104"/>
                <a:gd name="T43" fmla="*/ 41 h 79"/>
                <a:gd name="T44" fmla="*/ 56 w 104"/>
                <a:gd name="T45" fmla="*/ 42 h 79"/>
                <a:gd name="T46" fmla="*/ 62 w 104"/>
                <a:gd name="T47" fmla="*/ 49 h 79"/>
                <a:gd name="T48" fmla="*/ 65 w 104"/>
                <a:gd name="T49" fmla="*/ 55 h 79"/>
                <a:gd name="T50" fmla="*/ 67 w 104"/>
                <a:gd name="T51" fmla="*/ 57 h 79"/>
                <a:gd name="T52" fmla="*/ 74 w 104"/>
                <a:gd name="T53" fmla="*/ 56 h 79"/>
                <a:gd name="T54" fmla="*/ 79 w 104"/>
                <a:gd name="T55" fmla="*/ 61 h 79"/>
                <a:gd name="T56" fmla="*/ 82 w 104"/>
                <a:gd name="T57" fmla="*/ 58 h 79"/>
                <a:gd name="T58" fmla="*/ 87 w 104"/>
                <a:gd name="T59" fmla="*/ 63 h 79"/>
                <a:gd name="T60" fmla="*/ 91 w 104"/>
                <a:gd name="T61" fmla="*/ 60 h 79"/>
                <a:gd name="T62" fmla="*/ 102 w 104"/>
                <a:gd name="T63" fmla="*/ 52 h 79"/>
                <a:gd name="T64" fmla="*/ 99 w 104"/>
                <a:gd name="T65" fmla="*/ 51 h 79"/>
                <a:gd name="T66" fmla="*/ 104 w 104"/>
                <a:gd name="T67" fmla="*/ 39 h 79"/>
                <a:gd name="T68" fmla="*/ 24 w 104"/>
                <a:gd name="T69" fmla="*/ 32 h 79"/>
                <a:gd name="T70" fmla="*/ 17 w 104"/>
                <a:gd name="T71" fmla="*/ 39 h 79"/>
                <a:gd name="T72" fmla="*/ 22 w 104"/>
                <a:gd name="T73" fmla="*/ 27 h 79"/>
                <a:gd name="T74" fmla="*/ 35 w 104"/>
                <a:gd name="T75"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79">
                  <a:moveTo>
                    <a:pt x="6" y="57"/>
                  </a:moveTo>
                  <a:cubicBezTo>
                    <a:pt x="48" y="57"/>
                    <a:pt x="48" y="57"/>
                    <a:pt x="48" y="57"/>
                  </a:cubicBezTo>
                  <a:cubicBezTo>
                    <a:pt x="48" y="65"/>
                    <a:pt x="48" y="65"/>
                    <a:pt x="48"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0" y="25"/>
                    <a:pt x="20" y="25"/>
                    <a:pt x="20"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6"/>
                    <a:pt x="74" y="56"/>
                    <a:pt x="74" y="56"/>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8" y="62"/>
                    <a:pt x="88" y="62"/>
                    <a:pt x="88"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rgbClr val="EB1E0C"/>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47"/>
          <p:cNvGrpSpPr/>
          <p:nvPr/>
        </p:nvGrpSpPr>
        <p:grpSpPr>
          <a:xfrm>
            <a:off x="2884170" y="3040162"/>
            <a:ext cx="3510280" cy="508435"/>
            <a:chOff x="4189" y="4397"/>
            <a:chExt cx="5528" cy="744"/>
          </a:xfrm>
        </p:grpSpPr>
        <p:grpSp>
          <p:nvGrpSpPr>
            <p:cNvPr id="40" name="组合 39"/>
            <p:cNvGrpSpPr/>
            <p:nvPr/>
          </p:nvGrpSpPr>
          <p:grpSpPr>
            <a:xfrm>
              <a:off x="4189" y="4397"/>
              <a:ext cx="5528" cy="744"/>
              <a:chOff x="1235" y="4305"/>
              <a:chExt cx="5528" cy="744"/>
            </a:xfrm>
          </p:grpSpPr>
          <p:sp>
            <p:nvSpPr>
              <p:cNvPr id="13" name="矩形 12"/>
              <p:cNvSpPr/>
              <p:nvPr/>
            </p:nvSpPr>
            <p:spPr>
              <a:xfrm>
                <a:off x="1235" y="4305"/>
                <a:ext cx="5528" cy="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txBox="1"/>
              <p:nvPr/>
            </p:nvSpPr>
            <p:spPr>
              <a:xfrm>
                <a:off x="1424" y="4412"/>
                <a:ext cx="3941" cy="493"/>
              </a:xfrm>
              <a:prstGeom prst="rect">
                <a:avLst/>
              </a:prstGeom>
              <a:noFill/>
            </p:spPr>
            <p:txBody>
              <a:bodyPr wrap="square" rtlCol="0">
                <a:spAutoFit/>
              </a:bodyPr>
              <a:p>
                <a:pPr algn="l"/>
                <a:r>
                  <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25 建设高标准市场体系</a:t>
                </a:r>
                <a:endPar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Freeform 197"/>
            <p:cNvSpPr>
              <a:spLocks noEditPoints="1"/>
            </p:cNvSpPr>
            <p:nvPr/>
          </p:nvSpPr>
          <p:spPr bwMode="auto">
            <a:xfrm>
              <a:off x="8627" y="4397"/>
              <a:ext cx="874" cy="744"/>
            </a:xfrm>
            <a:custGeom>
              <a:avLst/>
              <a:gdLst>
                <a:gd name="T0" fmla="*/ 52 w 105"/>
                <a:gd name="T1" fmla="*/ 17 h 94"/>
                <a:gd name="T2" fmla="*/ 45 w 105"/>
                <a:gd name="T3" fmla="*/ 24 h 94"/>
                <a:gd name="T4" fmla="*/ 52 w 105"/>
                <a:gd name="T5" fmla="*/ 31 h 94"/>
                <a:gd name="T6" fmla="*/ 59 w 105"/>
                <a:gd name="T7" fmla="*/ 24 h 94"/>
                <a:gd name="T8" fmla="*/ 52 w 105"/>
                <a:gd name="T9" fmla="*/ 17 h 94"/>
                <a:gd name="T10" fmla="*/ 11 w 105"/>
                <a:gd name="T11" fmla="*/ 37 h 94"/>
                <a:gd name="T12" fmla="*/ 5 w 105"/>
                <a:gd name="T13" fmla="*/ 49 h 94"/>
                <a:gd name="T14" fmla="*/ 0 w 105"/>
                <a:gd name="T15" fmla="*/ 60 h 94"/>
                <a:gd name="T16" fmla="*/ 7 w 105"/>
                <a:gd name="T17" fmla="*/ 60 h 94"/>
                <a:gd name="T18" fmla="*/ 18 w 105"/>
                <a:gd name="T19" fmla="*/ 80 h 94"/>
                <a:gd name="T20" fmla="*/ 52 w 105"/>
                <a:gd name="T21" fmla="*/ 94 h 94"/>
                <a:gd name="T22" fmla="*/ 85 w 105"/>
                <a:gd name="T23" fmla="*/ 80 h 94"/>
                <a:gd name="T24" fmla="*/ 91 w 105"/>
                <a:gd name="T25" fmla="*/ 73 h 94"/>
                <a:gd name="T26" fmla="*/ 79 w 105"/>
                <a:gd name="T27" fmla="*/ 73 h 94"/>
                <a:gd name="T28" fmla="*/ 78 w 105"/>
                <a:gd name="T29" fmla="*/ 74 h 94"/>
                <a:gd name="T30" fmla="*/ 52 w 105"/>
                <a:gd name="T31" fmla="*/ 85 h 94"/>
                <a:gd name="T32" fmla="*/ 25 w 105"/>
                <a:gd name="T33" fmla="*/ 74 h 94"/>
                <a:gd name="T34" fmla="*/ 17 w 105"/>
                <a:gd name="T35" fmla="*/ 60 h 94"/>
                <a:gd name="T36" fmla="*/ 22 w 105"/>
                <a:gd name="T37" fmla="*/ 60 h 94"/>
                <a:gd name="T38" fmla="*/ 16 w 105"/>
                <a:gd name="T39" fmla="*/ 49 h 94"/>
                <a:gd name="T40" fmla="*/ 11 w 105"/>
                <a:gd name="T41" fmla="*/ 37 h 94"/>
                <a:gd name="T42" fmla="*/ 93 w 105"/>
                <a:gd name="T43" fmla="*/ 63 h 94"/>
                <a:gd name="T44" fmla="*/ 88 w 105"/>
                <a:gd name="T45" fmla="*/ 52 h 94"/>
                <a:gd name="T46" fmla="*/ 82 w 105"/>
                <a:gd name="T47" fmla="*/ 40 h 94"/>
                <a:gd name="T48" fmla="*/ 88 w 105"/>
                <a:gd name="T49" fmla="*/ 40 h 94"/>
                <a:gd name="T50" fmla="*/ 78 w 105"/>
                <a:gd name="T51" fmla="*/ 21 h 94"/>
                <a:gd name="T52" fmla="*/ 52 w 105"/>
                <a:gd name="T53" fmla="*/ 10 h 94"/>
                <a:gd name="T54" fmla="*/ 25 w 105"/>
                <a:gd name="T55" fmla="*/ 21 h 94"/>
                <a:gd name="T56" fmla="*/ 22 w 105"/>
                <a:gd name="T57" fmla="*/ 25 h 94"/>
                <a:gd name="T58" fmla="*/ 10 w 105"/>
                <a:gd name="T59" fmla="*/ 25 h 94"/>
                <a:gd name="T60" fmla="*/ 18 w 105"/>
                <a:gd name="T61" fmla="*/ 14 h 94"/>
                <a:gd name="T62" fmla="*/ 52 w 105"/>
                <a:gd name="T63" fmla="*/ 0 h 94"/>
                <a:gd name="T64" fmla="*/ 85 w 105"/>
                <a:gd name="T65" fmla="*/ 14 h 94"/>
                <a:gd name="T66" fmla="*/ 98 w 105"/>
                <a:gd name="T67" fmla="*/ 40 h 94"/>
                <a:gd name="T68" fmla="*/ 105 w 105"/>
                <a:gd name="T69" fmla="*/ 40 h 94"/>
                <a:gd name="T70" fmla="*/ 99 w 105"/>
                <a:gd name="T71" fmla="*/ 52 h 94"/>
                <a:gd name="T72" fmla="*/ 93 w 105"/>
                <a:gd name="T73" fmla="*/ 63 h 94"/>
                <a:gd name="T74" fmla="*/ 40 w 105"/>
                <a:gd name="T75" fmla="*/ 50 h 94"/>
                <a:gd name="T76" fmla="*/ 43 w 105"/>
                <a:gd name="T77" fmla="*/ 33 h 94"/>
                <a:gd name="T78" fmla="*/ 60 w 105"/>
                <a:gd name="T79" fmla="*/ 33 h 94"/>
                <a:gd name="T80" fmla="*/ 64 w 105"/>
                <a:gd name="T81" fmla="*/ 51 h 94"/>
                <a:gd name="T82" fmla="*/ 59 w 105"/>
                <a:gd name="T83" fmla="*/ 54 h 94"/>
                <a:gd name="T84" fmla="*/ 60 w 105"/>
                <a:gd name="T85" fmla="*/ 78 h 94"/>
                <a:gd name="T86" fmla="*/ 54 w 105"/>
                <a:gd name="T87" fmla="*/ 78 h 94"/>
                <a:gd name="T88" fmla="*/ 53 w 105"/>
                <a:gd name="T89" fmla="*/ 57 h 94"/>
                <a:gd name="T90" fmla="*/ 50 w 105"/>
                <a:gd name="T91" fmla="*/ 57 h 94"/>
                <a:gd name="T92" fmla="*/ 49 w 105"/>
                <a:gd name="T93" fmla="*/ 78 h 94"/>
                <a:gd name="T94" fmla="*/ 43 w 105"/>
                <a:gd name="T95" fmla="*/ 78 h 94"/>
                <a:gd name="T96" fmla="*/ 44 w 105"/>
                <a:gd name="T97" fmla="*/ 54 h 94"/>
                <a:gd name="T98" fmla="*/ 40 w 105"/>
                <a:gd name="T99"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EB1E0C"/>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downRigh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strips(downRigh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trips(downRigh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strips(downRight)">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405068" y="234724"/>
            <a:ext cx="11381864" cy="6388552"/>
            <a:chOff x="246741" y="288018"/>
            <a:chExt cx="11381864" cy="6388552"/>
          </a:xfrm>
          <a:solidFill>
            <a:schemeClr val="bg1"/>
          </a:solidFill>
        </p:grpSpPr>
        <p:sp>
          <p:nvSpPr>
            <p:cNvPr id="7" name="L 形 6"/>
            <p:cNvSpPr/>
            <p:nvPr/>
          </p:nvSpPr>
          <p:spPr>
            <a:xfrm>
              <a:off x="246742" y="6400858"/>
              <a:ext cx="275712" cy="275712"/>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L 形 7"/>
            <p:cNvSpPr/>
            <p:nvPr/>
          </p:nvSpPr>
          <p:spPr>
            <a:xfrm rot="16200000">
              <a:off x="11352892" y="6400857"/>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L 形 9"/>
            <p:cNvSpPr/>
            <p:nvPr/>
          </p:nvSpPr>
          <p:spPr>
            <a:xfrm rot="10800000">
              <a:off x="11352892" y="288018"/>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47"/>
          <p:cNvGrpSpPr/>
          <p:nvPr/>
        </p:nvGrpSpPr>
        <p:grpSpPr>
          <a:xfrm>
            <a:off x="1711325" y="1709420"/>
            <a:ext cx="2618105" cy="4231005"/>
            <a:chOff x="2695" y="2692"/>
            <a:chExt cx="4123" cy="6663"/>
          </a:xfrm>
        </p:grpSpPr>
        <p:sp>
          <p:nvSpPr>
            <p:cNvPr id="16" name="Docer搜索：半想象现实   http://chn.docer.com/works/?userid=199927538"/>
            <p:cNvSpPr/>
            <p:nvPr/>
          </p:nvSpPr>
          <p:spPr>
            <a:xfrm>
              <a:off x="4561" y="4167"/>
              <a:ext cx="1165" cy="4084"/>
            </a:xfrm>
            <a:prstGeom prst="upArrow">
              <a:avLst>
                <a:gd name="adj1" fmla="val 50000"/>
                <a:gd name="adj2" fmla="val 180974"/>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E798"/>
                </a:solidFill>
                <a:latin typeface="方正清刻本悦宋简体" panose="02000000000000000000" charset="-122"/>
                <a:ea typeface="方正清刻本悦宋简体" panose="02000000000000000000" charset="-122"/>
              </a:endParaRPr>
            </a:p>
          </p:txBody>
        </p:sp>
        <p:sp>
          <p:nvSpPr>
            <p:cNvPr id="17" name="Docer搜索：半想象现实   http://chn.docer.com/works/?userid=199927538"/>
            <p:cNvSpPr/>
            <p:nvPr/>
          </p:nvSpPr>
          <p:spPr>
            <a:xfrm>
              <a:off x="3739" y="4893"/>
              <a:ext cx="1502" cy="4462"/>
            </a:xfrm>
            <a:custGeom>
              <a:avLst/>
              <a:gdLst>
                <a:gd name="connsiteX0" fmla="*/ 410029 w 1056829"/>
                <a:gd name="connsiteY0" fmla="*/ 0 h 3139488"/>
                <a:gd name="connsiteX1" fmla="*/ 820057 w 1056829"/>
                <a:gd name="connsiteY1" fmla="*/ 1484090 h 3139488"/>
                <a:gd name="connsiteX2" fmla="*/ 615043 w 1056829"/>
                <a:gd name="connsiteY2" fmla="*/ 1484090 h 3139488"/>
                <a:gd name="connsiteX3" fmla="*/ 615043 w 1056829"/>
                <a:gd name="connsiteY3" fmla="*/ 2358175 h 3139488"/>
                <a:gd name="connsiteX4" fmla="*/ 1056829 w 1056829"/>
                <a:gd name="connsiteY4" fmla="*/ 3139488 h 3139488"/>
                <a:gd name="connsiteX5" fmla="*/ 647621 w 1056829"/>
                <a:gd name="connsiteY5" fmla="*/ 3139488 h 3139488"/>
                <a:gd name="connsiteX6" fmla="*/ 210163 w 1056829"/>
                <a:gd name="connsiteY6" fmla="*/ 2365829 h 3139488"/>
                <a:gd name="connsiteX7" fmla="*/ 205014 w 1056829"/>
                <a:gd name="connsiteY7" fmla="*/ 2365829 h 3139488"/>
                <a:gd name="connsiteX8" fmla="*/ 205014 w 1056829"/>
                <a:gd name="connsiteY8" fmla="*/ 2356723 h 3139488"/>
                <a:gd name="connsiteX9" fmla="*/ 200340 w 1056829"/>
                <a:gd name="connsiteY9" fmla="*/ 2348457 h 3139488"/>
                <a:gd name="connsiteX10" fmla="*/ 205014 w 1056829"/>
                <a:gd name="connsiteY10" fmla="*/ 2348457 h 3139488"/>
                <a:gd name="connsiteX11" fmla="*/ 205014 w 1056829"/>
                <a:gd name="connsiteY11" fmla="*/ 1484090 h 3139488"/>
                <a:gd name="connsiteX12" fmla="*/ 0 w 1056829"/>
                <a:gd name="connsiteY12" fmla="*/ 1484090 h 313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6829" h="3139488">
                  <a:moveTo>
                    <a:pt x="410029" y="0"/>
                  </a:moveTo>
                  <a:lnTo>
                    <a:pt x="820057" y="1484090"/>
                  </a:lnTo>
                  <a:lnTo>
                    <a:pt x="615043" y="1484090"/>
                  </a:lnTo>
                  <a:lnTo>
                    <a:pt x="615043" y="2358175"/>
                  </a:lnTo>
                  <a:lnTo>
                    <a:pt x="1056829" y="3139488"/>
                  </a:lnTo>
                  <a:lnTo>
                    <a:pt x="647621" y="3139488"/>
                  </a:lnTo>
                  <a:lnTo>
                    <a:pt x="210163" y="2365829"/>
                  </a:lnTo>
                  <a:lnTo>
                    <a:pt x="205014" y="2365829"/>
                  </a:lnTo>
                  <a:lnTo>
                    <a:pt x="205014" y="2356723"/>
                  </a:lnTo>
                  <a:lnTo>
                    <a:pt x="200340" y="2348457"/>
                  </a:lnTo>
                  <a:lnTo>
                    <a:pt x="205014" y="2348457"/>
                  </a:lnTo>
                  <a:lnTo>
                    <a:pt x="205014" y="1484090"/>
                  </a:lnTo>
                  <a:lnTo>
                    <a:pt x="0" y="1484090"/>
                  </a:lnTo>
                  <a:close/>
                </a:path>
              </a:pathLst>
            </a:cu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rgbClr val="FFE798"/>
                </a:solidFill>
                <a:latin typeface="方正清刻本悦宋简体" panose="02000000000000000000" charset="-122"/>
                <a:ea typeface="方正清刻本悦宋简体" panose="02000000000000000000" charset="-122"/>
              </a:endParaRPr>
            </a:p>
          </p:txBody>
        </p:sp>
        <p:sp>
          <p:nvSpPr>
            <p:cNvPr id="2" name="Docer搜索：半想象现实   http://chn.docer.com/works/?userid=199927538"/>
            <p:cNvSpPr/>
            <p:nvPr/>
          </p:nvSpPr>
          <p:spPr>
            <a:xfrm>
              <a:off x="2738" y="2692"/>
              <a:ext cx="1166" cy="5559"/>
            </a:xfrm>
            <a:prstGeom prst="upArrow">
              <a:avLst>
                <a:gd name="adj1" fmla="val 50000"/>
                <a:gd name="adj2" fmla="val 180974"/>
              </a:avLst>
            </a:prstGeom>
            <a:solidFill>
              <a:srgbClr val="F4DE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E798"/>
                </a:solidFill>
                <a:latin typeface="方正清刻本悦宋简体" panose="02000000000000000000" charset="-122"/>
                <a:ea typeface="方正清刻本悦宋简体" panose="02000000000000000000" charset="-122"/>
              </a:endParaRPr>
            </a:p>
          </p:txBody>
        </p:sp>
        <p:sp>
          <p:nvSpPr>
            <p:cNvPr id="3" name="Docer搜索：半想象现实   http://chn.docer.com/works/?userid=199927538"/>
            <p:cNvSpPr/>
            <p:nvPr/>
          </p:nvSpPr>
          <p:spPr>
            <a:xfrm flipH="1">
              <a:off x="4854" y="8251"/>
              <a:ext cx="1964" cy="1104"/>
            </a:xfrm>
            <a:custGeom>
              <a:avLst/>
              <a:gdLst>
                <a:gd name="connsiteX0" fmla="*/ 1381828 w 1381828"/>
                <a:gd name="connsiteY0" fmla="*/ 0 h 776516"/>
                <a:gd name="connsiteX1" fmla="*/ 979618 w 1381828"/>
                <a:gd name="connsiteY1" fmla="*/ 0 h 776516"/>
                <a:gd name="connsiteX2" fmla="*/ 0 w 1381828"/>
                <a:gd name="connsiteY2" fmla="*/ 776516 h 776516"/>
                <a:gd name="connsiteX3" fmla="*/ 402210 w 1381828"/>
                <a:gd name="connsiteY3" fmla="*/ 776516 h 776516"/>
              </a:gdLst>
              <a:ahLst/>
              <a:cxnLst>
                <a:cxn ang="0">
                  <a:pos x="connsiteX0" y="connsiteY0"/>
                </a:cxn>
                <a:cxn ang="0">
                  <a:pos x="connsiteX1" y="connsiteY1"/>
                </a:cxn>
                <a:cxn ang="0">
                  <a:pos x="connsiteX2" y="connsiteY2"/>
                </a:cxn>
                <a:cxn ang="0">
                  <a:pos x="connsiteX3" y="connsiteY3"/>
                </a:cxn>
              </a:cxnLst>
              <a:rect l="l" t="t" r="r" b="b"/>
              <a:pathLst>
                <a:path w="1381828" h="776516">
                  <a:moveTo>
                    <a:pt x="1381828" y="0"/>
                  </a:moveTo>
                  <a:lnTo>
                    <a:pt x="979618" y="0"/>
                  </a:lnTo>
                  <a:lnTo>
                    <a:pt x="0" y="776516"/>
                  </a:lnTo>
                  <a:lnTo>
                    <a:pt x="402210" y="77651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E798"/>
                </a:solidFill>
                <a:latin typeface="方正清刻本悦宋简体" panose="02000000000000000000" charset="-122"/>
                <a:ea typeface="方正清刻本悦宋简体" panose="02000000000000000000" charset="-122"/>
              </a:endParaRPr>
            </a:p>
          </p:txBody>
        </p:sp>
        <p:sp>
          <p:nvSpPr>
            <p:cNvPr id="20" name="Docer搜索：半想象现实   http://chn.docer.com/works/?userid=199927538"/>
            <p:cNvSpPr/>
            <p:nvPr/>
          </p:nvSpPr>
          <p:spPr>
            <a:xfrm>
              <a:off x="2858" y="8168"/>
              <a:ext cx="924" cy="1187"/>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F4D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FFE798"/>
                </a:solidFill>
                <a:latin typeface="方正清刻本悦宋简体" panose="02000000000000000000" charset="-122"/>
                <a:ea typeface="方正清刻本悦宋简体" panose="02000000000000000000" charset="-122"/>
              </a:endParaRPr>
            </a:p>
          </p:txBody>
        </p:sp>
        <p:sp>
          <p:nvSpPr>
            <p:cNvPr id="49" name="Docer搜索：半想象现实   http://chn.docer.com/works/?userid=199927538"/>
            <p:cNvSpPr/>
            <p:nvPr/>
          </p:nvSpPr>
          <p:spPr>
            <a:xfrm>
              <a:off x="2695" y="2692"/>
              <a:ext cx="1166" cy="5559"/>
            </a:xfrm>
            <a:prstGeom prst="upArrow">
              <a:avLst>
                <a:gd name="adj1" fmla="val 50000"/>
                <a:gd name="adj2" fmla="val 180974"/>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E798"/>
                </a:solidFill>
                <a:latin typeface="方正清刻本悦宋简体" panose="02000000000000000000" charset="-122"/>
                <a:ea typeface="方正清刻本悦宋简体" panose="02000000000000000000" charset="-122"/>
              </a:endParaRPr>
            </a:p>
          </p:txBody>
        </p:sp>
        <p:sp>
          <p:nvSpPr>
            <p:cNvPr id="50" name="Docer搜索：半想象现实   http://chn.docer.com/works/?userid=199927538"/>
            <p:cNvSpPr/>
            <p:nvPr/>
          </p:nvSpPr>
          <p:spPr>
            <a:xfrm>
              <a:off x="2815" y="8168"/>
              <a:ext cx="924" cy="1187"/>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FFE798"/>
                </a:solidFill>
                <a:latin typeface="方正清刻本悦宋简体" panose="02000000000000000000" charset="-122"/>
                <a:ea typeface="方正清刻本悦宋简体" panose="02000000000000000000" charset="-122"/>
              </a:endParaRPr>
            </a:p>
          </p:txBody>
        </p:sp>
      </p:grpSp>
      <p:grpSp>
        <p:nvGrpSpPr>
          <p:cNvPr id="93" name="组合 92"/>
          <p:cNvGrpSpPr/>
          <p:nvPr/>
        </p:nvGrpSpPr>
        <p:grpSpPr>
          <a:xfrm>
            <a:off x="1159510" y="393700"/>
            <a:ext cx="9738995" cy="601345"/>
            <a:chOff x="464" y="359"/>
            <a:chExt cx="17673" cy="947"/>
          </a:xfrm>
        </p:grpSpPr>
        <p:sp>
          <p:nvSpPr>
            <p:cNvPr id="94" name="六边形 93"/>
            <p:cNvSpPr/>
            <p:nvPr/>
          </p:nvSpPr>
          <p:spPr>
            <a:xfrm>
              <a:off x="464" y="359"/>
              <a:ext cx="17673"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1873" y="543"/>
              <a:ext cx="15219" cy="580"/>
            </a:xfrm>
            <a:prstGeom prst="rect">
              <a:avLst/>
            </a:prstGeom>
            <a:noFill/>
          </p:spPr>
          <p:txBody>
            <a:bodyPr wrap="square">
              <a:spAutoFit/>
            </a:bodyPr>
            <a:p>
              <a:pPr algn="l"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八、坚持扩大对外开放，建设更高水平开放型经济新体制和开拓合作共赢新局面</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合 3"/>
          <p:cNvGrpSpPr/>
          <p:nvPr/>
        </p:nvGrpSpPr>
        <p:grpSpPr>
          <a:xfrm>
            <a:off x="4879340" y="1709420"/>
            <a:ext cx="4857750" cy="593725"/>
            <a:chOff x="7684" y="2692"/>
            <a:chExt cx="7650" cy="935"/>
          </a:xfrm>
        </p:grpSpPr>
        <p:grpSp>
          <p:nvGrpSpPr>
            <p:cNvPr id="23" name="组合 22"/>
            <p:cNvGrpSpPr/>
            <p:nvPr/>
          </p:nvGrpSpPr>
          <p:grpSpPr>
            <a:xfrm>
              <a:off x="7684" y="2692"/>
              <a:ext cx="1257" cy="935"/>
              <a:chOff x="10392" y="4274"/>
              <a:chExt cx="1257" cy="935"/>
            </a:xfrm>
          </p:grpSpPr>
          <p:cxnSp>
            <p:nvCxnSpPr>
              <p:cNvPr id="28" name="Docer搜索：半想象现实   http://chn.docer.com/works/?userid=199927538"/>
              <p:cNvCxnSpPr/>
              <p:nvPr/>
            </p:nvCxnSpPr>
            <p:spPr>
              <a:xfrm>
                <a:off x="11649" y="4274"/>
                <a:ext cx="0" cy="9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Docer搜索：半想象现实   http://chn.docer.com/works/?userid=199927538"/>
              <p:cNvSpPr txBox="1"/>
              <p:nvPr/>
            </p:nvSpPr>
            <p:spPr>
              <a:xfrm>
                <a:off x="10392" y="4290"/>
                <a:ext cx="928" cy="919"/>
              </a:xfrm>
              <a:prstGeom prst="rect">
                <a:avLst/>
              </a:prstGeom>
              <a:noFill/>
            </p:spPr>
            <p:txBody>
              <a:bodyPr wrap="none" rtlCol="0">
                <a:spAutoFit/>
              </a:bodyPr>
              <a:p>
                <a:pPr algn="ctr"/>
                <a:r>
                  <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rPr>
                  <a:t>28</a:t>
                </a:r>
                <a:endPar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endParaRPr>
              </a:p>
            </p:txBody>
          </p:sp>
        </p:grpSp>
        <p:sp>
          <p:nvSpPr>
            <p:cNvPr id="43" name="文本框 42"/>
            <p:cNvSpPr txBox="1"/>
            <p:nvPr/>
          </p:nvSpPr>
          <p:spPr>
            <a:xfrm>
              <a:off x="9491" y="2902"/>
              <a:ext cx="5843" cy="531"/>
            </a:xfrm>
            <a:prstGeom prst="rect">
              <a:avLst/>
            </a:prstGeom>
            <a:noFill/>
          </p:spPr>
          <p:txBody>
            <a:bodyPr wrap="square" rtlCol="0" anchor="t">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深度融入“一带一路”建设</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4"/>
          <p:cNvGrpSpPr/>
          <p:nvPr/>
        </p:nvGrpSpPr>
        <p:grpSpPr>
          <a:xfrm>
            <a:off x="4879340" y="2658745"/>
            <a:ext cx="4857750" cy="593725"/>
            <a:chOff x="7684" y="4187"/>
            <a:chExt cx="7650" cy="935"/>
          </a:xfrm>
        </p:grpSpPr>
        <p:grpSp>
          <p:nvGrpSpPr>
            <p:cNvPr id="31" name="组合 30"/>
            <p:cNvGrpSpPr/>
            <p:nvPr/>
          </p:nvGrpSpPr>
          <p:grpSpPr>
            <a:xfrm>
              <a:off x="7684" y="4187"/>
              <a:ext cx="1257" cy="935"/>
              <a:chOff x="10392" y="4274"/>
              <a:chExt cx="1257" cy="935"/>
            </a:xfrm>
          </p:grpSpPr>
          <p:cxnSp>
            <p:nvCxnSpPr>
              <p:cNvPr id="32" name="Docer搜索：半想象现实   http://chn.docer.com/works/?userid=199927538"/>
              <p:cNvCxnSpPr/>
              <p:nvPr/>
            </p:nvCxnSpPr>
            <p:spPr>
              <a:xfrm>
                <a:off x="11649" y="4274"/>
                <a:ext cx="0" cy="9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Docer搜索：半想象现实   http://chn.docer.com/works/?userid=199927538"/>
              <p:cNvSpPr txBox="1"/>
              <p:nvPr/>
            </p:nvSpPr>
            <p:spPr>
              <a:xfrm>
                <a:off x="10392" y="4290"/>
                <a:ext cx="928" cy="919"/>
              </a:xfrm>
              <a:prstGeom prst="rect">
                <a:avLst/>
              </a:prstGeom>
              <a:noFill/>
            </p:spPr>
            <p:txBody>
              <a:bodyPr wrap="none" rtlCol="0">
                <a:spAutoFit/>
              </a:bodyPr>
              <a:p>
                <a:pPr algn="ctr"/>
                <a:r>
                  <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rPr>
                  <a:t>29</a:t>
                </a:r>
                <a:endPar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endParaRPr>
              </a:p>
            </p:txBody>
          </p:sp>
        </p:grpSp>
        <p:sp>
          <p:nvSpPr>
            <p:cNvPr id="44" name="文本框 43"/>
            <p:cNvSpPr txBox="1"/>
            <p:nvPr/>
          </p:nvSpPr>
          <p:spPr>
            <a:xfrm>
              <a:off x="9491" y="4397"/>
              <a:ext cx="5843" cy="531"/>
            </a:xfrm>
            <a:prstGeom prst="rect">
              <a:avLst/>
            </a:prstGeom>
            <a:noFill/>
          </p:spPr>
          <p:txBody>
            <a:bodyPr wrap="square" rtlCol="0" anchor="t">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加快打造高质量沿海经济带</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组合 8"/>
          <p:cNvGrpSpPr/>
          <p:nvPr/>
        </p:nvGrpSpPr>
        <p:grpSpPr>
          <a:xfrm>
            <a:off x="4879340" y="3569970"/>
            <a:ext cx="4857750" cy="593725"/>
            <a:chOff x="7684" y="5622"/>
            <a:chExt cx="7650" cy="935"/>
          </a:xfrm>
        </p:grpSpPr>
        <p:grpSp>
          <p:nvGrpSpPr>
            <p:cNvPr id="34" name="组合 33"/>
            <p:cNvGrpSpPr/>
            <p:nvPr/>
          </p:nvGrpSpPr>
          <p:grpSpPr>
            <a:xfrm>
              <a:off x="7684" y="5622"/>
              <a:ext cx="1257" cy="935"/>
              <a:chOff x="10392" y="4274"/>
              <a:chExt cx="1257" cy="935"/>
            </a:xfrm>
          </p:grpSpPr>
          <p:cxnSp>
            <p:nvCxnSpPr>
              <p:cNvPr id="35" name="Docer搜索：半想象现实   http://chn.docer.com/works/?userid=199927538"/>
              <p:cNvCxnSpPr/>
              <p:nvPr/>
            </p:nvCxnSpPr>
            <p:spPr>
              <a:xfrm>
                <a:off x="11649" y="4274"/>
                <a:ext cx="0" cy="9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Docer搜索：半想象现实   http://chn.docer.com/works/?userid=199927538"/>
              <p:cNvSpPr txBox="1"/>
              <p:nvPr/>
            </p:nvSpPr>
            <p:spPr>
              <a:xfrm>
                <a:off x="10392" y="4290"/>
                <a:ext cx="928" cy="919"/>
              </a:xfrm>
              <a:prstGeom prst="rect">
                <a:avLst/>
              </a:prstGeom>
              <a:noFill/>
            </p:spPr>
            <p:txBody>
              <a:bodyPr wrap="none" rtlCol="0">
                <a:spAutoFit/>
              </a:bodyPr>
              <a:p>
                <a:pPr algn="ctr"/>
                <a:r>
                  <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rPr>
                  <a:t>30</a:t>
                </a:r>
                <a:endPar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endParaRPr>
              </a:p>
            </p:txBody>
          </p:sp>
        </p:grpSp>
        <p:sp>
          <p:nvSpPr>
            <p:cNvPr id="45" name="文本框 44"/>
            <p:cNvSpPr txBox="1"/>
            <p:nvPr/>
          </p:nvSpPr>
          <p:spPr>
            <a:xfrm>
              <a:off x="9491" y="5823"/>
              <a:ext cx="5843" cy="531"/>
            </a:xfrm>
            <a:prstGeom prst="rect">
              <a:avLst/>
            </a:prstGeom>
            <a:noFill/>
          </p:spPr>
          <p:txBody>
            <a:bodyPr wrap="square" rtlCol="0" anchor="t">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强化稳外贸稳外资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4879340" y="4554220"/>
            <a:ext cx="4857750" cy="593725"/>
            <a:chOff x="7684" y="7172"/>
            <a:chExt cx="7650" cy="935"/>
          </a:xfrm>
        </p:grpSpPr>
        <p:grpSp>
          <p:nvGrpSpPr>
            <p:cNvPr id="37" name="组合 36"/>
            <p:cNvGrpSpPr/>
            <p:nvPr/>
          </p:nvGrpSpPr>
          <p:grpSpPr>
            <a:xfrm>
              <a:off x="7684" y="7172"/>
              <a:ext cx="1257" cy="935"/>
              <a:chOff x="10392" y="4274"/>
              <a:chExt cx="1257" cy="935"/>
            </a:xfrm>
          </p:grpSpPr>
          <p:cxnSp>
            <p:nvCxnSpPr>
              <p:cNvPr id="38" name="Docer搜索：半想象现实   http://chn.docer.com/works/?userid=199927538"/>
              <p:cNvCxnSpPr/>
              <p:nvPr/>
            </p:nvCxnSpPr>
            <p:spPr>
              <a:xfrm>
                <a:off x="11649" y="4274"/>
                <a:ext cx="0" cy="9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ocer搜索：半想象现实   http://chn.docer.com/works/?userid=199927538"/>
              <p:cNvSpPr txBox="1"/>
              <p:nvPr/>
            </p:nvSpPr>
            <p:spPr>
              <a:xfrm>
                <a:off x="10392" y="4290"/>
                <a:ext cx="928" cy="919"/>
              </a:xfrm>
              <a:prstGeom prst="rect">
                <a:avLst/>
              </a:prstGeom>
              <a:noFill/>
            </p:spPr>
            <p:txBody>
              <a:bodyPr wrap="none" rtlCol="0">
                <a:spAutoFit/>
              </a:bodyPr>
              <a:p>
                <a:pPr algn="ctr"/>
                <a:r>
                  <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rPr>
                  <a:t>31</a:t>
                </a:r>
                <a:endPar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endParaRPr>
              </a:p>
            </p:txBody>
          </p:sp>
        </p:grpSp>
        <p:sp>
          <p:nvSpPr>
            <p:cNvPr id="46" name="文本框 45"/>
            <p:cNvSpPr txBox="1"/>
            <p:nvPr/>
          </p:nvSpPr>
          <p:spPr>
            <a:xfrm>
              <a:off x="9491" y="7382"/>
              <a:ext cx="5843" cy="531"/>
            </a:xfrm>
            <a:prstGeom prst="rect">
              <a:avLst/>
            </a:prstGeom>
            <a:noFill/>
          </p:spPr>
          <p:txBody>
            <a:bodyPr wrap="square" rtlCol="0" anchor="t">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积极推动自贸区创新发展</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0"/>
          <p:cNvGrpSpPr/>
          <p:nvPr/>
        </p:nvGrpSpPr>
        <p:grpSpPr>
          <a:xfrm>
            <a:off x="4879340" y="5538470"/>
            <a:ext cx="4857750" cy="593725"/>
            <a:chOff x="7684" y="8722"/>
            <a:chExt cx="7650" cy="935"/>
          </a:xfrm>
        </p:grpSpPr>
        <p:grpSp>
          <p:nvGrpSpPr>
            <p:cNvPr id="40" name="组合 39"/>
            <p:cNvGrpSpPr/>
            <p:nvPr/>
          </p:nvGrpSpPr>
          <p:grpSpPr>
            <a:xfrm>
              <a:off x="7684" y="8722"/>
              <a:ext cx="1257" cy="935"/>
              <a:chOff x="10392" y="4274"/>
              <a:chExt cx="1257" cy="935"/>
            </a:xfrm>
          </p:grpSpPr>
          <p:cxnSp>
            <p:nvCxnSpPr>
              <p:cNvPr id="41" name="Docer搜索：半想象现实   http://chn.docer.com/works/?userid=199927538"/>
              <p:cNvCxnSpPr/>
              <p:nvPr/>
            </p:nvCxnSpPr>
            <p:spPr>
              <a:xfrm>
                <a:off x="11649" y="4274"/>
                <a:ext cx="0" cy="9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Docer搜索：半想象现实   http://chn.docer.com/works/?userid=199927538"/>
              <p:cNvSpPr txBox="1"/>
              <p:nvPr/>
            </p:nvSpPr>
            <p:spPr>
              <a:xfrm>
                <a:off x="10392" y="4290"/>
                <a:ext cx="928" cy="919"/>
              </a:xfrm>
              <a:prstGeom prst="rect">
                <a:avLst/>
              </a:prstGeom>
              <a:noFill/>
            </p:spPr>
            <p:txBody>
              <a:bodyPr wrap="none" rtlCol="0">
                <a:spAutoFit/>
              </a:bodyPr>
              <a:p>
                <a:pPr algn="ctr"/>
                <a:r>
                  <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rPr>
                  <a:t>32</a:t>
                </a:r>
                <a:endParaRPr lang="en-US" altLang="zh-CN" sz="3200" dirty="0">
                  <a:solidFill>
                    <a:schemeClr val="bg1"/>
                  </a:solidFill>
                  <a:effectLst>
                    <a:outerShdw blurRad="38100" dist="38100" dir="2700000" algn="tl">
                      <a:srgbClr val="000000">
                        <a:alpha val="43137"/>
                      </a:srgbClr>
                    </a:outerShdw>
                  </a:effectLst>
                  <a:latin typeface="方正四岁半简体" panose="02010600010101010101" charset="-122"/>
                  <a:ea typeface="方正四岁半简体" panose="02010600010101010101" charset="-122"/>
                  <a:cs typeface="华文黑体" panose="02010600040101010101" charset="-122"/>
                </a:endParaRPr>
              </a:p>
            </p:txBody>
          </p:sp>
        </p:grpSp>
        <p:sp>
          <p:nvSpPr>
            <p:cNvPr id="47" name="文本框 46"/>
            <p:cNvSpPr txBox="1"/>
            <p:nvPr/>
          </p:nvSpPr>
          <p:spPr>
            <a:xfrm>
              <a:off x="9491" y="8924"/>
              <a:ext cx="5843" cy="531"/>
            </a:xfrm>
            <a:prstGeom prst="rect">
              <a:avLst/>
            </a:prstGeom>
            <a:noFill/>
          </p:spPr>
          <p:txBody>
            <a:bodyPr wrap="square" rtlCol="0" anchor="t">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全面提升开发区能级和水平</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2417941" y="393700"/>
            <a:ext cx="7472045" cy="601345"/>
            <a:chOff x="5552" y="359"/>
            <a:chExt cx="16704" cy="947"/>
          </a:xfrm>
        </p:grpSpPr>
        <p:sp>
          <p:nvSpPr>
            <p:cNvPr id="4" name="六边形 3"/>
            <p:cNvSpPr/>
            <p:nvPr/>
          </p:nvSpPr>
          <p:spPr>
            <a:xfrm>
              <a:off x="5552"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925" y="543"/>
              <a:ext cx="13929" cy="580"/>
            </a:xfrm>
            <a:prstGeom prst="rect">
              <a:avLst/>
            </a:prstGeom>
            <a:noFill/>
          </p:spPr>
          <p:txBody>
            <a:bodyPr wrap="square">
              <a:spAutoFit/>
            </a:bodyPr>
            <a:lstStyle/>
            <a:p>
              <a:pPr algn="l" fontAlgn="auto">
                <a:lnSpc>
                  <a:spcPct val="100000"/>
                </a:lnSpc>
              </a:pPr>
              <a:r>
                <a:rPr b="1">
                  <a:solidFill>
                    <a:srgbClr val="FF0000"/>
                  </a:solidFill>
                  <a:latin typeface="微软雅黑" panose="020B0503020204020204" pitchFamily="34" charset="-122"/>
                  <a:ea typeface="微软雅黑" panose="020B0503020204020204" pitchFamily="34" charset="-122"/>
                </a:rPr>
                <a:t>九、坚持农业农村优先发展，全面推进乡村振兴和城乡统筹</a:t>
              </a:r>
              <a:endParaRPr b="1">
                <a:solidFill>
                  <a:srgbClr val="FF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783590" y="2228850"/>
            <a:ext cx="1841500" cy="2134235"/>
            <a:chOff x="1234" y="3510"/>
            <a:chExt cx="2900" cy="3361"/>
          </a:xfrm>
        </p:grpSpPr>
        <p:sp>
          <p:nvSpPr>
            <p:cNvPr id="3" name="椭圆 2"/>
            <p:cNvSpPr/>
            <p:nvPr/>
          </p:nvSpPr>
          <p:spPr>
            <a:xfrm>
              <a:off x="1739" y="3510"/>
              <a:ext cx="1890" cy="1890"/>
            </a:xfrm>
            <a:prstGeom prst="ellipse">
              <a:avLst/>
            </a:prstGeom>
            <a:solidFill>
              <a:srgbClr val="D59D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014" y="3786"/>
              <a:ext cx="1339" cy="1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solidFill>
                    <a:srgbClr val="FF0000"/>
                  </a:solidFill>
                  <a:latin typeface="微软雅黑" panose="020B0503020204020204" pitchFamily="34" charset="-122"/>
                  <a:ea typeface="微软雅黑" panose="020B0503020204020204" pitchFamily="34" charset="-122"/>
                </a:rPr>
                <a:t>33</a:t>
              </a:r>
              <a:endParaRPr lang="en-US" altLang="zh-CN" sz="2000" b="1">
                <a:solidFill>
                  <a:srgbClr val="FF0000"/>
                </a:solidFill>
                <a:latin typeface="微软雅黑" panose="020B0503020204020204" pitchFamily="34" charset="-122"/>
                <a:ea typeface="微软雅黑" panose="020B0503020204020204" pitchFamily="34" charset="-122"/>
              </a:endParaRPr>
            </a:p>
          </p:txBody>
        </p:sp>
        <p:sp>
          <p:nvSpPr>
            <p:cNvPr id="15" name="TextBox 52"/>
            <p:cNvSpPr txBox="1"/>
            <p:nvPr/>
          </p:nvSpPr>
          <p:spPr>
            <a:xfrm>
              <a:off x="1234" y="6369"/>
              <a:ext cx="2900" cy="503"/>
            </a:xfrm>
            <a:prstGeom prst="rect">
              <a:avLst/>
            </a:prstGeom>
            <a:noFill/>
          </p:spPr>
          <p:txBody>
            <a:bodyPr wrap="square" lIns="0" tIns="0" rIns="0" bIns="0" rtlCol="0">
              <a:spAutoFit/>
            </a:bodyPr>
            <a:p>
              <a:pPr algn="ctr">
                <a:lnSpc>
                  <a:spcPct val="130000"/>
                </a:lnSpc>
                <a:defRPr sz="1915" b="0" i="0" u="none" strike="noStrike" kern="1200" spc="0" baseline="0">
                  <a:solidFill>
                    <a:prstClr val="black">
                      <a:lumMod val="65000"/>
                      <a:lumOff val="35000"/>
                    </a:prstClr>
                  </a:solidFill>
                  <a:latin typeface="+mn-lt"/>
                  <a:ea typeface="+mn-ea"/>
                  <a:cs typeface="+mn-cs"/>
                </a:defRPr>
              </a:pPr>
              <a:r>
                <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rPr>
                <a:t>保障粮食安全</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endParaRPr>
            </a:p>
          </p:txBody>
        </p:sp>
      </p:grpSp>
      <p:grpSp>
        <p:nvGrpSpPr>
          <p:cNvPr id="20" name="组合 19"/>
          <p:cNvGrpSpPr/>
          <p:nvPr/>
        </p:nvGrpSpPr>
        <p:grpSpPr>
          <a:xfrm>
            <a:off x="3008630" y="2228850"/>
            <a:ext cx="1841500" cy="2134235"/>
            <a:chOff x="4738" y="3510"/>
            <a:chExt cx="2900" cy="3361"/>
          </a:xfrm>
        </p:grpSpPr>
        <p:sp>
          <p:nvSpPr>
            <p:cNvPr id="26" name="椭圆 25"/>
            <p:cNvSpPr/>
            <p:nvPr/>
          </p:nvSpPr>
          <p:spPr>
            <a:xfrm>
              <a:off x="5243" y="3510"/>
              <a:ext cx="1890" cy="1890"/>
            </a:xfrm>
            <a:prstGeom prst="ellipse">
              <a:avLst/>
            </a:prstGeom>
            <a:solidFill>
              <a:srgbClr val="D59D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5519" y="3786"/>
              <a:ext cx="1339" cy="1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solidFill>
                    <a:srgbClr val="FF0000"/>
                  </a:solidFill>
                  <a:latin typeface="微软雅黑" panose="020B0503020204020204" pitchFamily="34" charset="-122"/>
                  <a:ea typeface="微软雅黑" panose="020B0503020204020204" pitchFamily="34" charset="-122"/>
                  <a:sym typeface="+mn-ea"/>
                </a:rPr>
                <a:t>34</a:t>
              </a:r>
              <a:endParaRPr lang="en-US" altLang="zh-CN" sz="2000" b="1">
                <a:solidFill>
                  <a:srgbClr val="FF0000"/>
                </a:solidFill>
                <a:latin typeface="微软雅黑" panose="020B0503020204020204" pitchFamily="34" charset="-122"/>
                <a:ea typeface="微软雅黑" panose="020B0503020204020204" pitchFamily="34" charset="-122"/>
                <a:sym typeface="+mn-ea"/>
              </a:endParaRPr>
            </a:p>
          </p:txBody>
        </p:sp>
        <p:sp>
          <p:nvSpPr>
            <p:cNvPr id="24" name="TextBox 52"/>
            <p:cNvSpPr txBox="1"/>
            <p:nvPr/>
          </p:nvSpPr>
          <p:spPr>
            <a:xfrm>
              <a:off x="4738" y="6369"/>
              <a:ext cx="2900" cy="503"/>
            </a:xfrm>
            <a:prstGeom prst="rect">
              <a:avLst/>
            </a:prstGeom>
            <a:noFill/>
          </p:spPr>
          <p:txBody>
            <a:bodyPr wrap="square" lIns="0" tIns="0" rIns="0" bIns="0" rtlCol="0">
              <a:spAutoFit/>
            </a:bodyPr>
            <a:p>
              <a:pPr algn="ctr">
                <a:lnSpc>
                  <a:spcPct val="130000"/>
                </a:lnSpc>
                <a:defRPr sz="1915" b="0" i="0" u="none" strike="noStrike" kern="1200" spc="0" baseline="0">
                  <a:solidFill>
                    <a:prstClr val="black">
                      <a:lumMod val="65000"/>
                      <a:lumOff val="35000"/>
                    </a:prstClr>
                  </a:solidFill>
                  <a:latin typeface="+mn-lt"/>
                  <a:ea typeface="+mn-ea"/>
                  <a:cs typeface="+mn-cs"/>
                </a:defRPr>
              </a:pPr>
              <a:r>
                <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rPr>
                <a:t>加快现代农业发展</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endParaRPr>
            </a:p>
          </p:txBody>
        </p:sp>
      </p:grpSp>
      <p:grpSp>
        <p:nvGrpSpPr>
          <p:cNvPr id="21" name="组合 20"/>
          <p:cNvGrpSpPr/>
          <p:nvPr/>
        </p:nvGrpSpPr>
        <p:grpSpPr>
          <a:xfrm>
            <a:off x="5233670" y="2228850"/>
            <a:ext cx="1841500" cy="2134235"/>
            <a:chOff x="8242" y="3510"/>
            <a:chExt cx="2900" cy="3361"/>
          </a:xfrm>
        </p:grpSpPr>
        <p:sp>
          <p:nvSpPr>
            <p:cNvPr id="33" name="椭圆 32"/>
            <p:cNvSpPr/>
            <p:nvPr/>
          </p:nvSpPr>
          <p:spPr>
            <a:xfrm>
              <a:off x="8748" y="3510"/>
              <a:ext cx="1890" cy="1890"/>
            </a:xfrm>
            <a:prstGeom prst="ellipse">
              <a:avLst/>
            </a:prstGeom>
            <a:solidFill>
              <a:srgbClr val="D59D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9024" y="3786"/>
              <a:ext cx="1339" cy="1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solidFill>
                    <a:srgbClr val="FF0000"/>
                  </a:solidFill>
                  <a:latin typeface="微软雅黑" panose="020B0503020204020204" pitchFamily="34" charset="-122"/>
                  <a:ea typeface="微软雅黑" panose="020B0503020204020204" pitchFamily="34" charset="-122"/>
                  <a:sym typeface="+mn-ea"/>
                </a:rPr>
                <a:t>35</a:t>
              </a:r>
              <a:endParaRPr lang="en-US" altLang="zh-CN" sz="2000" b="1">
                <a:solidFill>
                  <a:srgbClr val="FF0000"/>
                </a:solidFill>
                <a:latin typeface="微软雅黑" panose="020B0503020204020204" pitchFamily="34" charset="-122"/>
                <a:ea typeface="微软雅黑" panose="020B0503020204020204" pitchFamily="34" charset="-122"/>
                <a:sym typeface="+mn-ea"/>
              </a:endParaRPr>
            </a:p>
          </p:txBody>
        </p:sp>
        <p:sp>
          <p:nvSpPr>
            <p:cNvPr id="31" name="TextBox 52"/>
            <p:cNvSpPr txBox="1"/>
            <p:nvPr/>
          </p:nvSpPr>
          <p:spPr>
            <a:xfrm>
              <a:off x="8242" y="6369"/>
              <a:ext cx="2900" cy="503"/>
            </a:xfrm>
            <a:prstGeom prst="rect">
              <a:avLst/>
            </a:prstGeom>
            <a:noFill/>
          </p:spPr>
          <p:txBody>
            <a:bodyPr wrap="square" lIns="0" tIns="0" rIns="0" bIns="0" rtlCol="0">
              <a:spAutoFit/>
            </a:bodyPr>
            <a:p>
              <a:pPr algn="ctr">
                <a:lnSpc>
                  <a:spcPct val="130000"/>
                </a:lnSpc>
                <a:defRPr sz="1915" b="0" i="0" u="none" strike="noStrike" kern="1200" spc="0" baseline="0">
                  <a:solidFill>
                    <a:prstClr val="black">
                      <a:lumMod val="65000"/>
                      <a:lumOff val="35000"/>
                    </a:prstClr>
                  </a:solidFill>
                  <a:latin typeface="+mn-lt"/>
                  <a:ea typeface="+mn-ea"/>
                  <a:cs typeface="+mn-cs"/>
                </a:defRPr>
              </a:pPr>
              <a:r>
                <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rPr>
                <a:t>实施乡村建设行动</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endParaRPr>
            </a:p>
          </p:txBody>
        </p:sp>
      </p:grpSp>
      <p:grpSp>
        <p:nvGrpSpPr>
          <p:cNvPr id="22" name="组合 21"/>
          <p:cNvGrpSpPr/>
          <p:nvPr/>
        </p:nvGrpSpPr>
        <p:grpSpPr>
          <a:xfrm>
            <a:off x="7459345" y="2228850"/>
            <a:ext cx="1841500" cy="2134235"/>
            <a:chOff x="11747" y="3510"/>
            <a:chExt cx="2900" cy="3361"/>
          </a:xfrm>
        </p:grpSpPr>
        <p:sp>
          <p:nvSpPr>
            <p:cNvPr id="40" name="椭圆 39"/>
            <p:cNvSpPr/>
            <p:nvPr/>
          </p:nvSpPr>
          <p:spPr>
            <a:xfrm>
              <a:off x="12252" y="3510"/>
              <a:ext cx="1890" cy="1890"/>
            </a:xfrm>
            <a:prstGeom prst="ellipse">
              <a:avLst/>
            </a:prstGeom>
            <a:solidFill>
              <a:srgbClr val="D59D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12528" y="3786"/>
              <a:ext cx="1339" cy="1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solidFill>
                    <a:srgbClr val="FF0000"/>
                  </a:solidFill>
                  <a:latin typeface="微软雅黑" panose="020B0503020204020204" pitchFamily="34" charset="-122"/>
                  <a:ea typeface="微软雅黑" panose="020B0503020204020204" pitchFamily="34" charset="-122"/>
                  <a:sym typeface="+mn-ea"/>
                </a:rPr>
                <a:t>36</a:t>
              </a:r>
              <a:endParaRPr lang="en-US" altLang="zh-CN" sz="2000" b="1">
                <a:solidFill>
                  <a:srgbClr val="FF0000"/>
                </a:solidFill>
                <a:latin typeface="微软雅黑" panose="020B0503020204020204" pitchFamily="34" charset="-122"/>
                <a:ea typeface="微软雅黑" panose="020B0503020204020204" pitchFamily="34" charset="-122"/>
                <a:sym typeface="+mn-ea"/>
              </a:endParaRPr>
            </a:p>
          </p:txBody>
        </p:sp>
        <p:sp>
          <p:nvSpPr>
            <p:cNvPr id="38" name="TextBox 52"/>
            <p:cNvSpPr txBox="1"/>
            <p:nvPr/>
          </p:nvSpPr>
          <p:spPr>
            <a:xfrm>
              <a:off x="11747" y="6369"/>
              <a:ext cx="2900" cy="503"/>
            </a:xfrm>
            <a:prstGeom prst="rect">
              <a:avLst/>
            </a:prstGeom>
            <a:noFill/>
          </p:spPr>
          <p:txBody>
            <a:bodyPr wrap="square" lIns="0" tIns="0" rIns="0" bIns="0" rtlCol="0">
              <a:spAutoFit/>
            </a:bodyPr>
            <a:p>
              <a:pPr algn="ctr">
                <a:lnSpc>
                  <a:spcPct val="130000"/>
                </a:lnSpc>
                <a:defRPr sz="1915" b="0" i="0" u="none" strike="noStrike" kern="1200" spc="0" baseline="0">
                  <a:solidFill>
                    <a:prstClr val="black">
                      <a:lumMod val="65000"/>
                      <a:lumOff val="35000"/>
                    </a:prstClr>
                  </a:solidFill>
                  <a:latin typeface="+mn-lt"/>
                  <a:ea typeface="+mn-ea"/>
                  <a:cs typeface="+mn-cs"/>
                </a:defRPr>
              </a:pPr>
              <a:r>
                <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rPr>
                <a:t>深化农村改革</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endParaRPr>
            </a:p>
          </p:txBody>
        </p:sp>
      </p:grpSp>
      <p:grpSp>
        <p:nvGrpSpPr>
          <p:cNvPr id="47" name="组合 46"/>
          <p:cNvGrpSpPr/>
          <p:nvPr/>
        </p:nvGrpSpPr>
        <p:grpSpPr>
          <a:xfrm>
            <a:off x="9820275" y="2275205"/>
            <a:ext cx="1808480" cy="2728686"/>
            <a:chOff x="2135" y="3710"/>
            <a:chExt cx="2900" cy="4512"/>
          </a:xfrm>
        </p:grpSpPr>
        <p:sp>
          <p:nvSpPr>
            <p:cNvPr id="43" name="椭圆 42"/>
            <p:cNvSpPr/>
            <p:nvPr/>
          </p:nvSpPr>
          <p:spPr>
            <a:xfrm>
              <a:off x="2640" y="3710"/>
              <a:ext cx="1890" cy="1890"/>
            </a:xfrm>
            <a:prstGeom prst="ellipse">
              <a:avLst/>
            </a:prstGeom>
            <a:solidFill>
              <a:srgbClr val="D59D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915" y="3986"/>
              <a:ext cx="1339" cy="1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solidFill>
                    <a:srgbClr val="FF0000"/>
                  </a:solidFill>
                  <a:latin typeface="微软雅黑" panose="020B0503020204020204" pitchFamily="34" charset="-122"/>
                  <a:ea typeface="微软雅黑" panose="020B0503020204020204" pitchFamily="34" charset="-122"/>
                  <a:sym typeface="+mn-ea"/>
                </a:rPr>
                <a:t>37</a:t>
              </a:r>
              <a:endParaRPr lang="en-US" altLang="zh-CN" sz="2000" b="1">
                <a:solidFill>
                  <a:srgbClr val="FF0000"/>
                </a:solidFill>
                <a:latin typeface="微软雅黑" panose="020B0503020204020204" pitchFamily="34" charset="-122"/>
                <a:ea typeface="微软雅黑" panose="020B0503020204020204" pitchFamily="34" charset="-122"/>
                <a:sym typeface="+mn-ea"/>
              </a:endParaRPr>
            </a:p>
          </p:txBody>
        </p:sp>
        <p:sp>
          <p:nvSpPr>
            <p:cNvPr id="46" name="TextBox 52"/>
            <p:cNvSpPr txBox="1"/>
            <p:nvPr/>
          </p:nvSpPr>
          <p:spPr>
            <a:xfrm>
              <a:off x="2135" y="6635"/>
              <a:ext cx="2900" cy="1587"/>
            </a:xfrm>
            <a:prstGeom prst="rect">
              <a:avLst/>
            </a:prstGeom>
            <a:noFill/>
          </p:spPr>
          <p:txBody>
            <a:bodyPr wrap="square" lIns="0" tIns="0" rIns="0" bIns="0" rtlCol="0">
              <a:spAutoFit/>
            </a:bodyPr>
            <a:p>
              <a:pPr algn="ctr">
                <a:lnSpc>
                  <a:spcPct val="130000"/>
                </a:lnSpc>
                <a:defRPr sz="1915" b="0" i="0" u="none" strike="noStrike" kern="1200" spc="0" baseline="0">
                  <a:solidFill>
                    <a:prstClr val="black">
                      <a:lumMod val="65000"/>
                      <a:lumOff val="35000"/>
                    </a:prstClr>
                  </a:solidFill>
                  <a:latin typeface="+mn-lt"/>
                  <a:ea typeface="+mn-ea"/>
                  <a:cs typeface="+mn-cs"/>
                </a:defRPr>
              </a:pPr>
              <a:r>
                <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rPr>
                <a:t>实现巩固拓展脱贫攻坚成果同乡村振兴有效衔接</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Light" panose="020B03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500"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500" fill="hold">
                                          <p:stCondLst>
                                            <p:cond delay="0"/>
                                          </p:stCondLst>
                                        </p:cTn>
                                        <p:tgtEl>
                                          <p:spTgt spid="20"/>
                                        </p:tgtEl>
                                        <p:attrNameLst>
                                          <p:attrName>style.visibility</p:attrName>
                                        </p:attrNameLst>
                                      </p:cBhvr>
                                      <p:to>
                                        <p:strVal val="visible"/>
                                      </p:to>
                                    </p:set>
                                    <p:animEffect transition="in" filter="box(ou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500"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500" fill="hold">
                                          <p:stCondLst>
                                            <p:cond delay="0"/>
                                          </p:stCondLst>
                                        </p:cTn>
                                        <p:tgtEl>
                                          <p:spTgt spid="22"/>
                                        </p:tgtEl>
                                        <p:attrNameLst>
                                          <p:attrName>style.visibility</p:attrName>
                                        </p:attrNameLst>
                                      </p:cBhvr>
                                      <p:to>
                                        <p:strVal val="visible"/>
                                      </p:to>
                                    </p:set>
                                    <p:animEffect transition="in" filter="box(ou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500" fill="hold">
                                          <p:stCondLst>
                                            <p:cond delay="0"/>
                                          </p:stCondLst>
                                        </p:cTn>
                                        <p:tgtEl>
                                          <p:spTgt spid="47"/>
                                        </p:tgtEl>
                                        <p:attrNameLst>
                                          <p:attrName>style.visibility</p:attrName>
                                        </p:attrNameLst>
                                      </p:cBhvr>
                                      <p:to>
                                        <p:strVal val="visible"/>
                                      </p:to>
                                    </p:set>
                                    <p:animEffect transition="in" filter="box(out)">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3" name="组合 92"/>
          <p:cNvGrpSpPr/>
          <p:nvPr/>
        </p:nvGrpSpPr>
        <p:grpSpPr>
          <a:xfrm>
            <a:off x="836930" y="394335"/>
            <a:ext cx="10405745" cy="601345"/>
            <a:chOff x="3011" y="359"/>
            <a:chExt cx="13037" cy="947"/>
          </a:xfrm>
        </p:grpSpPr>
        <p:sp>
          <p:nvSpPr>
            <p:cNvPr id="94" name="六边形 93"/>
            <p:cNvSpPr/>
            <p:nvPr/>
          </p:nvSpPr>
          <p:spPr>
            <a:xfrm>
              <a:off x="3011" y="359"/>
              <a:ext cx="13037"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3323" y="542"/>
              <a:ext cx="12554" cy="580"/>
            </a:xfrm>
            <a:prstGeom prst="rect">
              <a:avLst/>
            </a:prstGeom>
            <a:noFill/>
          </p:spPr>
          <p:txBody>
            <a:bodyPr wrap="square">
              <a:spAutoFit/>
            </a:bodyPr>
            <a:p>
              <a:pPr algn="l" fontAlgn="auto">
                <a:lnSpc>
                  <a:spcPct val="100000"/>
                </a:lnSpc>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十、</a:t>
              </a: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坚持绿水青山就是金山银山理念，推动生态文明建设跨越式发展和促进人与自然和谐共生</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5" name="组合 34"/>
          <p:cNvGrpSpPr/>
          <p:nvPr/>
        </p:nvGrpSpPr>
        <p:grpSpPr>
          <a:xfrm>
            <a:off x="1997710" y="2472690"/>
            <a:ext cx="8390890" cy="715010"/>
            <a:chOff x="3146" y="3894"/>
            <a:chExt cx="13214" cy="1126"/>
          </a:xfrm>
        </p:grpSpPr>
        <p:grpSp>
          <p:nvGrpSpPr>
            <p:cNvPr id="23" name="组合 22"/>
            <p:cNvGrpSpPr/>
            <p:nvPr/>
          </p:nvGrpSpPr>
          <p:grpSpPr>
            <a:xfrm rot="0">
              <a:off x="3146" y="3985"/>
              <a:ext cx="2592" cy="1035"/>
              <a:chOff x="818583" y="2444089"/>
              <a:chExt cx="1602178" cy="640871"/>
            </a:xfrm>
          </p:grpSpPr>
          <p:sp>
            <p:nvSpPr>
              <p:cNvPr id="24" name="任意多边形 23"/>
              <p:cNvSpPr/>
              <p:nvPr/>
            </p:nvSpPr>
            <p:spPr>
              <a:xfrm>
                <a:off x="818583" y="2444089"/>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bg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MH_Other_13"/>
              <p:cNvSpPr>
                <a:spLocks noChangeArrowheads="1"/>
              </p:cNvSpPr>
              <p:nvPr/>
            </p:nvSpPr>
            <p:spPr bwMode="auto">
              <a:xfrm>
                <a:off x="1416310" y="2550539"/>
                <a:ext cx="432070" cy="427099"/>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EB1E0C"/>
              </a:solidFill>
              <a:ln>
                <a:noFill/>
              </a:ln>
            </p:spPr>
            <p:txBody>
              <a:bodyPr anchor="ctr">
                <a:normAutofit/>
                <a:scene3d>
                  <a:camera prst="orthographicFront"/>
                  <a:lightRig rig="threePt" dir="t"/>
                </a:scene3d>
                <a:sp3d contourW="12700">
                  <a:contourClr>
                    <a:srgbClr val="FFFFFF"/>
                  </a:contourClr>
                </a:sp3d>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3" name="文本框 9"/>
            <p:cNvSpPr txBox="1"/>
            <p:nvPr/>
          </p:nvSpPr>
          <p:spPr>
            <a:xfrm>
              <a:off x="6354" y="3894"/>
              <a:ext cx="5430" cy="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微软雅黑" panose="020B0503020204020204" pitchFamily="34" charset="-122"/>
                  <a:ea typeface="微软雅黑" panose="020B0503020204020204" pitchFamily="34" charset="-122"/>
                </a:rPr>
                <a:t>39</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3"/>
            <p:cNvSpPr txBox="1"/>
            <p:nvPr/>
          </p:nvSpPr>
          <p:spPr>
            <a:xfrm>
              <a:off x="6406" y="4384"/>
              <a:ext cx="9954" cy="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pitchFamily="34" charset="-122"/>
                  <a:ea typeface="微软雅黑" panose="020B0503020204020204" pitchFamily="34" charset="-122"/>
                </a:rPr>
                <a:t>加快推进华北地下水大漏斗综合治理和统筹山水林田湖草系统治理</a:t>
              </a:r>
              <a:endParaRPr lang="en-US" altLang="zh-CN" sz="160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997710" y="3369310"/>
            <a:ext cx="7310120" cy="717550"/>
            <a:chOff x="3146" y="5306"/>
            <a:chExt cx="11512" cy="1130"/>
          </a:xfrm>
        </p:grpSpPr>
        <p:grpSp>
          <p:nvGrpSpPr>
            <p:cNvPr id="20" name="组合 19"/>
            <p:cNvGrpSpPr/>
            <p:nvPr/>
          </p:nvGrpSpPr>
          <p:grpSpPr>
            <a:xfrm rot="0">
              <a:off x="3146" y="5398"/>
              <a:ext cx="2592" cy="1038"/>
              <a:chOff x="818583" y="3264737"/>
              <a:chExt cx="1602178" cy="640871"/>
            </a:xfrm>
          </p:grpSpPr>
          <p:sp>
            <p:nvSpPr>
              <p:cNvPr id="30" name="任意多边形 29"/>
              <p:cNvSpPr/>
              <p:nvPr/>
            </p:nvSpPr>
            <p:spPr>
              <a:xfrm>
                <a:off x="818583" y="3264737"/>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bg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1" name="MH_Other_4"/>
              <p:cNvSpPr/>
              <p:nvPr/>
            </p:nvSpPr>
            <p:spPr bwMode="auto">
              <a:xfrm>
                <a:off x="1396606" y="3433171"/>
                <a:ext cx="446131" cy="31866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EB1E0C"/>
              </a:solidFill>
              <a:ln>
                <a:noFill/>
              </a:ln>
            </p:spPr>
            <p:txBody>
              <a:bodyPr anchor="ctr">
                <a:noAutofit/>
                <a:scene3d>
                  <a:camera prst="orthographicFront"/>
                  <a:lightRig rig="threePt" dir="t"/>
                </a:scene3d>
                <a:sp3d contourW="12700">
                  <a:contourClr>
                    <a:srgbClr val="FFFFFF"/>
                  </a:contourClr>
                </a:sp3d>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4" name="文本框 9"/>
            <p:cNvSpPr txBox="1"/>
            <p:nvPr/>
          </p:nvSpPr>
          <p:spPr>
            <a:xfrm>
              <a:off x="6354" y="5306"/>
              <a:ext cx="5430" cy="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微软雅黑" panose="020B0503020204020204" pitchFamily="34" charset="-122"/>
                  <a:ea typeface="微软雅黑" panose="020B0503020204020204" pitchFamily="34" charset="-122"/>
                </a:rPr>
                <a:t>40</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文本框 3"/>
            <p:cNvSpPr txBox="1"/>
            <p:nvPr/>
          </p:nvSpPr>
          <p:spPr>
            <a:xfrm>
              <a:off x="6406" y="5797"/>
              <a:ext cx="8252" cy="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加快张家口首都“两区”建设</a:t>
              </a:r>
              <a:endPar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7" name="组合 36"/>
          <p:cNvGrpSpPr/>
          <p:nvPr/>
        </p:nvGrpSpPr>
        <p:grpSpPr>
          <a:xfrm>
            <a:off x="1997710" y="4265930"/>
            <a:ext cx="7310120" cy="738505"/>
            <a:chOff x="3146" y="6718"/>
            <a:chExt cx="11512" cy="1163"/>
          </a:xfrm>
        </p:grpSpPr>
        <p:grpSp>
          <p:nvGrpSpPr>
            <p:cNvPr id="21" name="组合 20"/>
            <p:cNvGrpSpPr/>
            <p:nvPr/>
          </p:nvGrpSpPr>
          <p:grpSpPr>
            <a:xfrm rot="0">
              <a:off x="3146" y="6847"/>
              <a:ext cx="2592" cy="1035"/>
              <a:chOff x="818583" y="4120024"/>
              <a:chExt cx="1602178" cy="640871"/>
            </a:xfrm>
          </p:grpSpPr>
          <p:sp>
            <p:nvSpPr>
              <p:cNvPr id="28" name="任意多边形 27"/>
              <p:cNvSpPr/>
              <p:nvPr/>
            </p:nvSpPr>
            <p:spPr>
              <a:xfrm>
                <a:off x="818583" y="4120024"/>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bg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29" name="MH_Other_7"/>
              <p:cNvSpPr/>
              <p:nvPr/>
            </p:nvSpPr>
            <p:spPr bwMode="auto">
              <a:xfrm>
                <a:off x="1396531" y="4243201"/>
                <a:ext cx="511808" cy="43019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EB1E0C"/>
              </a:solidFill>
              <a:ln>
                <a:noFill/>
              </a:ln>
            </p:spPr>
            <p:txBody>
              <a:bodyPr anchor="ctr">
                <a:normAutofit/>
                <a:scene3d>
                  <a:camera prst="orthographicFront"/>
                  <a:lightRig rig="threePt" dir="t"/>
                </a:scene3d>
                <a:sp3d contourW="12700">
                  <a:contourClr>
                    <a:srgbClr val="FFFFFF"/>
                  </a:contourClr>
                </a:sp3d>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8" name="文本框 9"/>
            <p:cNvSpPr txBox="1"/>
            <p:nvPr/>
          </p:nvSpPr>
          <p:spPr>
            <a:xfrm>
              <a:off x="6354" y="6718"/>
              <a:ext cx="5430" cy="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微软雅黑" panose="020B0503020204020204" pitchFamily="34" charset="-122"/>
                  <a:ea typeface="微软雅黑" panose="020B0503020204020204" pitchFamily="34" charset="-122"/>
                </a:rPr>
                <a:t>41</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文本框 3"/>
            <p:cNvSpPr txBox="1"/>
            <p:nvPr/>
          </p:nvSpPr>
          <p:spPr>
            <a:xfrm>
              <a:off x="6406" y="7209"/>
              <a:ext cx="8252" cy="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pitchFamily="34" charset="-122"/>
                  <a:ea typeface="微软雅黑" panose="020B0503020204020204" pitchFamily="34" charset="-122"/>
                </a:rPr>
                <a:t>推动绿色低碳发展</a:t>
              </a:r>
              <a:endParaRPr lang="en-US" altLang="zh-CN" sz="160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004060" y="5255895"/>
            <a:ext cx="7303770" cy="690880"/>
            <a:chOff x="3156" y="8277"/>
            <a:chExt cx="11502" cy="1088"/>
          </a:xfrm>
        </p:grpSpPr>
        <p:sp>
          <p:nvSpPr>
            <p:cNvPr id="8" name="任意多边形 7"/>
            <p:cNvSpPr/>
            <p:nvPr/>
          </p:nvSpPr>
          <p:spPr>
            <a:xfrm>
              <a:off x="3156" y="8331"/>
              <a:ext cx="2592" cy="1035"/>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bg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文本框 9"/>
            <p:cNvSpPr txBox="1"/>
            <p:nvPr/>
          </p:nvSpPr>
          <p:spPr>
            <a:xfrm>
              <a:off x="6354" y="8277"/>
              <a:ext cx="5430" cy="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微软雅黑" panose="020B0503020204020204" pitchFamily="34" charset="-122"/>
                  <a:ea typeface="微软雅黑" panose="020B0503020204020204" pitchFamily="34" charset="-122"/>
                </a:rPr>
                <a:t>42</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2" name="文本框 3"/>
            <p:cNvSpPr txBox="1"/>
            <p:nvPr/>
          </p:nvSpPr>
          <p:spPr>
            <a:xfrm>
              <a:off x="6406" y="8767"/>
              <a:ext cx="8252" cy="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pitchFamily="34" charset="-122"/>
                  <a:ea typeface="微软雅黑" panose="020B0503020204020204" pitchFamily="34" charset="-122"/>
                </a:rPr>
                <a:t>强化资源高效利用</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49" name="Freeform 126"/>
            <p:cNvSpPr>
              <a:spLocks noEditPoints="1"/>
            </p:cNvSpPr>
            <p:nvPr/>
          </p:nvSpPr>
          <p:spPr bwMode="auto">
            <a:xfrm>
              <a:off x="3969" y="8485"/>
              <a:ext cx="966" cy="727"/>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rgbClr val="EB1E0C"/>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1997710" y="1575435"/>
            <a:ext cx="7310120" cy="729615"/>
            <a:chOff x="3146" y="2481"/>
            <a:chExt cx="11512" cy="1149"/>
          </a:xfrm>
        </p:grpSpPr>
        <p:sp>
          <p:nvSpPr>
            <p:cNvPr id="26" name="任意多边形 25"/>
            <p:cNvSpPr/>
            <p:nvPr/>
          </p:nvSpPr>
          <p:spPr>
            <a:xfrm>
              <a:off x="3146" y="2592"/>
              <a:ext cx="2592" cy="1038"/>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bg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30596" tIns="5080" rIns="320435" bIns="5080" numCol="1" spcCol="1270" anchor="ctr" anchorCtr="0">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8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55600" rtl="0" eaLnBrk="1" fontAlgn="auto" latinLnBrk="0" hangingPunct="1">
                <a:lnSpc>
                  <a:spcPct val="90000"/>
                </a:lnSpc>
                <a:spcBef>
                  <a:spcPct val="0"/>
                </a:spcBef>
                <a:spcAft>
                  <a:spcPct val="35000"/>
                </a:spcAft>
                <a:buClrTx/>
                <a:buSzTx/>
                <a:buFontTx/>
                <a:buNone/>
                <a:defRPr/>
              </a:pPr>
              <a:endParaRPr kumimoji="0" lang="en-US" sz="8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文本框 9"/>
            <p:cNvSpPr txBox="1"/>
            <p:nvPr/>
          </p:nvSpPr>
          <p:spPr>
            <a:xfrm>
              <a:off x="6354" y="2481"/>
              <a:ext cx="5430" cy="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chemeClr val="bg1"/>
                  </a:solidFill>
                  <a:latin typeface="微软雅黑" panose="020B0503020204020204" pitchFamily="34" charset="-122"/>
                  <a:ea typeface="微软雅黑" panose="020B0503020204020204" pitchFamily="34" charset="-122"/>
                </a:rPr>
                <a:t>38</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2" name="文本框 3"/>
            <p:cNvSpPr txBox="1"/>
            <p:nvPr/>
          </p:nvSpPr>
          <p:spPr>
            <a:xfrm>
              <a:off x="6406" y="2972"/>
              <a:ext cx="8252" cy="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latin typeface="微软雅黑" panose="020B0503020204020204" pitchFamily="34" charset="-122"/>
                  <a:ea typeface="微软雅黑" panose="020B0503020204020204" pitchFamily="34" charset="-122"/>
                </a:rPr>
                <a:t>持续深化污染防治</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68" name="Freeform 144"/>
            <p:cNvSpPr>
              <a:spLocks noEditPoints="1"/>
            </p:cNvSpPr>
            <p:nvPr/>
          </p:nvSpPr>
          <p:spPr bwMode="auto">
            <a:xfrm>
              <a:off x="4051" y="2739"/>
              <a:ext cx="822" cy="762"/>
            </a:xfrm>
            <a:custGeom>
              <a:avLst/>
              <a:gdLst>
                <a:gd name="T0" fmla="*/ 38 w 97"/>
                <a:gd name="T1" fmla="*/ 90 h 90"/>
                <a:gd name="T2" fmla="*/ 3 w 97"/>
                <a:gd name="T3" fmla="*/ 48 h 90"/>
                <a:gd name="T4" fmla="*/ 46 w 97"/>
                <a:gd name="T5" fmla="*/ 65 h 90"/>
                <a:gd name="T6" fmla="*/ 46 w 97"/>
                <a:gd name="T7" fmla="*/ 47 h 90"/>
                <a:gd name="T8" fmla="*/ 37 w 97"/>
                <a:gd name="T9" fmla="*/ 0 h 90"/>
                <a:gd name="T10" fmla="*/ 42 w 97"/>
                <a:gd name="T11" fmla="*/ 13 h 90"/>
                <a:gd name="T12" fmla="*/ 50 w 97"/>
                <a:gd name="T13" fmla="*/ 1 h 90"/>
                <a:gd name="T14" fmla="*/ 58 w 97"/>
                <a:gd name="T15" fmla="*/ 13 h 90"/>
                <a:gd name="T16" fmla="*/ 63 w 97"/>
                <a:gd name="T17" fmla="*/ 0 h 90"/>
                <a:gd name="T18" fmla="*/ 55 w 97"/>
                <a:gd name="T19" fmla="*/ 47 h 90"/>
                <a:gd name="T20" fmla="*/ 55 w 97"/>
                <a:gd name="T21" fmla="*/ 90 h 90"/>
                <a:gd name="T22" fmla="*/ 38 w 97"/>
                <a:gd name="T23" fmla="*/ 90 h 90"/>
                <a:gd name="T24" fmla="*/ 62 w 97"/>
                <a:gd name="T25" fmla="*/ 90 h 90"/>
                <a:gd name="T26" fmla="*/ 67 w 97"/>
                <a:gd name="T27" fmla="*/ 90 h 90"/>
                <a:gd name="T28" fmla="*/ 95 w 97"/>
                <a:gd name="T29" fmla="*/ 49 h 90"/>
                <a:gd name="T30" fmla="*/ 62 w 97"/>
                <a:gd name="T31" fmla="*/ 56 h 90"/>
                <a:gd name="T32" fmla="*/ 62 w 97"/>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0">
                  <a:moveTo>
                    <a:pt x="38" y="90"/>
                  </a:moveTo>
                  <a:cubicBezTo>
                    <a:pt x="18" y="85"/>
                    <a:pt x="0" y="72"/>
                    <a:pt x="3" y="48"/>
                  </a:cubicBezTo>
                  <a:cubicBezTo>
                    <a:pt x="23" y="44"/>
                    <a:pt x="38" y="53"/>
                    <a:pt x="46" y="65"/>
                  </a:cubicBezTo>
                  <a:cubicBezTo>
                    <a:pt x="46" y="47"/>
                    <a:pt x="46" y="47"/>
                    <a:pt x="46" y="47"/>
                  </a:cubicBezTo>
                  <a:cubicBezTo>
                    <a:pt x="23" y="40"/>
                    <a:pt x="18" y="12"/>
                    <a:pt x="37" y="0"/>
                  </a:cubicBezTo>
                  <a:cubicBezTo>
                    <a:pt x="42" y="13"/>
                    <a:pt x="42" y="13"/>
                    <a:pt x="42" y="13"/>
                  </a:cubicBezTo>
                  <a:cubicBezTo>
                    <a:pt x="50" y="1"/>
                    <a:pt x="50" y="1"/>
                    <a:pt x="50" y="1"/>
                  </a:cubicBezTo>
                  <a:cubicBezTo>
                    <a:pt x="58" y="13"/>
                    <a:pt x="58" y="13"/>
                    <a:pt x="58" y="13"/>
                  </a:cubicBezTo>
                  <a:cubicBezTo>
                    <a:pt x="63" y="0"/>
                    <a:pt x="63" y="0"/>
                    <a:pt x="63" y="0"/>
                  </a:cubicBezTo>
                  <a:cubicBezTo>
                    <a:pt x="81" y="12"/>
                    <a:pt x="77" y="40"/>
                    <a:pt x="55" y="47"/>
                  </a:cubicBezTo>
                  <a:cubicBezTo>
                    <a:pt x="55" y="90"/>
                    <a:pt x="55" y="90"/>
                    <a:pt x="55" y="90"/>
                  </a:cubicBezTo>
                  <a:cubicBezTo>
                    <a:pt x="38" y="90"/>
                    <a:pt x="38" y="90"/>
                    <a:pt x="38" y="90"/>
                  </a:cubicBezTo>
                  <a:close/>
                  <a:moveTo>
                    <a:pt x="62" y="90"/>
                  </a:moveTo>
                  <a:cubicBezTo>
                    <a:pt x="67" y="90"/>
                    <a:pt x="67" y="90"/>
                    <a:pt x="67" y="90"/>
                  </a:cubicBezTo>
                  <a:cubicBezTo>
                    <a:pt x="84" y="84"/>
                    <a:pt x="97" y="66"/>
                    <a:pt x="95" y="49"/>
                  </a:cubicBezTo>
                  <a:cubicBezTo>
                    <a:pt x="81" y="47"/>
                    <a:pt x="70" y="50"/>
                    <a:pt x="62" y="56"/>
                  </a:cubicBezTo>
                  <a:lnTo>
                    <a:pt x="62" y="90"/>
                  </a:lnTo>
                  <a:close/>
                </a:path>
              </a:pathLst>
            </a:custGeom>
            <a:solidFill>
              <a:srgbClr val="EB1E0C"/>
            </a:solidFill>
            <a:ln>
              <a:noFill/>
            </a:ln>
          </p:spPr>
          <p:txBody>
            <a:bodyPr vert="horz" wrap="square" lIns="91440" tIns="45720" rIns="91440" bIns="45720" numCol="1" anchor="t" anchorCtr="0" compatLnSpc="1"/>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673225" y="393700"/>
            <a:ext cx="8845550"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531" y="543"/>
              <a:ext cx="16138" cy="580"/>
            </a:xfrm>
            <a:prstGeom prst="rect">
              <a:avLst/>
            </a:prstGeom>
            <a:noFill/>
          </p:spPr>
          <p:txBody>
            <a:bodyPr wrap="square">
              <a:spAutoFit/>
            </a:bodyPr>
            <a:p>
              <a:pPr algn="ctr" defTabSz="925830" fontAlgn="auto">
                <a:lnSpc>
                  <a:spcPct val="100000"/>
                </a:lnSpc>
              </a:pPr>
              <a:r>
                <a:rPr b="1">
                  <a:solidFill>
                    <a:srgbClr val="FF0000"/>
                  </a:solidFill>
                  <a:latin typeface="微软雅黑" panose="020B0503020204020204" pitchFamily="34" charset="-122"/>
                  <a:ea typeface="微软雅黑" panose="020B0503020204020204" pitchFamily="34" charset="-122"/>
                  <a:sym typeface="+mn-ea"/>
                </a:rPr>
                <a:t>十一、坚持优化国土空间布局，推进区域协调发展和新型城镇化取得新成效</a:t>
              </a:r>
              <a:endParaRPr b="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8" name="弧形 37"/>
          <p:cNvSpPr/>
          <p:nvPr/>
        </p:nvSpPr>
        <p:spPr>
          <a:xfrm rot="3247290">
            <a:off x="-832728" y="1254343"/>
            <a:ext cx="4951180" cy="5011866"/>
          </a:xfrm>
          <a:prstGeom prst="arc">
            <a:avLst>
              <a:gd name="adj1" fmla="val 13172062"/>
              <a:gd name="adj2" fmla="val 206693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nvGrpSpPr>
          <p:cNvPr id="10" name="组合 9"/>
          <p:cNvGrpSpPr/>
          <p:nvPr/>
        </p:nvGrpSpPr>
        <p:grpSpPr>
          <a:xfrm>
            <a:off x="2797810" y="1351280"/>
            <a:ext cx="3580130" cy="765810"/>
            <a:chOff x="4406" y="2128"/>
            <a:chExt cx="5638" cy="1206"/>
          </a:xfrm>
        </p:grpSpPr>
        <p:sp>
          <p:nvSpPr>
            <p:cNvPr id="45" name="TextBox 64"/>
            <p:cNvSpPr txBox="1"/>
            <p:nvPr/>
          </p:nvSpPr>
          <p:spPr>
            <a:xfrm>
              <a:off x="6406" y="2369"/>
              <a:ext cx="3638" cy="5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75" dirty="0">
                  <a:solidFill>
                    <a:schemeClr val="bg1"/>
                  </a:solidFill>
                  <a:latin typeface="微软雅黑" panose="020B0503020204020204" pitchFamily="34" charset="-122"/>
                  <a:ea typeface="微软雅黑" panose="020B0503020204020204" pitchFamily="34" charset="-122"/>
                  <a:cs typeface="+mn-ea"/>
                  <a:sym typeface="+mn-lt"/>
                </a:rPr>
                <a:t>建立国土空间规划体系</a:t>
              </a:r>
              <a:endParaRPr lang="zh-CN" altLang="en-US" sz="1600" spc="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4406" y="2128"/>
              <a:ext cx="1207" cy="1206"/>
              <a:chOff x="4406" y="2128"/>
              <a:chExt cx="1207" cy="1206"/>
            </a:xfrm>
          </p:grpSpPr>
          <p:sp>
            <p:nvSpPr>
              <p:cNvPr id="39" name="椭圆 38"/>
              <p:cNvSpPr/>
              <p:nvPr/>
            </p:nvSpPr>
            <p:spPr>
              <a:xfrm>
                <a:off x="4406" y="2128"/>
                <a:ext cx="1207" cy="1206"/>
              </a:xfrm>
              <a:prstGeom prst="ellipse">
                <a:avLst/>
              </a:prstGeom>
              <a:solidFill>
                <a:schemeClr val="bg1"/>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srgbClr val="C30D23"/>
                  </a:solidFill>
                  <a:effectLst/>
                  <a:uLnTx/>
                  <a:uFillTx/>
                  <a:cs typeface="+mn-ea"/>
                  <a:sym typeface="+mn-lt"/>
                </a:endParaRPr>
              </a:p>
            </p:txBody>
          </p:sp>
          <p:sp>
            <p:nvSpPr>
              <p:cNvPr id="69" name="文本框 68"/>
              <p:cNvSpPr txBox="1"/>
              <p:nvPr/>
            </p:nvSpPr>
            <p:spPr>
              <a:xfrm>
                <a:off x="4562" y="2369"/>
                <a:ext cx="880" cy="725"/>
              </a:xfrm>
              <a:prstGeom prst="rect">
                <a:avLst/>
              </a:prstGeom>
              <a:noFill/>
            </p:spPr>
            <p:txBody>
              <a:bodyPr wrap="none" rtlCol="0">
                <a:spAutoFit/>
              </a:bodyPr>
              <a:p>
                <a:r>
                  <a:rPr lang="en-US" altLang="zh-CN" sz="2400" b="1">
                    <a:solidFill>
                      <a:srgbClr val="FF0000"/>
                    </a:solidFill>
                    <a:latin typeface="微软雅黑" panose="020B0503020204020204" pitchFamily="34" charset="-122"/>
                    <a:ea typeface="微软雅黑" panose="020B0503020204020204" pitchFamily="34" charset="-122"/>
                  </a:rPr>
                  <a:t>43</a:t>
                </a:r>
                <a:endParaRPr lang="en-US" altLang="zh-CN" sz="2400" b="1">
                  <a:solidFill>
                    <a:srgbClr val="FF0000"/>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3458845" y="2258060"/>
            <a:ext cx="3192780" cy="766445"/>
            <a:chOff x="5447" y="3556"/>
            <a:chExt cx="5028" cy="1207"/>
          </a:xfrm>
        </p:grpSpPr>
        <p:sp>
          <p:nvSpPr>
            <p:cNvPr id="50" name="TextBox 64"/>
            <p:cNvSpPr txBox="1"/>
            <p:nvPr/>
          </p:nvSpPr>
          <p:spPr>
            <a:xfrm>
              <a:off x="7507" y="3806"/>
              <a:ext cx="2968" cy="5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75" dirty="0">
                  <a:solidFill>
                    <a:schemeClr val="bg1"/>
                  </a:solidFill>
                  <a:latin typeface="微软雅黑" panose="020B0503020204020204" pitchFamily="34" charset="-122"/>
                  <a:ea typeface="微软雅黑" panose="020B0503020204020204" pitchFamily="34" charset="-122"/>
                  <a:cs typeface="+mn-ea"/>
                  <a:sym typeface="+mn-lt"/>
                </a:rPr>
                <a:t>推动区域协调发展</a:t>
              </a:r>
              <a:endParaRPr lang="zh-CN" altLang="en-US" sz="1600" spc="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 name="组合 2"/>
            <p:cNvGrpSpPr/>
            <p:nvPr/>
          </p:nvGrpSpPr>
          <p:grpSpPr>
            <a:xfrm>
              <a:off x="5447" y="3556"/>
              <a:ext cx="1206" cy="1207"/>
              <a:chOff x="5447" y="3556"/>
              <a:chExt cx="1206" cy="1207"/>
            </a:xfrm>
          </p:grpSpPr>
          <p:sp>
            <p:nvSpPr>
              <p:cNvPr id="41" name="椭圆 40"/>
              <p:cNvSpPr/>
              <p:nvPr/>
            </p:nvSpPr>
            <p:spPr>
              <a:xfrm>
                <a:off x="5447" y="3556"/>
                <a:ext cx="1206" cy="1207"/>
              </a:xfrm>
              <a:prstGeom prst="ellipse">
                <a:avLst/>
              </a:prstGeom>
              <a:solidFill>
                <a:schemeClr val="bg1"/>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a:ln>
                    <a:noFill/>
                  </a:ln>
                  <a:solidFill>
                    <a:srgbClr val="C30D23"/>
                  </a:solidFill>
                  <a:effectLst/>
                  <a:uLnTx/>
                  <a:uFillTx/>
                  <a:cs typeface="+mn-ea"/>
                  <a:sym typeface="+mn-lt"/>
                </a:endParaRPr>
              </a:p>
            </p:txBody>
          </p:sp>
          <p:sp>
            <p:nvSpPr>
              <p:cNvPr id="70" name="文本框 69"/>
              <p:cNvSpPr txBox="1"/>
              <p:nvPr/>
            </p:nvSpPr>
            <p:spPr>
              <a:xfrm>
                <a:off x="5588" y="3806"/>
                <a:ext cx="888" cy="725"/>
              </a:xfrm>
              <a:prstGeom prst="rect">
                <a:avLst/>
              </a:prstGeom>
              <a:noFill/>
            </p:spPr>
            <p:txBody>
              <a:bodyPr wrap="square" rtlCol="0">
                <a:spAutoFit/>
              </a:bodyPr>
              <a:p>
                <a:r>
                  <a:rPr lang="en-US" altLang="zh-CN" sz="2400" b="1">
                    <a:solidFill>
                      <a:srgbClr val="FF0000"/>
                    </a:solidFill>
                    <a:latin typeface="微软雅黑" panose="020B0503020204020204" pitchFamily="34" charset="-122"/>
                    <a:ea typeface="微软雅黑" panose="020B0503020204020204" pitchFamily="34" charset="-122"/>
                  </a:rPr>
                  <a:t>44</a:t>
                </a:r>
                <a:endParaRPr lang="en-US" altLang="zh-CN" sz="2400" b="1">
                  <a:solidFill>
                    <a:srgbClr val="FF0000"/>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794125" y="3376930"/>
            <a:ext cx="3531235" cy="766445"/>
            <a:chOff x="5933" y="5317"/>
            <a:chExt cx="5561" cy="1207"/>
          </a:xfrm>
        </p:grpSpPr>
        <p:sp>
          <p:nvSpPr>
            <p:cNvPr id="51" name="TextBox 64"/>
            <p:cNvSpPr txBox="1"/>
            <p:nvPr/>
          </p:nvSpPr>
          <p:spPr>
            <a:xfrm>
              <a:off x="7856" y="5656"/>
              <a:ext cx="3638" cy="5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75" dirty="0">
                  <a:solidFill>
                    <a:schemeClr val="bg1"/>
                  </a:solidFill>
                  <a:latin typeface="微软雅黑" panose="020B0503020204020204" pitchFamily="34" charset="-122"/>
                  <a:ea typeface="微软雅黑" panose="020B0503020204020204" pitchFamily="34" charset="-122"/>
                  <a:cs typeface="+mn-ea"/>
                  <a:sym typeface="+mn-lt"/>
                </a:rPr>
                <a:t>加强城市规划建设管理</a:t>
              </a:r>
              <a:endParaRPr lang="zh-CN" altLang="en-US" sz="1600" spc="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5933" y="5317"/>
              <a:ext cx="1207" cy="1207"/>
              <a:chOff x="5933" y="5317"/>
              <a:chExt cx="1207" cy="1207"/>
            </a:xfrm>
          </p:grpSpPr>
          <p:sp>
            <p:nvSpPr>
              <p:cNvPr id="42" name="椭圆 41"/>
              <p:cNvSpPr/>
              <p:nvPr/>
            </p:nvSpPr>
            <p:spPr>
              <a:xfrm>
                <a:off x="5933" y="5317"/>
                <a:ext cx="1207" cy="1207"/>
              </a:xfrm>
              <a:prstGeom prst="ellipse">
                <a:avLst/>
              </a:prstGeom>
              <a:solidFill>
                <a:schemeClr val="bg1"/>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rgbClr val="C30D23"/>
                  </a:solidFill>
                  <a:effectLst/>
                  <a:uLnTx/>
                  <a:uFillTx/>
                  <a:cs typeface="+mn-ea"/>
                  <a:sym typeface="+mn-lt"/>
                </a:endParaRPr>
              </a:p>
            </p:txBody>
          </p:sp>
          <p:sp>
            <p:nvSpPr>
              <p:cNvPr id="71" name="文本框 70"/>
              <p:cNvSpPr txBox="1"/>
              <p:nvPr/>
            </p:nvSpPr>
            <p:spPr>
              <a:xfrm>
                <a:off x="6093" y="5559"/>
                <a:ext cx="888" cy="725"/>
              </a:xfrm>
              <a:prstGeom prst="rect">
                <a:avLst/>
              </a:prstGeom>
              <a:noFill/>
            </p:spPr>
            <p:txBody>
              <a:bodyPr wrap="square" rtlCol="0">
                <a:spAutoFit/>
              </a:bodyPr>
              <a:p>
                <a:r>
                  <a:rPr lang="en-US" altLang="zh-CN" sz="2400" b="1">
                    <a:solidFill>
                      <a:srgbClr val="FF0000"/>
                    </a:solidFill>
                    <a:latin typeface="微软雅黑" panose="020B0503020204020204" pitchFamily="34" charset="-122"/>
                    <a:ea typeface="微软雅黑" panose="020B0503020204020204" pitchFamily="34" charset="-122"/>
                  </a:rPr>
                  <a:t>45</a:t>
                </a:r>
                <a:endParaRPr lang="en-US" altLang="zh-CN" sz="2400" b="1">
                  <a:solidFill>
                    <a:srgbClr val="FF0000"/>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3504565" y="4453255"/>
            <a:ext cx="4140200" cy="766445"/>
            <a:chOff x="5519" y="7013"/>
            <a:chExt cx="6520" cy="1207"/>
          </a:xfrm>
        </p:grpSpPr>
        <p:sp>
          <p:nvSpPr>
            <p:cNvPr id="52" name="TextBox 64"/>
            <p:cNvSpPr txBox="1"/>
            <p:nvPr/>
          </p:nvSpPr>
          <p:spPr>
            <a:xfrm>
              <a:off x="7396" y="7351"/>
              <a:ext cx="4643" cy="5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75" dirty="0">
                  <a:solidFill>
                    <a:schemeClr val="bg1"/>
                  </a:solidFill>
                  <a:latin typeface="微软雅黑" panose="020B0503020204020204" pitchFamily="34" charset="-122"/>
                  <a:ea typeface="微软雅黑" panose="020B0503020204020204" pitchFamily="34" charset="-122"/>
                  <a:cs typeface="+mn-ea"/>
                  <a:sym typeface="+mn-lt"/>
                </a:rPr>
                <a:t>推进以人为核心的新型城镇化</a:t>
              </a:r>
              <a:endParaRPr lang="zh-CN" altLang="en-US" sz="1600" spc="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5519" y="7013"/>
              <a:ext cx="1207" cy="1207"/>
              <a:chOff x="5519" y="7013"/>
              <a:chExt cx="1207" cy="1207"/>
            </a:xfrm>
          </p:grpSpPr>
          <p:sp>
            <p:nvSpPr>
              <p:cNvPr id="43" name="椭圆 42"/>
              <p:cNvSpPr/>
              <p:nvPr/>
            </p:nvSpPr>
            <p:spPr>
              <a:xfrm>
                <a:off x="5519" y="7013"/>
                <a:ext cx="1207" cy="1207"/>
              </a:xfrm>
              <a:prstGeom prst="ellipse">
                <a:avLst/>
              </a:prstGeom>
              <a:solidFill>
                <a:schemeClr val="bg1"/>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rgbClr val="C30D23"/>
                  </a:solidFill>
                  <a:effectLst/>
                  <a:uLnTx/>
                  <a:uFillTx/>
                  <a:cs typeface="+mn-ea"/>
                  <a:sym typeface="+mn-lt"/>
                </a:endParaRPr>
              </a:p>
            </p:txBody>
          </p:sp>
          <p:sp>
            <p:nvSpPr>
              <p:cNvPr id="72" name="文本框 71"/>
              <p:cNvSpPr txBox="1"/>
              <p:nvPr/>
            </p:nvSpPr>
            <p:spPr>
              <a:xfrm>
                <a:off x="5678" y="7254"/>
                <a:ext cx="888" cy="725"/>
              </a:xfrm>
              <a:prstGeom prst="rect">
                <a:avLst/>
              </a:prstGeom>
              <a:noFill/>
            </p:spPr>
            <p:txBody>
              <a:bodyPr wrap="square" rtlCol="0">
                <a:spAutoFit/>
              </a:bodyPr>
              <a:p>
                <a:r>
                  <a:rPr lang="en-US" altLang="zh-CN" sz="2400" b="1">
                    <a:solidFill>
                      <a:srgbClr val="FF0000"/>
                    </a:solidFill>
                    <a:latin typeface="微软雅黑" panose="020B0503020204020204" pitchFamily="34" charset="-122"/>
                    <a:ea typeface="微软雅黑" panose="020B0503020204020204" pitchFamily="34" charset="-122"/>
                  </a:rPr>
                  <a:t>46</a:t>
                </a:r>
                <a:endParaRPr lang="en-US" altLang="zh-CN" sz="2400" b="1">
                  <a:solidFill>
                    <a:srgbClr val="FF0000"/>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2696845" y="5360670"/>
            <a:ext cx="3165475" cy="766445"/>
            <a:chOff x="4247" y="8442"/>
            <a:chExt cx="4985" cy="1207"/>
          </a:xfrm>
        </p:grpSpPr>
        <p:sp>
          <p:nvSpPr>
            <p:cNvPr id="68" name="TextBox 64"/>
            <p:cNvSpPr txBox="1"/>
            <p:nvPr/>
          </p:nvSpPr>
          <p:spPr>
            <a:xfrm>
              <a:off x="6264" y="8877"/>
              <a:ext cx="2968" cy="5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75" dirty="0">
                  <a:solidFill>
                    <a:schemeClr val="bg1"/>
                  </a:solidFill>
                  <a:latin typeface="微软雅黑" panose="020B0503020204020204" pitchFamily="34" charset="-122"/>
                  <a:ea typeface="微软雅黑" panose="020B0503020204020204" pitchFamily="34" charset="-122"/>
                  <a:cs typeface="+mn-ea"/>
                  <a:sym typeface="+mn-lt"/>
                </a:rPr>
                <a:t>推动城乡融合发展</a:t>
              </a:r>
              <a:endParaRPr lang="zh-CN" altLang="en-US" sz="1600" spc="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4247" y="8442"/>
              <a:ext cx="1207" cy="1207"/>
              <a:chOff x="4381" y="8398"/>
              <a:chExt cx="1207" cy="1207"/>
            </a:xfrm>
          </p:grpSpPr>
          <p:sp>
            <p:nvSpPr>
              <p:cNvPr id="44" name="椭圆 43"/>
              <p:cNvSpPr/>
              <p:nvPr/>
            </p:nvSpPr>
            <p:spPr>
              <a:xfrm>
                <a:off x="4381" y="8398"/>
                <a:ext cx="1207" cy="1207"/>
              </a:xfrm>
              <a:prstGeom prst="ellipse">
                <a:avLst/>
              </a:prstGeom>
              <a:solidFill>
                <a:schemeClr val="bg1"/>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rgbClr val="C30D23"/>
                  </a:solidFill>
                  <a:effectLst/>
                  <a:uLnTx/>
                  <a:uFillTx/>
                  <a:cs typeface="+mn-ea"/>
                  <a:sym typeface="+mn-lt"/>
                </a:endParaRPr>
              </a:p>
            </p:txBody>
          </p:sp>
          <p:sp>
            <p:nvSpPr>
              <p:cNvPr id="73" name="文本框 72"/>
              <p:cNvSpPr txBox="1"/>
              <p:nvPr/>
            </p:nvSpPr>
            <p:spPr>
              <a:xfrm>
                <a:off x="4540" y="8639"/>
                <a:ext cx="888" cy="725"/>
              </a:xfrm>
              <a:prstGeom prst="rect">
                <a:avLst/>
              </a:prstGeom>
              <a:noFill/>
            </p:spPr>
            <p:txBody>
              <a:bodyPr wrap="square" rtlCol="0">
                <a:spAutoFit/>
              </a:bodyPr>
              <a:p>
                <a:r>
                  <a:rPr lang="en-US" altLang="zh-CN" sz="2400" b="1">
                    <a:solidFill>
                      <a:srgbClr val="FF0000"/>
                    </a:solidFill>
                    <a:latin typeface="微软雅黑" panose="020B0503020204020204" pitchFamily="34" charset="-122"/>
                    <a:ea typeface="微软雅黑" panose="020B0503020204020204" pitchFamily="34" charset="-122"/>
                  </a:rPr>
                  <a:t>47</a:t>
                </a:r>
                <a:endParaRPr lang="en-US" altLang="zh-CN" sz="2400" b="1">
                  <a:solidFill>
                    <a:srgbClr val="FF0000"/>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941195" y="393700"/>
            <a:ext cx="8544560"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531" y="543"/>
              <a:ext cx="16138" cy="580"/>
            </a:xfrm>
            <a:prstGeom prst="rect">
              <a:avLst/>
            </a:prstGeom>
            <a:noFill/>
          </p:spPr>
          <p:txBody>
            <a:bodyPr wrap="square">
              <a:spAutoFit/>
            </a:bodyPr>
            <a:p>
              <a:pPr algn="ctr" defTabSz="925830" fontAlgn="auto">
                <a:lnSpc>
                  <a:spcPct val="100000"/>
                </a:lnSpc>
              </a:pPr>
              <a:r>
                <a:rPr b="1">
                  <a:solidFill>
                    <a:srgbClr val="FF0000"/>
                  </a:solidFill>
                  <a:latin typeface="微软雅黑" panose="020B0503020204020204" pitchFamily="34" charset="-122"/>
                  <a:ea typeface="微软雅黑" panose="020B0503020204020204" pitchFamily="34" charset="-122"/>
                  <a:sym typeface="+mn-ea"/>
                </a:rPr>
                <a:t>十二、坚持社会主义核心价值观，推动文化事业和文化产业繁荣发展</a:t>
              </a:r>
              <a:endParaRPr b="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77875" y="4126865"/>
            <a:ext cx="2240280" cy="1266190"/>
            <a:chOff x="1225" y="6499"/>
            <a:chExt cx="3528" cy="1994"/>
          </a:xfrm>
        </p:grpSpPr>
        <p:sp>
          <p:nvSpPr>
            <p:cNvPr id="54" name="矩形 53"/>
            <p:cNvSpPr/>
            <p:nvPr/>
          </p:nvSpPr>
          <p:spPr>
            <a:xfrm>
              <a:off x="1225" y="6499"/>
              <a:ext cx="3116" cy="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1381" y="7034"/>
              <a:ext cx="3373" cy="725"/>
            </a:xfrm>
            <a:prstGeom prst="rect">
              <a:avLst/>
            </a:prstGeom>
            <a:noFill/>
          </p:spPr>
          <p:txBody>
            <a:bodyPr wrap="square" rtlCol="0">
              <a:spAutoFit/>
            </a:bodyPr>
            <a:p>
              <a:pPr algn="just" fontAlgn="auto">
                <a:lnSpc>
                  <a:spcPct val="150000"/>
                </a:lnSpc>
              </a:pPr>
              <a:r>
                <a:rPr lang="zh-CN" altLang="en-US" sz="1600">
                  <a:solidFill>
                    <a:srgbClr val="FF0000"/>
                  </a:solidFill>
                  <a:latin typeface="微软雅黑" panose="020B0503020204020204" pitchFamily="34" charset="-122"/>
                  <a:ea typeface="微软雅黑" panose="020B0503020204020204" pitchFamily="34" charset="-122"/>
                </a:rPr>
                <a:t>加强意识形态工作</a:t>
              </a:r>
              <a:endParaRPr lang="zh-CN" altLang="en-US" sz="1600">
                <a:solidFill>
                  <a:srgbClr val="FF0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18790" y="4110990"/>
            <a:ext cx="1978660" cy="1266190"/>
            <a:chOff x="4754" y="6474"/>
            <a:chExt cx="3116" cy="1994"/>
          </a:xfrm>
        </p:grpSpPr>
        <p:sp>
          <p:nvSpPr>
            <p:cNvPr id="55" name="矩形 54"/>
            <p:cNvSpPr/>
            <p:nvPr/>
          </p:nvSpPr>
          <p:spPr>
            <a:xfrm>
              <a:off x="4754" y="6474"/>
              <a:ext cx="3116" cy="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文本框 59"/>
            <p:cNvSpPr txBox="1"/>
            <p:nvPr/>
          </p:nvSpPr>
          <p:spPr>
            <a:xfrm>
              <a:off x="4847" y="7034"/>
              <a:ext cx="2848" cy="725"/>
            </a:xfrm>
            <a:prstGeom prst="rect">
              <a:avLst/>
            </a:prstGeom>
            <a:noFill/>
          </p:spPr>
          <p:txBody>
            <a:bodyPr wrap="none" rtlCol="0">
              <a:spAutoFit/>
            </a:bodyPr>
            <a:p>
              <a:pPr algn="just" fontAlgn="auto">
                <a:lnSpc>
                  <a:spcPct val="150000"/>
                </a:lnSpc>
              </a:pPr>
              <a:r>
                <a:rPr lang="zh-CN" altLang="en-US" sz="1600">
                  <a:solidFill>
                    <a:srgbClr val="FF0000"/>
                  </a:solidFill>
                  <a:latin typeface="微软雅黑" panose="020B0503020204020204" pitchFamily="34" charset="-122"/>
                  <a:ea typeface="微软雅黑" panose="020B0503020204020204" pitchFamily="34" charset="-122"/>
                </a:rPr>
                <a:t>提高社会文明程度</a:t>
              </a:r>
              <a:endParaRPr lang="zh-CN" altLang="en-US" sz="1600">
                <a:solidFill>
                  <a:srgbClr val="FF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224780" y="4079240"/>
            <a:ext cx="1978660" cy="1266190"/>
            <a:chOff x="8228" y="6424"/>
            <a:chExt cx="3116" cy="1994"/>
          </a:xfrm>
        </p:grpSpPr>
        <p:sp>
          <p:nvSpPr>
            <p:cNvPr id="56" name="矩形 55"/>
            <p:cNvSpPr/>
            <p:nvPr/>
          </p:nvSpPr>
          <p:spPr>
            <a:xfrm>
              <a:off x="8228" y="6424"/>
              <a:ext cx="3116" cy="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文本框 60"/>
            <p:cNvSpPr txBox="1"/>
            <p:nvPr/>
          </p:nvSpPr>
          <p:spPr>
            <a:xfrm>
              <a:off x="8637" y="6843"/>
              <a:ext cx="2296" cy="1307"/>
            </a:xfrm>
            <a:prstGeom prst="rect">
              <a:avLst/>
            </a:prstGeom>
            <a:noFill/>
          </p:spPr>
          <p:txBody>
            <a:bodyPr wrap="square" rtlCol="0">
              <a:spAutoFit/>
            </a:bodyPr>
            <a:p>
              <a:pPr algn="ctr" fontAlgn="auto">
                <a:lnSpc>
                  <a:spcPct val="150000"/>
                </a:lnSpc>
              </a:pPr>
              <a:r>
                <a:rPr lang="zh-CN" altLang="en-US" sz="1600">
                  <a:solidFill>
                    <a:srgbClr val="FF0000"/>
                  </a:solidFill>
                  <a:latin typeface="微软雅黑" panose="020B0503020204020204" pitchFamily="34" charset="-122"/>
                  <a:ea typeface="微软雅黑" panose="020B0503020204020204" pitchFamily="34" charset="-122"/>
                </a:rPr>
                <a:t>提升公共文化服务水平</a:t>
              </a:r>
              <a:endParaRPr lang="zh-CN" altLang="en-US" sz="1600">
                <a:solidFill>
                  <a:srgbClr val="FF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414895" y="4063365"/>
            <a:ext cx="1978660" cy="1266190"/>
            <a:chOff x="11677" y="6399"/>
            <a:chExt cx="3116" cy="1994"/>
          </a:xfrm>
        </p:grpSpPr>
        <p:sp>
          <p:nvSpPr>
            <p:cNvPr id="58" name="矩形 57"/>
            <p:cNvSpPr/>
            <p:nvPr/>
          </p:nvSpPr>
          <p:spPr>
            <a:xfrm>
              <a:off x="11677" y="6399"/>
              <a:ext cx="3116" cy="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文本框 61"/>
            <p:cNvSpPr txBox="1"/>
            <p:nvPr/>
          </p:nvSpPr>
          <p:spPr>
            <a:xfrm>
              <a:off x="11986" y="6809"/>
              <a:ext cx="2498" cy="1307"/>
            </a:xfrm>
            <a:prstGeom prst="rect">
              <a:avLst/>
            </a:prstGeom>
            <a:noFill/>
          </p:spPr>
          <p:txBody>
            <a:bodyPr wrap="square" rtlCol="0">
              <a:spAutoFit/>
            </a:bodyPr>
            <a:p>
              <a:pPr algn="ctr" fontAlgn="auto">
                <a:lnSpc>
                  <a:spcPct val="150000"/>
                </a:lnSpc>
              </a:pPr>
              <a:r>
                <a:rPr lang="zh-CN" altLang="en-US" sz="1600">
                  <a:solidFill>
                    <a:srgbClr val="FF0000"/>
                  </a:solidFill>
                  <a:latin typeface="微软雅黑" panose="020B0503020204020204" pitchFamily="34" charset="-122"/>
                  <a:ea typeface="微软雅黑" panose="020B0503020204020204" pitchFamily="34" charset="-122"/>
                </a:rPr>
                <a:t>健全现代文化产业体系</a:t>
              </a:r>
              <a:endParaRPr lang="zh-CN" altLang="en-US" sz="1600">
                <a:solidFill>
                  <a:srgbClr val="FF000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9585960" y="4067175"/>
            <a:ext cx="1978660" cy="1266825"/>
            <a:chOff x="15096" y="6405"/>
            <a:chExt cx="3116" cy="1995"/>
          </a:xfrm>
        </p:grpSpPr>
        <p:sp>
          <p:nvSpPr>
            <p:cNvPr id="59" name="矩形 58"/>
            <p:cNvSpPr/>
            <p:nvPr/>
          </p:nvSpPr>
          <p:spPr>
            <a:xfrm>
              <a:off x="15096" y="6405"/>
              <a:ext cx="3116" cy="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文本框 62"/>
            <p:cNvSpPr txBox="1"/>
            <p:nvPr/>
          </p:nvSpPr>
          <p:spPr>
            <a:xfrm>
              <a:off x="15271" y="6743"/>
              <a:ext cx="2644" cy="1307"/>
            </a:xfrm>
            <a:prstGeom prst="rect">
              <a:avLst/>
            </a:prstGeom>
            <a:noFill/>
          </p:spPr>
          <p:txBody>
            <a:bodyPr wrap="square" rtlCol="0">
              <a:spAutoFit/>
            </a:bodyPr>
            <a:p>
              <a:pPr algn="ctr" fontAlgn="auto">
                <a:lnSpc>
                  <a:spcPct val="150000"/>
                </a:lnSpc>
              </a:pPr>
              <a:r>
                <a:rPr lang="zh-CN" altLang="en-US" sz="1600">
                  <a:solidFill>
                    <a:srgbClr val="FF0000"/>
                  </a:solidFill>
                  <a:latin typeface="微软雅黑" panose="020B0503020204020204" pitchFamily="34" charset="-122"/>
                  <a:ea typeface="微软雅黑" panose="020B0503020204020204" pitchFamily="34" charset="-122"/>
                </a:rPr>
                <a:t>促进文化和旅游融合发展</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
        <p:nvSpPr>
          <p:cNvPr id="65" name="菱形 64"/>
          <p:cNvSpPr/>
          <p:nvPr/>
        </p:nvSpPr>
        <p:spPr>
          <a:xfrm>
            <a:off x="1499870" y="3832860"/>
            <a:ext cx="591820" cy="575310"/>
          </a:xfrm>
          <a:prstGeom prst="diamond">
            <a:avLst/>
          </a:prstGeom>
          <a:solidFill>
            <a:srgbClr val="EB1E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菱形 65"/>
          <p:cNvSpPr/>
          <p:nvPr/>
        </p:nvSpPr>
        <p:spPr>
          <a:xfrm>
            <a:off x="3702050" y="3816985"/>
            <a:ext cx="591820" cy="575310"/>
          </a:xfrm>
          <a:prstGeom prst="diamond">
            <a:avLst/>
          </a:prstGeom>
          <a:solidFill>
            <a:srgbClr val="EB1E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菱形 66"/>
          <p:cNvSpPr/>
          <p:nvPr/>
        </p:nvSpPr>
        <p:spPr>
          <a:xfrm>
            <a:off x="5885815" y="3801745"/>
            <a:ext cx="591820" cy="575310"/>
          </a:xfrm>
          <a:prstGeom prst="diamond">
            <a:avLst/>
          </a:prstGeom>
          <a:solidFill>
            <a:srgbClr val="EB1E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菱形 70"/>
          <p:cNvSpPr/>
          <p:nvPr/>
        </p:nvSpPr>
        <p:spPr>
          <a:xfrm>
            <a:off x="8057515" y="3764280"/>
            <a:ext cx="591820" cy="575310"/>
          </a:xfrm>
          <a:prstGeom prst="diamond">
            <a:avLst/>
          </a:prstGeom>
          <a:solidFill>
            <a:srgbClr val="EB1E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菱形 76"/>
          <p:cNvSpPr/>
          <p:nvPr/>
        </p:nvSpPr>
        <p:spPr>
          <a:xfrm>
            <a:off x="10240645" y="3764280"/>
            <a:ext cx="591820" cy="575310"/>
          </a:xfrm>
          <a:prstGeom prst="diamond">
            <a:avLst/>
          </a:prstGeom>
          <a:solidFill>
            <a:srgbClr val="EB1E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1531620" y="3916680"/>
            <a:ext cx="501650" cy="398780"/>
          </a:xfrm>
          <a:prstGeom prst="rect">
            <a:avLst/>
          </a:prstGeom>
          <a:noFill/>
        </p:spPr>
        <p:txBody>
          <a:bodyPr wrap="none" rtlCol="0">
            <a:spAutoFit/>
          </a:bodyPr>
          <a:p>
            <a:r>
              <a:rPr lang="en-US" altLang="zh-CN" sz="2000" b="1">
                <a:solidFill>
                  <a:schemeClr val="bg1"/>
                </a:solidFill>
                <a:latin typeface="微软雅黑" panose="020B0503020204020204" pitchFamily="34" charset="-122"/>
                <a:ea typeface="微软雅黑" panose="020B0503020204020204" pitchFamily="34" charset="-122"/>
              </a:rPr>
              <a:t>48</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3747770" y="3910965"/>
            <a:ext cx="501650" cy="398780"/>
          </a:xfrm>
          <a:prstGeom prst="rect">
            <a:avLst/>
          </a:prstGeom>
          <a:noFill/>
        </p:spPr>
        <p:txBody>
          <a:bodyPr wrap="none" rtlCol="0">
            <a:spAutoFit/>
          </a:bodyPr>
          <a:p>
            <a:r>
              <a:rPr lang="en-US" altLang="zh-CN" sz="2000" b="1">
                <a:solidFill>
                  <a:schemeClr val="bg1"/>
                </a:solidFill>
                <a:latin typeface="微软雅黑" panose="020B0503020204020204" pitchFamily="34" charset="-122"/>
                <a:ea typeface="微软雅黑" panose="020B0503020204020204" pitchFamily="34" charset="-122"/>
              </a:rPr>
              <a:t>49</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945505" y="3880485"/>
            <a:ext cx="501650" cy="398780"/>
          </a:xfrm>
          <a:prstGeom prst="rect">
            <a:avLst/>
          </a:prstGeom>
          <a:noFill/>
        </p:spPr>
        <p:txBody>
          <a:bodyPr wrap="none" rtlCol="0">
            <a:spAutoFit/>
          </a:bodyPr>
          <a:p>
            <a:r>
              <a:rPr lang="en-US" altLang="zh-CN" sz="2000" b="1">
                <a:solidFill>
                  <a:schemeClr val="bg1"/>
                </a:solidFill>
                <a:latin typeface="微软雅黑" panose="020B0503020204020204" pitchFamily="34" charset="-122"/>
                <a:ea typeface="微软雅黑" panose="020B0503020204020204" pitchFamily="34" charset="-122"/>
              </a:rPr>
              <a:t>50</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117205" y="3853815"/>
            <a:ext cx="501650" cy="398780"/>
          </a:xfrm>
          <a:prstGeom prst="rect">
            <a:avLst/>
          </a:prstGeom>
          <a:noFill/>
        </p:spPr>
        <p:txBody>
          <a:bodyPr wrap="none" rtlCol="0">
            <a:spAutoFit/>
          </a:bodyPr>
          <a:p>
            <a:r>
              <a:rPr lang="en-US" altLang="zh-CN" sz="2000" b="1">
                <a:solidFill>
                  <a:schemeClr val="bg1"/>
                </a:solidFill>
                <a:latin typeface="微软雅黑" panose="020B0503020204020204" pitchFamily="34" charset="-122"/>
                <a:ea typeface="微软雅黑" panose="020B0503020204020204" pitchFamily="34" charset="-122"/>
              </a:rPr>
              <a:t>51</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0284460" y="3843655"/>
            <a:ext cx="501650" cy="398780"/>
          </a:xfrm>
          <a:prstGeom prst="rect">
            <a:avLst/>
          </a:prstGeom>
          <a:noFill/>
        </p:spPr>
        <p:txBody>
          <a:bodyPr wrap="none" rtlCol="0">
            <a:spAutoFit/>
          </a:bodyPr>
          <a:p>
            <a:r>
              <a:rPr lang="en-US" altLang="zh-CN" sz="2000" b="1">
                <a:solidFill>
                  <a:schemeClr val="bg1"/>
                </a:solidFill>
                <a:latin typeface="微软雅黑" panose="020B0503020204020204" pitchFamily="34" charset="-122"/>
                <a:ea typeface="微软雅黑" panose="020B0503020204020204" pitchFamily="34" charset="-122"/>
              </a:rPr>
              <a:t>52</a:t>
            </a:r>
            <a:endParaRPr lang="en-US" altLang="zh-CN" sz="2000" b="1">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41195" y="1526540"/>
            <a:ext cx="8241030" cy="1769110"/>
            <a:chOff x="3057" y="2404"/>
            <a:chExt cx="12978" cy="2786"/>
          </a:xfrm>
        </p:grpSpPr>
        <p:grpSp>
          <p:nvGrpSpPr>
            <p:cNvPr id="3" name="组合 2"/>
            <p:cNvGrpSpPr/>
            <p:nvPr/>
          </p:nvGrpSpPr>
          <p:grpSpPr>
            <a:xfrm>
              <a:off x="3057" y="2404"/>
              <a:ext cx="12978" cy="2787"/>
              <a:chOff x="2284541" y="2027238"/>
              <a:chExt cx="7540562" cy="1619250"/>
            </a:xfrm>
          </p:grpSpPr>
          <p:sp>
            <p:nvSpPr>
              <p:cNvPr id="6" name="燕尾形 5"/>
              <p:cNvSpPr/>
              <p:nvPr/>
            </p:nvSpPr>
            <p:spPr>
              <a:xfrm>
                <a:off x="4323301" y="2027238"/>
                <a:ext cx="1562100" cy="1562100"/>
              </a:xfrm>
              <a:prstGeom prst="chevron">
                <a:avLst>
                  <a:gd name="adj" fmla="val 4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燕尾形 9"/>
              <p:cNvSpPr/>
              <p:nvPr/>
            </p:nvSpPr>
            <p:spPr>
              <a:xfrm>
                <a:off x="5431770" y="2027238"/>
                <a:ext cx="1562100" cy="1562100"/>
              </a:xfrm>
              <a:prstGeom prst="chevron">
                <a:avLst>
                  <a:gd name="adj" fmla="val 4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燕尾形 10"/>
              <p:cNvSpPr/>
              <p:nvPr/>
            </p:nvSpPr>
            <p:spPr>
              <a:xfrm>
                <a:off x="6540239" y="2027238"/>
                <a:ext cx="1562100" cy="1562100"/>
              </a:xfrm>
              <a:prstGeom prst="chevron">
                <a:avLst>
                  <a:gd name="adj" fmla="val 4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燕尾形 11"/>
              <p:cNvSpPr/>
              <p:nvPr/>
            </p:nvSpPr>
            <p:spPr>
              <a:xfrm>
                <a:off x="7648708" y="2027238"/>
                <a:ext cx="1562100" cy="1562100"/>
              </a:xfrm>
              <a:prstGeom prst="chevron">
                <a:avLst>
                  <a:gd name="adj" fmla="val 4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直接连接符 14"/>
              <p:cNvCxnSpPr/>
              <p:nvPr/>
            </p:nvCxnSpPr>
            <p:spPr>
              <a:xfrm>
                <a:off x="2284541" y="3646488"/>
                <a:ext cx="7540562" cy="0"/>
              </a:xfrm>
              <a:prstGeom prst="line">
                <a:avLst/>
              </a:prstGeom>
              <a:ln w="50800">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3009900" y="2027238"/>
                <a:ext cx="1562100" cy="1562100"/>
              </a:xfrm>
              <a:prstGeom prst="chevron">
                <a:avLst>
                  <a:gd name="adj" fmla="val 453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0"/>
              <p:cNvSpPr/>
              <p:nvPr/>
            </p:nvSpPr>
            <p:spPr bwMode="auto">
              <a:xfrm>
                <a:off x="6222895" y="2591233"/>
                <a:ext cx="483530" cy="431724"/>
              </a:xfrm>
              <a:custGeom>
                <a:avLst/>
                <a:gdLst>
                  <a:gd name="T0" fmla="*/ 30 w 86"/>
                  <a:gd name="T1" fmla="*/ 0 h 77"/>
                  <a:gd name="T2" fmla="*/ 34 w 86"/>
                  <a:gd name="T3" fmla="*/ 28 h 77"/>
                  <a:gd name="T4" fmla="*/ 8 w 86"/>
                  <a:gd name="T5" fmla="*/ 28 h 77"/>
                  <a:gd name="T6" fmla="*/ 7 w 86"/>
                  <a:gd name="T7" fmla="*/ 28 h 77"/>
                  <a:gd name="T8" fmla="*/ 0 w 86"/>
                  <a:gd name="T9" fmla="*/ 35 h 77"/>
                  <a:gd name="T10" fmla="*/ 0 w 86"/>
                  <a:gd name="T11" fmla="*/ 35 h 77"/>
                  <a:gd name="T12" fmla="*/ 4 w 86"/>
                  <a:gd name="T13" fmla="*/ 41 h 77"/>
                  <a:gd name="T14" fmla="*/ 1 w 86"/>
                  <a:gd name="T15" fmla="*/ 47 h 77"/>
                  <a:gd name="T16" fmla="*/ 1 w 86"/>
                  <a:gd name="T17" fmla="*/ 47 h 77"/>
                  <a:gd name="T18" fmla="*/ 6 w 86"/>
                  <a:gd name="T19" fmla="*/ 54 h 77"/>
                  <a:gd name="T20" fmla="*/ 4 w 86"/>
                  <a:gd name="T21" fmla="*/ 58 h 77"/>
                  <a:gd name="T22" fmla="*/ 4 w 86"/>
                  <a:gd name="T23" fmla="*/ 58 h 77"/>
                  <a:gd name="T24" fmla="*/ 11 w 86"/>
                  <a:gd name="T25" fmla="*/ 65 h 77"/>
                  <a:gd name="T26" fmla="*/ 11 w 86"/>
                  <a:gd name="T27" fmla="*/ 65 h 77"/>
                  <a:gd name="T28" fmla="*/ 9 w 86"/>
                  <a:gd name="T29" fmla="*/ 70 h 77"/>
                  <a:gd name="T30" fmla="*/ 9 w 86"/>
                  <a:gd name="T31" fmla="*/ 70 h 77"/>
                  <a:gd name="T32" fmla="*/ 16 w 86"/>
                  <a:gd name="T33" fmla="*/ 76 h 77"/>
                  <a:gd name="T34" fmla="*/ 29 w 86"/>
                  <a:gd name="T35" fmla="*/ 76 h 77"/>
                  <a:gd name="T36" fmla="*/ 46 w 86"/>
                  <a:gd name="T37" fmla="*/ 76 h 77"/>
                  <a:gd name="T38" fmla="*/ 46 w 86"/>
                  <a:gd name="T39" fmla="*/ 76 h 77"/>
                  <a:gd name="T40" fmla="*/ 52 w 86"/>
                  <a:gd name="T41" fmla="*/ 71 h 77"/>
                  <a:gd name="T42" fmla="*/ 66 w 86"/>
                  <a:gd name="T43" fmla="*/ 69 h 77"/>
                  <a:gd name="T44" fmla="*/ 66 w 86"/>
                  <a:gd name="T45" fmla="*/ 77 h 77"/>
                  <a:gd name="T46" fmla="*/ 86 w 86"/>
                  <a:gd name="T47" fmla="*/ 77 h 77"/>
                  <a:gd name="T48" fmla="*/ 86 w 86"/>
                  <a:gd name="T49" fmla="*/ 25 h 77"/>
                  <a:gd name="T50" fmla="*/ 66 w 86"/>
                  <a:gd name="T51" fmla="*/ 25 h 77"/>
                  <a:gd name="T52" fmla="*/ 66 w 86"/>
                  <a:gd name="T53" fmla="*/ 32 h 77"/>
                  <a:gd name="T54" fmla="*/ 62 w 86"/>
                  <a:gd name="T55" fmla="*/ 32 h 77"/>
                  <a:gd name="T56" fmla="*/ 30 w 86"/>
                  <a:gd name="T5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25"/>
              <p:cNvSpPr>
                <a:spLocks noEditPoints="1"/>
              </p:cNvSpPr>
              <p:nvPr/>
            </p:nvSpPr>
            <p:spPr bwMode="auto">
              <a:xfrm>
                <a:off x="5082132" y="2491669"/>
                <a:ext cx="489244" cy="531288"/>
              </a:xfrm>
              <a:custGeom>
                <a:avLst/>
                <a:gdLst>
                  <a:gd name="T0" fmla="*/ 21 w 78"/>
                  <a:gd name="T1" fmla="*/ 36 h 112"/>
                  <a:gd name="T2" fmla="*/ 21 w 78"/>
                  <a:gd name="T3" fmla="*/ 11 h 112"/>
                  <a:gd name="T4" fmla="*/ 58 w 78"/>
                  <a:gd name="T5" fmla="*/ 11 h 112"/>
                  <a:gd name="T6" fmla="*/ 57 w 78"/>
                  <a:gd name="T7" fmla="*/ 36 h 112"/>
                  <a:gd name="T8" fmla="*/ 53 w 78"/>
                  <a:gd name="T9" fmla="*/ 47 h 112"/>
                  <a:gd name="T10" fmla="*/ 39 w 78"/>
                  <a:gd name="T11" fmla="*/ 53 h 112"/>
                  <a:gd name="T12" fmla="*/ 39 w 78"/>
                  <a:gd name="T13" fmla="*/ 53 h 112"/>
                  <a:gd name="T14" fmla="*/ 26 w 78"/>
                  <a:gd name="T15" fmla="*/ 47 h 112"/>
                  <a:gd name="T16" fmla="*/ 21 w 78"/>
                  <a:gd name="T17" fmla="*/ 36 h 112"/>
                  <a:gd name="T18" fmla="*/ 13 w 78"/>
                  <a:gd name="T19" fmla="*/ 107 h 112"/>
                  <a:gd name="T20" fmla="*/ 67 w 78"/>
                  <a:gd name="T21" fmla="*/ 107 h 112"/>
                  <a:gd name="T22" fmla="*/ 64 w 78"/>
                  <a:gd name="T23" fmla="*/ 112 h 112"/>
                  <a:gd name="T24" fmla="*/ 16 w 78"/>
                  <a:gd name="T25" fmla="*/ 112 h 112"/>
                  <a:gd name="T26" fmla="*/ 13 w 78"/>
                  <a:gd name="T27" fmla="*/ 107 h 112"/>
                  <a:gd name="T28" fmla="*/ 70 w 78"/>
                  <a:gd name="T29" fmla="*/ 67 h 112"/>
                  <a:gd name="T30" fmla="*/ 76 w 78"/>
                  <a:gd name="T31" fmla="*/ 90 h 112"/>
                  <a:gd name="T32" fmla="*/ 68 w 78"/>
                  <a:gd name="T33" fmla="*/ 103 h 112"/>
                  <a:gd name="T34" fmla="*/ 66 w 78"/>
                  <a:gd name="T35" fmla="*/ 103 h 112"/>
                  <a:gd name="T36" fmla="*/ 66 w 78"/>
                  <a:gd name="T37" fmla="*/ 72 h 112"/>
                  <a:gd name="T38" fmla="*/ 42 w 78"/>
                  <a:gd name="T39" fmla="*/ 72 h 112"/>
                  <a:gd name="T40" fmla="*/ 49 w 78"/>
                  <a:gd name="T41" fmla="*/ 56 h 112"/>
                  <a:gd name="T42" fmla="*/ 51 w 78"/>
                  <a:gd name="T43" fmla="*/ 54 h 112"/>
                  <a:gd name="T44" fmla="*/ 65 w 78"/>
                  <a:gd name="T45" fmla="*/ 57 h 112"/>
                  <a:gd name="T46" fmla="*/ 66 w 78"/>
                  <a:gd name="T47" fmla="*/ 57 h 112"/>
                  <a:gd name="T48" fmla="*/ 66 w 78"/>
                  <a:gd name="T49" fmla="*/ 58 h 112"/>
                  <a:gd name="T50" fmla="*/ 70 w 78"/>
                  <a:gd name="T51" fmla="*/ 67 h 112"/>
                  <a:gd name="T52" fmla="*/ 70 w 78"/>
                  <a:gd name="T53" fmla="*/ 67 h 112"/>
                  <a:gd name="T54" fmla="*/ 14 w 78"/>
                  <a:gd name="T55" fmla="*/ 103 h 112"/>
                  <a:gd name="T56" fmla="*/ 11 w 78"/>
                  <a:gd name="T57" fmla="*/ 103 h 112"/>
                  <a:gd name="T58" fmla="*/ 3 w 78"/>
                  <a:gd name="T59" fmla="*/ 90 h 112"/>
                  <a:gd name="T60" fmla="*/ 9 w 78"/>
                  <a:gd name="T61" fmla="*/ 67 h 112"/>
                  <a:gd name="T62" fmla="*/ 14 w 78"/>
                  <a:gd name="T63" fmla="*/ 58 h 112"/>
                  <a:gd name="T64" fmla="*/ 14 w 78"/>
                  <a:gd name="T65" fmla="*/ 57 h 112"/>
                  <a:gd name="T66" fmla="*/ 14 w 78"/>
                  <a:gd name="T67" fmla="*/ 57 h 112"/>
                  <a:gd name="T68" fmla="*/ 28 w 78"/>
                  <a:gd name="T69" fmla="*/ 54 h 112"/>
                  <a:gd name="T70" fmla="*/ 30 w 78"/>
                  <a:gd name="T71" fmla="*/ 56 h 112"/>
                  <a:gd name="T72" fmla="*/ 38 w 78"/>
                  <a:gd name="T73" fmla="*/ 72 h 112"/>
                  <a:gd name="T74" fmla="*/ 14 w 78"/>
                  <a:gd name="T75" fmla="*/ 72 h 112"/>
                  <a:gd name="T76" fmla="*/ 14 w 78"/>
                  <a:gd name="T77" fmla="*/ 10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153"/>
              <p:cNvSpPr>
                <a:spLocks noEditPoints="1"/>
              </p:cNvSpPr>
              <p:nvPr/>
            </p:nvSpPr>
            <p:spPr bwMode="auto">
              <a:xfrm>
                <a:off x="7307690" y="2566204"/>
                <a:ext cx="425440" cy="456753"/>
              </a:xfrm>
              <a:custGeom>
                <a:avLst/>
                <a:gdLst>
                  <a:gd name="T0" fmla="*/ 35 w 103"/>
                  <a:gd name="T1" fmla="*/ 39 h 104"/>
                  <a:gd name="T2" fmla="*/ 37 w 103"/>
                  <a:gd name="T3" fmla="*/ 19 h 104"/>
                  <a:gd name="T4" fmla="*/ 68 w 103"/>
                  <a:gd name="T5" fmla="*/ 20 h 104"/>
                  <a:gd name="T6" fmla="*/ 69 w 103"/>
                  <a:gd name="T7" fmla="*/ 39 h 104"/>
                  <a:gd name="T8" fmla="*/ 72 w 103"/>
                  <a:gd name="T9" fmla="*/ 10 h 104"/>
                  <a:gd name="T10" fmla="*/ 33 w 103"/>
                  <a:gd name="T11" fmla="*/ 8 h 104"/>
                  <a:gd name="T12" fmla="*/ 35 w 103"/>
                  <a:gd name="T13" fmla="*/ 39 h 104"/>
                  <a:gd name="T14" fmla="*/ 5 w 103"/>
                  <a:gd name="T15" fmla="*/ 67 h 104"/>
                  <a:gd name="T16" fmla="*/ 28 w 103"/>
                  <a:gd name="T17" fmla="*/ 59 h 104"/>
                  <a:gd name="T18" fmla="*/ 27 w 103"/>
                  <a:gd name="T19" fmla="*/ 76 h 104"/>
                  <a:gd name="T20" fmla="*/ 31 w 103"/>
                  <a:gd name="T21" fmla="*/ 75 h 104"/>
                  <a:gd name="T22" fmla="*/ 28 w 103"/>
                  <a:gd name="T23" fmla="*/ 78 h 104"/>
                  <a:gd name="T24" fmla="*/ 28 w 103"/>
                  <a:gd name="T25" fmla="*/ 79 h 104"/>
                  <a:gd name="T26" fmla="*/ 40 w 103"/>
                  <a:gd name="T27" fmla="*/ 100 h 104"/>
                  <a:gd name="T28" fmla="*/ 43 w 103"/>
                  <a:gd name="T29" fmla="*/ 102 h 104"/>
                  <a:gd name="T30" fmla="*/ 30 w 103"/>
                  <a:gd name="T31" fmla="*/ 79 h 104"/>
                  <a:gd name="T32" fmla="*/ 35 w 103"/>
                  <a:gd name="T33" fmla="*/ 74 h 104"/>
                  <a:gd name="T34" fmla="*/ 34 w 103"/>
                  <a:gd name="T35" fmla="*/ 73 h 104"/>
                  <a:gd name="T36" fmla="*/ 29 w 103"/>
                  <a:gd name="T37" fmla="*/ 73 h 104"/>
                  <a:gd name="T38" fmla="*/ 29 w 103"/>
                  <a:gd name="T39" fmla="*/ 59 h 104"/>
                  <a:gd name="T40" fmla="*/ 39 w 103"/>
                  <a:gd name="T41" fmla="*/ 53 h 104"/>
                  <a:gd name="T42" fmla="*/ 40 w 103"/>
                  <a:gd name="T43" fmla="*/ 53 h 104"/>
                  <a:gd name="T44" fmla="*/ 40 w 103"/>
                  <a:gd name="T45" fmla="*/ 67 h 104"/>
                  <a:gd name="T46" fmla="*/ 46 w 103"/>
                  <a:gd name="T47" fmla="*/ 83 h 104"/>
                  <a:gd name="T48" fmla="*/ 50 w 103"/>
                  <a:gd name="T49" fmla="*/ 67 h 104"/>
                  <a:gd name="T50" fmla="*/ 48 w 103"/>
                  <a:gd name="T51" fmla="*/ 64 h 104"/>
                  <a:gd name="T52" fmla="*/ 49 w 103"/>
                  <a:gd name="T53" fmla="*/ 60 h 104"/>
                  <a:gd name="T54" fmla="*/ 56 w 103"/>
                  <a:gd name="T55" fmla="*/ 60 h 104"/>
                  <a:gd name="T56" fmla="*/ 58 w 103"/>
                  <a:gd name="T57" fmla="*/ 64 h 104"/>
                  <a:gd name="T58" fmla="*/ 56 w 103"/>
                  <a:gd name="T59" fmla="*/ 67 h 104"/>
                  <a:gd name="T60" fmla="*/ 59 w 103"/>
                  <a:gd name="T61" fmla="*/ 83 h 104"/>
                  <a:gd name="T62" fmla="*/ 65 w 103"/>
                  <a:gd name="T63" fmla="*/ 68 h 104"/>
                  <a:gd name="T64" fmla="*/ 66 w 103"/>
                  <a:gd name="T65" fmla="*/ 54 h 104"/>
                  <a:gd name="T66" fmla="*/ 74 w 103"/>
                  <a:gd name="T67" fmla="*/ 59 h 104"/>
                  <a:gd name="T68" fmla="*/ 75 w 103"/>
                  <a:gd name="T69" fmla="*/ 73 h 104"/>
                  <a:gd name="T70" fmla="*/ 70 w 103"/>
                  <a:gd name="T71" fmla="*/ 73 h 104"/>
                  <a:gd name="T72" fmla="*/ 69 w 103"/>
                  <a:gd name="T73" fmla="*/ 74 h 104"/>
                  <a:gd name="T74" fmla="*/ 74 w 103"/>
                  <a:gd name="T75" fmla="*/ 79 h 104"/>
                  <a:gd name="T76" fmla="*/ 63 w 103"/>
                  <a:gd name="T77" fmla="*/ 98 h 104"/>
                  <a:gd name="T78" fmla="*/ 63 w 103"/>
                  <a:gd name="T79" fmla="*/ 98 h 104"/>
                  <a:gd name="T80" fmla="*/ 63 w 103"/>
                  <a:gd name="T81" fmla="*/ 98 h 104"/>
                  <a:gd name="T82" fmla="*/ 61 w 103"/>
                  <a:gd name="T83" fmla="*/ 102 h 104"/>
                  <a:gd name="T84" fmla="*/ 63 w 103"/>
                  <a:gd name="T85" fmla="*/ 100 h 104"/>
                  <a:gd name="T86" fmla="*/ 76 w 103"/>
                  <a:gd name="T87" fmla="*/ 79 h 104"/>
                  <a:gd name="T88" fmla="*/ 76 w 103"/>
                  <a:gd name="T89" fmla="*/ 78 h 104"/>
                  <a:gd name="T90" fmla="*/ 72 w 103"/>
                  <a:gd name="T91" fmla="*/ 75 h 104"/>
                  <a:gd name="T92" fmla="*/ 77 w 103"/>
                  <a:gd name="T93" fmla="*/ 76 h 104"/>
                  <a:gd name="T94" fmla="*/ 75 w 103"/>
                  <a:gd name="T95" fmla="*/ 59 h 104"/>
                  <a:gd name="T96" fmla="*/ 98 w 103"/>
                  <a:gd name="T97" fmla="*/ 67 h 104"/>
                  <a:gd name="T98" fmla="*/ 103 w 103"/>
                  <a:gd name="T99" fmla="*/ 104 h 104"/>
                  <a:gd name="T100" fmla="*/ 85 w 103"/>
                  <a:gd name="T101" fmla="*/ 104 h 104"/>
                  <a:gd name="T102" fmla="*/ 85 w 103"/>
                  <a:gd name="T103" fmla="*/ 91 h 104"/>
                  <a:gd name="T104" fmla="*/ 84 w 103"/>
                  <a:gd name="T105" fmla="*/ 92 h 104"/>
                  <a:gd name="T106" fmla="*/ 80 w 103"/>
                  <a:gd name="T107" fmla="*/ 104 h 104"/>
                  <a:gd name="T108" fmla="*/ 56 w 103"/>
                  <a:gd name="T109" fmla="*/ 104 h 104"/>
                  <a:gd name="T110" fmla="*/ 50 w 103"/>
                  <a:gd name="T111" fmla="*/ 104 h 104"/>
                  <a:gd name="T112" fmla="*/ 25 w 103"/>
                  <a:gd name="T113" fmla="*/ 104 h 104"/>
                  <a:gd name="T114" fmla="*/ 21 w 103"/>
                  <a:gd name="T115" fmla="*/ 92 h 104"/>
                  <a:gd name="T116" fmla="*/ 20 w 103"/>
                  <a:gd name="T117" fmla="*/ 91 h 104"/>
                  <a:gd name="T118" fmla="*/ 20 w 103"/>
                  <a:gd name="T119" fmla="*/ 104 h 104"/>
                  <a:gd name="T120" fmla="*/ 0 w 103"/>
                  <a:gd name="T121" fmla="*/ 104 h 104"/>
                  <a:gd name="T122" fmla="*/ 5 w 103"/>
                  <a:gd name="T123" fmla="*/ 6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85"/>
              <p:cNvSpPr>
                <a:spLocks noEditPoints="1"/>
              </p:cNvSpPr>
              <p:nvPr/>
            </p:nvSpPr>
            <p:spPr bwMode="auto">
              <a:xfrm>
                <a:off x="8410477" y="2544490"/>
                <a:ext cx="483530" cy="478467"/>
              </a:xfrm>
              <a:custGeom>
                <a:avLst/>
                <a:gdLst>
                  <a:gd name="T0" fmla="*/ 191 w 191"/>
                  <a:gd name="T1" fmla="*/ 0 h 189"/>
                  <a:gd name="T2" fmla="*/ 182 w 191"/>
                  <a:gd name="T3" fmla="*/ 18 h 189"/>
                  <a:gd name="T4" fmla="*/ 191 w 191"/>
                  <a:gd name="T5" fmla="*/ 116 h 189"/>
                  <a:gd name="T6" fmla="*/ 105 w 191"/>
                  <a:gd name="T7" fmla="*/ 134 h 189"/>
                  <a:gd name="T8" fmla="*/ 143 w 191"/>
                  <a:gd name="T9" fmla="*/ 171 h 189"/>
                  <a:gd name="T10" fmla="*/ 48 w 191"/>
                  <a:gd name="T11" fmla="*/ 189 h 189"/>
                  <a:gd name="T12" fmla="*/ 86 w 191"/>
                  <a:gd name="T13" fmla="*/ 171 h 189"/>
                  <a:gd name="T14" fmla="*/ 0 w 191"/>
                  <a:gd name="T15" fmla="*/ 134 h 189"/>
                  <a:gd name="T16" fmla="*/ 7 w 191"/>
                  <a:gd name="T17" fmla="*/ 116 h 189"/>
                  <a:gd name="T18" fmla="*/ 0 w 191"/>
                  <a:gd name="T19" fmla="*/ 18 h 189"/>
                  <a:gd name="T20" fmla="*/ 0 w 191"/>
                  <a:gd name="T21" fmla="*/ 0 h 189"/>
                  <a:gd name="T22" fmla="*/ 136 w 191"/>
                  <a:gd name="T23" fmla="*/ 45 h 189"/>
                  <a:gd name="T24" fmla="*/ 130 w 191"/>
                  <a:gd name="T25" fmla="*/ 50 h 189"/>
                  <a:gd name="T26" fmla="*/ 84 w 191"/>
                  <a:gd name="T27" fmla="*/ 59 h 189"/>
                  <a:gd name="T28" fmla="*/ 82 w 191"/>
                  <a:gd name="T29" fmla="*/ 57 h 189"/>
                  <a:gd name="T30" fmla="*/ 57 w 191"/>
                  <a:gd name="T31" fmla="*/ 75 h 189"/>
                  <a:gd name="T32" fmla="*/ 95 w 191"/>
                  <a:gd name="T33" fmla="*/ 73 h 189"/>
                  <a:gd name="T34" fmla="*/ 100 w 191"/>
                  <a:gd name="T35" fmla="*/ 75 h 189"/>
                  <a:gd name="T36" fmla="*/ 134 w 191"/>
                  <a:gd name="T37" fmla="*/ 59 h 189"/>
                  <a:gd name="T38" fmla="*/ 143 w 191"/>
                  <a:gd name="T39" fmla="*/ 45 h 189"/>
                  <a:gd name="T40" fmla="*/ 127 w 191"/>
                  <a:gd name="T41" fmla="*/ 66 h 189"/>
                  <a:gd name="T42" fmla="*/ 136 w 191"/>
                  <a:gd name="T43" fmla="*/ 95 h 189"/>
                  <a:gd name="T44" fmla="*/ 127 w 191"/>
                  <a:gd name="T45" fmla="*/ 66 h 189"/>
                  <a:gd name="T46" fmla="*/ 114 w 191"/>
                  <a:gd name="T47" fmla="*/ 75 h 189"/>
                  <a:gd name="T48" fmla="*/ 123 w 191"/>
                  <a:gd name="T49" fmla="*/ 95 h 189"/>
                  <a:gd name="T50" fmla="*/ 114 w 191"/>
                  <a:gd name="T51" fmla="*/ 75 h 189"/>
                  <a:gd name="T52" fmla="*/ 98 w 191"/>
                  <a:gd name="T53" fmla="*/ 86 h 189"/>
                  <a:gd name="T54" fmla="*/ 107 w 191"/>
                  <a:gd name="T55" fmla="*/ 95 h 189"/>
                  <a:gd name="T56" fmla="*/ 98 w 191"/>
                  <a:gd name="T57" fmla="*/ 86 h 189"/>
                  <a:gd name="T58" fmla="*/ 84 w 191"/>
                  <a:gd name="T59" fmla="*/ 77 h 189"/>
                  <a:gd name="T60" fmla="*/ 93 w 191"/>
                  <a:gd name="T61" fmla="*/ 95 h 189"/>
                  <a:gd name="T62" fmla="*/ 84 w 191"/>
                  <a:gd name="T63" fmla="*/ 77 h 189"/>
                  <a:gd name="T64" fmla="*/ 70 w 191"/>
                  <a:gd name="T65" fmla="*/ 77 h 189"/>
                  <a:gd name="T66" fmla="*/ 80 w 191"/>
                  <a:gd name="T67" fmla="*/ 95 h 189"/>
                  <a:gd name="T68" fmla="*/ 70 w 191"/>
                  <a:gd name="T69" fmla="*/ 77 h 189"/>
                  <a:gd name="T70" fmla="*/ 54 w 191"/>
                  <a:gd name="T71" fmla="*/ 82 h 189"/>
                  <a:gd name="T72" fmla="*/ 64 w 191"/>
                  <a:gd name="T73" fmla="*/ 95 h 189"/>
                  <a:gd name="T74" fmla="*/ 54 w 191"/>
                  <a:gd name="T75" fmla="*/ 82 h 189"/>
                  <a:gd name="T76" fmla="*/ 164 w 191"/>
                  <a:gd name="T77" fmla="*/ 20 h 189"/>
                  <a:gd name="T78" fmla="*/ 27 w 191"/>
                  <a:gd name="T79" fmla="*/ 114 h 189"/>
                  <a:gd name="T80" fmla="*/ 164 w 191"/>
                  <a:gd name="T81" fmla="*/ 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89">
                    <a:moveTo>
                      <a:pt x="0" y="0"/>
                    </a:moveTo>
                    <a:lnTo>
                      <a:pt x="191" y="0"/>
                    </a:lnTo>
                    <a:lnTo>
                      <a:pt x="191" y="18"/>
                    </a:lnTo>
                    <a:lnTo>
                      <a:pt x="182" y="18"/>
                    </a:lnTo>
                    <a:lnTo>
                      <a:pt x="182" y="116"/>
                    </a:lnTo>
                    <a:lnTo>
                      <a:pt x="191" y="116"/>
                    </a:lnTo>
                    <a:lnTo>
                      <a:pt x="191" y="134"/>
                    </a:lnTo>
                    <a:lnTo>
                      <a:pt x="105" y="134"/>
                    </a:lnTo>
                    <a:lnTo>
                      <a:pt x="105" y="171"/>
                    </a:lnTo>
                    <a:lnTo>
                      <a:pt x="143" y="171"/>
                    </a:lnTo>
                    <a:lnTo>
                      <a:pt x="143" y="189"/>
                    </a:lnTo>
                    <a:lnTo>
                      <a:pt x="48" y="189"/>
                    </a:lnTo>
                    <a:lnTo>
                      <a:pt x="48" y="171"/>
                    </a:lnTo>
                    <a:lnTo>
                      <a:pt x="86" y="171"/>
                    </a:lnTo>
                    <a:lnTo>
                      <a:pt x="86" y="134"/>
                    </a:lnTo>
                    <a:lnTo>
                      <a:pt x="0" y="134"/>
                    </a:lnTo>
                    <a:lnTo>
                      <a:pt x="0" y="116"/>
                    </a:lnTo>
                    <a:lnTo>
                      <a:pt x="7" y="116"/>
                    </a:lnTo>
                    <a:lnTo>
                      <a:pt x="7" y="18"/>
                    </a:lnTo>
                    <a:lnTo>
                      <a:pt x="0" y="18"/>
                    </a:lnTo>
                    <a:lnTo>
                      <a:pt x="0" y="0"/>
                    </a:lnTo>
                    <a:lnTo>
                      <a:pt x="0" y="0"/>
                    </a:lnTo>
                    <a:close/>
                    <a:moveTo>
                      <a:pt x="143" y="45"/>
                    </a:moveTo>
                    <a:lnTo>
                      <a:pt x="136" y="45"/>
                    </a:lnTo>
                    <a:lnTo>
                      <a:pt x="127" y="45"/>
                    </a:lnTo>
                    <a:lnTo>
                      <a:pt x="130" y="50"/>
                    </a:lnTo>
                    <a:lnTo>
                      <a:pt x="98" y="68"/>
                    </a:lnTo>
                    <a:lnTo>
                      <a:pt x="84" y="59"/>
                    </a:lnTo>
                    <a:lnTo>
                      <a:pt x="84" y="57"/>
                    </a:lnTo>
                    <a:lnTo>
                      <a:pt x="82" y="57"/>
                    </a:lnTo>
                    <a:lnTo>
                      <a:pt x="54" y="68"/>
                    </a:lnTo>
                    <a:lnTo>
                      <a:pt x="57" y="75"/>
                    </a:lnTo>
                    <a:lnTo>
                      <a:pt x="82" y="64"/>
                    </a:lnTo>
                    <a:lnTo>
                      <a:pt x="95" y="73"/>
                    </a:lnTo>
                    <a:lnTo>
                      <a:pt x="98" y="75"/>
                    </a:lnTo>
                    <a:lnTo>
                      <a:pt x="100" y="75"/>
                    </a:lnTo>
                    <a:lnTo>
                      <a:pt x="132" y="54"/>
                    </a:lnTo>
                    <a:lnTo>
                      <a:pt x="134" y="59"/>
                    </a:lnTo>
                    <a:lnTo>
                      <a:pt x="139" y="52"/>
                    </a:lnTo>
                    <a:lnTo>
                      <a:pt x="143" y="45"/>
                    </a:lnTo>
                    <a:lnTo>
                      <a:pt x="143" y="45"/>
                    </a:lnTo>
                    <a:close/>
                    <a:moveTo>
                      <a:pt x="127" y="66"/>
                    </a:moveTo>
                    <a:lnTo>
                      <a:pt x="127" y="95"/>
                    </a:lnTo>
                    <a:lnTo>
                      <a:pt x="136" y="95"/>
                    </a:lnTo>
                    <a:lnTo>
                      <a:pt x="136" y="66"/>
                    </a:lnTo>
                    <a:lnTo>
                      <a:pt x="127" y="66"/>
                    </a:lnTo>
                    <a:lnTo>
                      <a:pt x="127" y="66"/>
                    </a:lnTo>
                    <a:close/>
                    <a:moveTo>
                      <a:pt x="114" y="75"/>
                    </a:moveTo>
                    <a:lnTo>
                      <a:pt x="114" y="95"/>
                    </a:lnTo>
                    <a:lnTo>
                      <a:pt x="123" y="95"/>
                    </a:lnTo>
                    <a:lnTo>
                      <a:pt x="123" y="75"/>
                    </a:lnTo>
                    <a:lnTo>
                      <a:pt x="114" y="75"/>
                    </a:lnTo>
                    <a:lnTo>
                      <a:pt x="114" y="75"/>
                    </a:lnTo>
                    <a:close/>
                    <a:moveTo>
                      <a:pt x="98" y="86"/>
                    </a:moveTo>
                    <a:lnTo>
                      <a:pt x="98" y="95"/>
                    </a:lnTo>
                    <a:lnTo>
                      <a:pt x="107" y="95"/>
                    </a:lnTo>
                    <a:lnTo>
                      <a:pt x="107" y="86"/>
                    </a:lnTo>
                    <a:lnTo>
                      <a:pt x="98" y="86"/>
                    </a:lnTo>
                    <a:lnTo>
                      <a:pt x="98" y="86"/>
                    </a:lnTo>
                    <a:close/>
                    <a:moveTo>
                      <a:pt x="84" y="77"/>
                    </a:moveTo>
                    <a:lnTo>
                      <a:pt x="84" y="95"/>
                    </a:lnTo>
                    <a:lnTo>
                      <a:pt x="93" y="95"/>
                    </a:lnTo>
                    <a:lnTo>
                      <a:pt x="93" y="77"/>
                    </a:lnTo>
                    <a:lnTo>
                      <a:pt x="84" y="77"/>
                    </a:lnTo>
                    <a:lnTo>
                      <a:pt x="84" y="77"/>
                    </a:lnTo>
                    <a:close/>
                    <a:moveTo>
                      <a:pt x="70" y="77"/>
                    </a:moveTo>
                    <a:lnTo>
                      <a:pt x="70" y="95"/>
                    </a:lnTo>
                    <a:lnTo>
                      <a:pt x="80" y="95"/>
                    </a:lnTo>
                    <a:lnTo>
                      <a:pt x="80" y="77"/>
                    </a:lnTo>
                    <a:lnTo>
                      <a:pt x="70" y="77"/>
                    </a:lnTo>
                    <a:lnTo>
                      <a:pt x="70" y="77"/>
                    </a:lnTo>
                    <a:close/>
                    <a:moveTo>
                      <a:pt x="54" y="82"/>
                    </a:moveTo>
                    <a:lnTo>
                      <a:pt x="54" y="95"/>
                    </a:lnTo>
                    <a:lnTo>
                      <a:pt x="64" y="95"/>
                    </a:lnTo>
                    <a:lnTo>
                      <a:pt x="64" y="82"/>
                    </a:lnTo>
                    <a:lnTo>
                      <a:pt x="54" y="82"/>
                    </a:lnTo>
                    <a:lnTo>
                      <a:pt x="54" y="82"/>
                    </a:lnTo>
                    <a:close/>
                    <a:moveTo>
                      <a:pt x="164" y="20"/>
                    </a:moveTo>
                    <a:lnTo>
                      <a:pt x="27" y="20"/>
                    </a:lnTo>
                    <a:lnTo>
                      <a:pt x="27" y="114"/>
                    </a:lnTo>
                    <a:lnTo>
                      <a:pt x="164" y="114"/>
                    </a:lnTo>
                    <a:lnTo>
                      <a:pt x="164" y="20"/>
                    </a:lnTo>
                    <a:close/>
                  </a:path>
                </a:pathLst>
              </a:custGeom>
              <a:solidFill>
                <a:schemeClr val="bg1"/>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185"/>
              <p:cNvSpPr>
                <a:spLocks noEditPoints="1"/>
              </p:cNvSpPr>
              <p:nvPr/>
            </p:nvSpPr>
            <p:spPr bwMode="auto">
              <a:xfrm>
                <a:off x="8353327" y="2591233"/>
                <a:ext cx="483530" cy="478467"/>
              </a:xfrm>
              <a:custGeom>
                <a:avLst/>
                <a:gdLst>
                  <a:gd name="T0" fmla="*/ 191 w 191"/>
                  <a:gd name="T1" fmla="*/ 0 h 189"/>
                  <a:gd name="T2" fmla="*/ 182 w 191"/>
                  <a:gd name="T3" fmla="*/ 18 h 189"/>
                  <a:gd name="T4" fmla="*/ 191 w 191"/>
                  <a:gd name="T5" fmla="*/ 116 h 189"/>
                  <a:gd name="T6" fmla="*/ 105 w 191"/>
                  <a:gd name="T7" fmla="*/ 134 h 189"/>
                  <a:gd name="T8" fmla="*/ 143 w 191"/>
                  <a:gd name="T9" fmla="*/ 171 h 189"/>
                  <a:gd name="T10" fmla="*/ 48 w 191"/>
                  <a:gd name="T11" fmla="*/ 189 h 189"/>
                  <a:gd name="T12" fmla="*/ 86 w 191"/>
                  <a:gd name="T13" fmla="*/ 171 h 189"/>
                  <a:gd name="T14" fmla="*/ 0 w 191"/>
                  <a:gd name="T15" fmla="*/ 134 h 189"/>
                  <a:gd name="T16" fmla="*/ 7 w 191"/>
                  <a:gd name="T17" fmla="*/ 116 h 189"/>
                  <a:gd name="T18" fmla="*/ 0 w 191"/>
                  <a:gd name="T19" fmla="*/ 18 h 189"/>
                  <a:gd name="T20" fmla="*/ 0 w 191"/>
                  <a:gd name="T21" fmla="*/ 0 h 189"/>
                  <a:gd name="T22" fmla="*/ 136 w 191"/>
                  <a:gd name="T23" fmla="*/ 45 h 189"/>
                  <a:gd name="T24" fmla="*/ 130 w 191"/>
                  <a:gd name="T25" fmla="*/ 50 h 189"/>
                  <a:gd name="T26" fmla="*/ 84 w 191"/>
                  <a:gd name="T27" fmla="*/ 59 h 189"/>
                  <a:gd name="T28" fmla="*/ 82 w 191"/>
                  <a:gd name="T29" fmla="*/ 57 h 189"/>
                  <a:gd name="T30" fmla="*/ 57 w 191"/>
                  <a:gd name="T31" fmla="*/ 75 h 189"/>
                  <a:gd name="T32" fmla="*/ 95 w 191"/>
                  <a:gd name="T33" fmla="*/ 73 h 189"/>
                  <a:gd name="T34" fmla="*/ 100 w 191"/>
                  <a:gd name="T35" fmla="*/ 75 h 189"/>
                  <a:gd name="T36" fmla="*/ 134 w 191"/>
                  <a:gd name="T37" fmla="*/ 59 h 189"/>
                  <a:gd name="T38" fmla="*/ 143 w 191"/>
                  <a:gd name="T39" fmla="*/ 45 h 189"/>
                  <a:gd name="T40" fmla="*/ 127 w 191"/>
                  <a:gd name="T41" fmla="*/ 66 h 189"/>
                  <a:gd name="T42" fmla="*/ 136 w 191"/>
                  <a:gd name="T43" fmla="*/ 95 h 189"/>
                  <a:gd name="T44" fmla="*/ 127 w 191"/>
                  <a:gd name="T45" fmla="*/ 66 h 189"/>
                  <a:gd name="T46" fmla="*/ 114 w 191"/>
                  <a:gd name="T47" fmla="*/ 75 h 189"/>
                  <a:gd name="T48" fmla="*/ 123 w 191"/>
                  <a:gd name="T49" fmla="*/ 95 h 189"/>
                  <a:gd name="T50" fmla="*/ 114 w 191"/>
                  <a:gd name="T51" fmla="*/ 75 h 189"/>
                  <a:gd name="T52" fmla="*/ 98 w 191"/>
                  <a:gd name="T53" fmla="*/ 86 h 189"/>
                  <a:gd name="T54" fmla="*/ 107 w 191"/>
                  <a:gd name="T55" fmla="*/ 95 h 189"/>
                  <a:gd name="T56" fmla="*/ 98 w 191"/>
                  <a:gd name="T57" fmla="*/ 86 h 189"/>
                  <a:gd name="T58" fmla="*/ 84 w 191"/>
                  <a:gd name="T59" fmla="*/ 77 h 189"/>
                  <a:gd name="T60" fmla="*/ 93 w 191"/>
                  <a:gd name="T61" fmla="*/ 95 h 189"/>
                  <a:gd name="T62" fmla="*/ 84 w 191"/>
                  <a:gd name="T63" fmla="*/ 77 h 189"/>
                  <a:gd name="T64" fmla="*/ 70 w 191"/>
                  <a:gd name="T65" fmla="*/ 77 h 189"/>
                  <a:gd name="T66" fmla="*/ 80 w 191"/>
                  <a:gd name="T67" fmla="*/ 95 h 189"/>
                  <a:gd name="T68" fmla="*/ 70 w 191"/>
                  <a:gd name="T69" fmla="*/ 77 h 189"/>
                  <a:gd name="T70" fmla="*/ 54 w 191"/>
                  <a:gd name="T71" fmla="*/ 82 h 189"/>
                  <a:gd name="T72" fmla="*/ 64 w 191"/>
                  <a:gd name="T73" fmla="*/ 95 h 189"/>
                  <a:gd name="T74" fmla="*/ 54 w 191"/>
                  <a:gd name="T75" fmla="*/ 82 h 189"/>
                  <a:gd name="T76" fmla="*/ 164 w 191"/>
                  <a:gd name="T77" fmla="*/ 20 h 189"/>
                  <a:gd name="T78" fmla="*/ 27 w 191"/>
                  <a:gd name="T79" fmla="*/ 114 h 189"/>
                  <a:gd name="T80" fmla="*/ 164 w 191"/>
                  <a:gd name="T81" fmla="*/ 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89">
                    <a:moveTo>
                      <a:pt x="0" y="0"/>
                    </a:moveTo>
                    <a:lnTo>
                      <a:pt x="191" y="0"/>
                    </a:lnTo>
                    <a:lnTo>
                      <a:pt x="191" y="18"/>
                    </a:lnTo>
                    <a:lnTo>
                      <a:pt x="182" y="18"/>
                    </a:lnTo>
                    <a:lnTo>
                      <a:pt x="182" y="116"/>
                    </a:lnTo>
                    <a:lnTo>
                      <a:pt x="191" y="116"/>
                    </a:lnTo>
                    <a:lnTo>
                      <a:pt x="191" y="134"/>
                    </a:lnTo>
                    <a:lnTo>
                      <a:pt x="105" y="134"/>
                    </a:lnTo>
                    <a:lnTo>
                      <a:pt x="105" y="171"/>
                    </a:lnTo>
                    <a:lnTo>
                      <a:pt x="143" y="171"/>
                    </a:lnTo>
                    <a:lnTo>
                      <a:pt x="143" y="189"/>
                    </a:lnTo>
                    <a:lnTo>
                      <a:pt x="48" y="189"/>
                    </a:lnTo>
                    <a:lnTo>
                      <a:pt x="48" y="171"/>
                    </a:lnTo>
                    <a:lnTo>
                      <a:pt x="86" y="171"/>
                    </a:lnTo>
                    <a:lnTo>
                      <a:pt x="86" y="134"/>
                    </a:lnTo>
                    <a:lnTo>
                      <a:pt x="0" y="134"/>
                    </a:lnTo>
                    <a:lnTo>
                      <a:pt x="0" y="116"/>
                    </a:lnTo>
                    <a:lnTo>
                      <a:pt x="7" y="116"/>
                    </a:lnTo>
                    <a:lnTo>
                      <a:pt x="7" y="18"/>
                    </a:lnTo>
                    <a:lnTo>
                      <a:pt x="0" y="18"/>
                    </a:lnTo>
                    <a:lnTo>
                      <a:pt x="0" y="0"/>
                    </a:lnTo>
                    <a:lnTo>
                      <a:pt x="0" y="0"/>
                    </a:lnTo>
                    <a:close/>
                    <a:moveTo>
                      <a:pt x="143" y="45"/>
                    </a:moveTo>
                    <a:lnTo>
                      <a:pt x="136" y="45"/>
                    </a:lnTo>
                    <a:lnTo>
                      <a:pt x="127" y="45"/>
                    </a:lnTo>
                    <a:lnTo>
                      <a:pt x="130" y="50"/>
                    </a:lnTo>
                    <a:lnTo>
                      <a:pt x="98" y="68"/>
                    </a:lnTo>
                    <a:lnTo>
                      <a:pt x="84" y="59"/>
                    </a:lnTo>
                    <a:lnTo>
                      <a:pt x="84" y="57"/>
                    </a:lnTo>
                    <a:lnTo>
                      <a:pt x="82" y="57"/>
                    </a:lnTo>
                    <a:lnTo>
                      <a:pt x="54" y="68"/>
                    </a:lnTo>
                    <a:lnTo>
                      <a:pt x="57" y="75"/>
                    </a:lnTo>
                    <a:lnTo>
                      <a:pt x="82" y="64"/>
                    </a:lnTo>
                    <a:lnTo>
                      <a:pt x="95" y="73"/>
                    </a:lnTo>
                    <a:lnTo>
                      <a:pt x="98" y="75"/>
                    </a:lnTo>
                    <a:lnTo>
                      <a:pt x="100" y="75"/>
                    </a:lnTo>
                    <a:lnTo>
                      <a:pt x="132" y="54"/>
                    </a:lnTo>
                    <a:lnTo>
                      <a:pt x="134" y="59"/>
                    </a:lnTo>
                    <a:lnTo>
                      <a:pt x="139" y="52"/>
                    </a:lnTo>
                    <a:lnTo>
                      <a:pt x="143" y="45"/>
                    </a:lnTo>
                    <a:lnTo>
                      <a:pt x="143" y="45"/>
                    </a:lnTo>
                    <a:close/>
                    <a:moveTo>
                      <a:pt x="127" y="66"/>
                    </a:moveTo>
                    <a:lnTo>
                      <a:pt x="127" y="95"/>
                    </a:lnTo>
                    <a:lnTo>
                      <a:pt x="136" y="95"/>
                    </a:lnTo>
                    <a:lnTo>
                      <a:pt x="136" y="66"/>
                    </a:lnTo>
                    <a:lnTo>
                      <a:pt x="127" y="66"/>
                    </a:lnTo>
                    <a:lnTo>
                      <a:pt x="127" y="66"/>
                    </a:lnTo>
                    <a:close/>
                    <a:moveTo>
                      <a:pt x="114" y="75"/>
                    </a:moveTo>
                    <a:lnTo>
                      <a:pt x="114" y="95"/>
                    </a:lnTo>
                    <a:lnTo>
                      <a:pt x="123" y="95"/>
                    </a:lnTo>
                    <a:lnTo>
                      <a:pt x="123" y="75"/>
                    </a:lnTo>
                    <a:lnTo>
                      <a:pt x="114" y="75"/>
                    </a:lnTo>
                    <a:lnTo>
                      <a:pt x="114" y="75"/>
                    </a:lnTo>
                    <a:close/>
                    <a:moveTo>
                      <a:pt x="98" y="86"/>
                    </a:moveTo>
                    <a:lnTo>
                      <a:pt x="98" y="95"/>
                    </a:lnTo>
                    <a:lnTo>
                      <a:pt x="107" y="95"/>
                    </a:lnTo>
                    <a:lnTo>
                      <a:pt x="107" y="86"/>
                    </a:lnTo>
                    <a:lnTo>
                      <a:pt x="98" y="86"/>
                    </a:lnTo>
                    <a:lnTo>
                      <a:pt x="98" y="86"/>
                    </a:lnTo>
                    <a:close/>
                    <a:moveTo>
                      <a:pt x="84" y="77"/>
                    </a:moveTo>
                    <a:lnTo>
                      <a:pt x="84" y="95"/>
                    </a:lnTo>
                    <a:lnTo>
                      <a:pt x="93" y="95"/>
                    </a:lnTo>
                    <a:lnTo>
                      <a:pt x="93" y="77"/>
                    </a:lnTo>
                    <a:lnTo>
                      <a:pt x="84" y="77"/>
                    </a:lnTo>
                    <a:lnTo>
                      <a:pt x="84" y="77"/>
                    </a:lnTo>
                    <a:close/>
                    <a:moveTo>
                      <a:pt x="70" y="77"/>
                    </a:moveTo>
                    <a:lnTo>
                      <a:pt x="70" y="95"/>
                    </a:lnTo>
                    <a:lnTo>
                      <a:pt x="80" y="95"/>
                    </a:lnTo>
                    <a:lnTo>
                      <a:pt x="80" y="77"/>
                    </a:lnTo>
                    <a:lnTo>
                      <a:pt x="70" y="77"/>
                    </a:lnTo>
                    <a:lnTo>
                      <a:pt x="70" y="77"/>
                    </a:lnTo>
                    <a:close/>
                    <a:moveTo>
                      <a:pt x="54" y="82"/>
                    </a:moveTo>
                    <a:lnTo>
                      <a:pt x="54" y="95"/>
                    </a:lnTo>
                    <a:lnTo>
                      <a:pt x="64" y="95"/>
                    </a:lnTo>
                    <a:lnTo>
                      <a:pt x="64" y="82"/>
                    </a:lnTo>
                    <a:lnTo>
                      <a:pt x="54" y="82"/>
                    </a:lnTo>
                    <a:lnTo>
                      <a:pt x="54" y="82"/>
                    </a:lnTo>
                    <a:close/>
                    <a:moveTo>
                      <a:pt x="164" y="20"/>
                    </a:moveTo>
                    <a:lnTo>
                      <a:pt x="27" y="20"/>
                    </a:lnTo>
                    <a:lnTo>
                      <a:pt x="27" y="114"/>
                    </a:lnTo>
                    <a:lnTo>
                      <a:pt x="164" y="114"/>
                    </a:lnTo>
                    <a:lnTo>
                      <a:pt x="164" y="20"/>
                    </a:lnTo>
                    <a:close/>
                  </a:path>
                </a:pathLst>
              </a:custGeom>
              <a:solidFill>
                <a:srgbClr val="EB1E0C"/>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Freeform 85"/>
            <p:cNvSpPr>
              <a:spLocks noEditPoints="1"/>
            </p:cNvSpPr>
            <p:nvPr/>
          </p:nvSpPr>
          <p:spPr bwMode="auto">
            <a:xfrm>
              <a:off x="5728" y="3270"/>
              <a:ext cx="599" cy="956"/>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p>
              <a:endParaRPr lang="en-US" sz="840"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198880" y="393700"/>
            <a:ext cx="9676130"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531" y="543"/>
              <a:ext cx="16138" cy="580"/>
            </a:xfrm>
            <a:prstGeom prst="rect">
              <a:avLst/>
            </a:prstGeom>
            <a:noFill/>
          </p:spPr>
          <p:txBody>
            <a:bodyPr wrap="square">
              <a:spAutoFit/>
            </a:bodyPr>
            <a:p>
              <a:pPr algn="ctr" defTabSz="925830" fontAlgn="auto">
                <a:lnSpc>
                  <a:spcPct val="100000"/>
                </a:lnSpc>
              </a:pPr>
              <a:r>
                <a:rPr b="1">
                  <a:solidFill>
                    <a:srgbClr val="FF0000"/>
                  </a:solidFill>
                  <a:latin typeface="微软雅黑" panose="020B0503020204020204" pitchFamily="34" charset="-122"/>
                  <a:ea typeface="微软雅黑" panose="020B0503020204020204" pitchFamily="34" charset="-122"/>
                  <a:sym typeface="+mn-ea"/>
                </a:rPr>
                <a:t>十三、坚持改善人民生活品质和提高社会建设水平，不断满足人民群众对美好生活的新期待</a:t>
              </a:r>
              <a:endParaRPr b="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 name="直接连接符 2"/>
          <p:cNvCxnSpPr/>
          <p:nvPr/>
        </p:nvCxnSpPr>
        <p:spPr>
          <a:xfrm>
            <a:off x="2135505" y="3360420"/>
            <a:ext cx="543560" cy="151130"/>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884930" y="3376295"/>
            <a:ext cx="680085" cy="177800"/>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756275" y="3376295"/>
            <a:ext cx="649605" cy="180975"/>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7611110" y="3384550"/>
            <a:ext cx="664210" cy="173355"/>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448800" y="3366770"/>
            <a:ext cx="718185" cy="200025"/>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09930" y="2113280"/>
            <a:ext cx="1808480" cy="1741170"/>
            <a:chOff x="1118" y="3328"/>
            <a:chExt cx="2848" cy="2742"/>
          </a:xfrm>
        </p:grpSpPr>
        <p:sp>
          <p:nvSpPr>
            <p:cNvPr id="6" name="六边形 5"/>
            <p:cNvSpPr/>
            <p:nvPr/>
          </p:nvSpPr>
          <p:spPr>
            <a:xfrm>
              <a:off x="1467" y="4454"/>
              <a:ext cx="1874"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10" name="文本框 33"/>
            <p:cNvSpPr txBox="1"/>
            <p:nvPr/>
          </p:nvSpPr>
          <p:spPr>
            <a:xfrm>
              <a:off x="1561" y="4875"/>
              <a:ext cx="1686"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b="1" dirty="0" smtClean="0">
                  <a:solidFill>
                    <a:srgbClr val="FF0000"/>
                  </a:solidFill>
                  <a:ea typeface="+mn-ea"/>
                  <a:cs typeface="+mn-ea"/>
                </a:rPr>
                <a:t>53</a:t>
              </a:r>
              <a:endParaRPr lang="en-US" b="1" dirty="0" smtClean="0">
                <a:solidFill>
                  <a:srgbClr val="FF0000"/>
                </a:solidFill>
                <a:ea typeface="+mn-ea"/>
                <a:cs typeface="+mn-ea"/>
              </a:endParaRPr>
            </a:p>
          </p:txBody>
        </p:sp>
        <p:sp>
          <p:nvSpPr>
            <p:cNvPr id="62" name="文本框 61"/>
            <p:cNvSpPr txBox="1"/>
            <p:nvPr/>
          </p:nvSpPr>
          <p:spPr>
            <a:xfrm>
              <a:off x="1118" y="3328"/>
              <a:ext cx="2848" cy="72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提高人民收入水平</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382520" y="3019425"/>
            <a:ext cx="1808480" cy="1808480"/>
            <a:chOff x="3752" y="4755"/>
            <a:chExt cx="2848" cy="2848"/>
          </a:xfrm>
        </p:grpSpPr>
        <p:sp>
          <p:nvSpPr>
            <p:cNvPr id="11" name="六边形 10"/>
            <p:cNvSpPr/>
            <p:nvPr/>
          </p:nvSpPr>
          <p:spPr>
            <a:xfrm>
              <a:off x="4244" y="4755"/>
              <a:ext cx="1874"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12" name="文本框 33"/>
            <p:cNvSpPr txBox="1"/>
            <p:nvPr/>
          </p:nvSpPr>
          <p:spPr>
            <a:xfrm>
              <a:off x="4341" y="5234"/>
              <a:ext cx="1685"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altLang="zh-CN" b="1" dirty="0">
                  <a:solidFill>
                    <a:srgbClr val="FF0000"/>
                  </a:solidFill>
                  <a:ea typeface="+mn-ea"/>
                  <a:cs typeface="+mn-ea"/>
                </a:rPr>
                <a:t>54</a:t>
              </a:r>
              <a:endParaRPr lang="en-US" altLang="zh-CN" b="1" dirty="0">
                <a:solidFill>
                  <a:srgbClr val="FF0000"/>
                </a:solidFill>
                <a:ea typeface="+mn-ea"/>
                <a:cs typeface="+mn-ea"/>
              </a:endParaRPr>
            </a:p>
          </p:txBody>
        </p:sp>
        <p:sp>
          <p:nvSpPr>
            <p:cNvPr id="63" name="文本框 62"/>
            <p:cNvSpPr txBox="1"/>
            <p:nvPr/>
          </p:nvSpPr>
          <p:spPr>
            <a:xfrm>
              <a:off x="3752" y="6879"/>
              <a:ext cx="2848" cy="72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强化就业优先政策</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130040" y="2097405"/>
            <a:ext cx="2011680" cy="1788795"/>
            <a:chOff x="6504" y="3303"/>
            <a:chExt cx="3168" cy="2817"/>
          </a:xfrm>
        </p:grpSpPr>
        <p:sp>
          <p:nvSpPr>
            <p:cNvPr id="15" name="六边形 14"/>
            <p:cNvSpPr/>
            <p:nvPr/>
          </p:nvSpPr>
          <p:spPr>
            <a:xfrm>
              <a:off x="7202" y="4504"/>
              <a:ext cx="1873"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37" name="文本框 33"/>
            <p:cNvSpPr txBox="1"/>
            <p:nvPr/>
          </p:nvSpPr>
          <p:spPr>
            <a:xfrm>
              <a:off x="7246" y="4954"/>
              <a:ext cx="1685"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b="1" dirty="0" smtClean="0">
                  <a:solidFill>
                    <a:srgbClr val="FF0000"/>
                  </a:solidFill>
                  <a:ea typeface="+mn-ea"/>
                  <a:cs typeface="+mn-ea"/>
                </a:rPr>
                <a:t>55</a:t>
              </a:r>
              <a:endParaRPr lang="en-US" b="1" dirty="0" smtClean="0">
                <a:solidFill>
                  <a:srgbClr val="FF0000"/>
                </a:solidFill>
                <a:ea typeface="+mn-ea"/>
                <a:cs typeface="+mn-ea"/>
              </a:endParaRPr>
            </a:p>
          </p:txBody>
        </p:sp>
        <p:sp>
          <p:nvSpPr>
            <p:cNvPr id="64" name="文本框 63"/>
            <p:cNvSpPr txBox="1"/>
            <p:nvPr/>
          </p:nvSpPr>
          <p:spPr>
            <a:xfrm>
              <a:off x="6504" y="3303"/>
              <a:ext cx="3168" cy="725"/>
            </a:xfrm>
            <a:prstGeom prst="rect">
              <a:avLst/>
            </a:prstGeom>
            <a:noFill/>
          </p:spPr>
          <p:txBody>
            <a:bodyPr wrap="squar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建设高质量教育体系</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908675" y="3035300"/>
            <a:ext cx="2214880" cy="1792605"/>
            <a:chOff x="9305" y="4780"/>
            <a:chExt cx="3488" cy="2823"/>
          </a:xfrm>
        </p:grpSpPr>
        <p:sp>
          <p:nvSpPr>
            <p:cNvPr id="54" name="六边形 53"/>
            <p:cNvSpPr/>
            <p:nvPr/>
          </p:nvSpPr>
          <p:spPr>
            <a:xfrm>
              <a:off x="10112" y="4780"/>
              <a:ext cx="1874"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55" name="文本框 33"/>
            <p:cNvSpPr txBox="1"/>
            <p:nvPr/>
          </p:nvSpPr>
          <p:spPr>
            <a:xfrm>
              <a:off x="10159" y="5234"/>
              <a:ext cx="1685"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altLang="zh-CN" b="1" dirty="0">
                  <a:solidFill>
                    <a:srgbClr val="FF0000"/>
                  </a:solidFill>
                  <a:ea typeface="+mn-ea"/>
                  <a:cs typeface="+mn-ea"/>
                </a:rPr>
                <a:t>56</a:t>
              </a:r>
              <a:endParaRPr lang="en-US" altLang="zh-CN" b="1" dirty="0">
                <a:solidFill>
                  <a:srgbClr val="FF0000"/>
                </a:solidFill>
                <a:ea typeface="+mn-ea"/>
                <a:cs typeface="+mn-ea"/>
              </a:endParaRPr>
            </a:p>
          </p:txBody>
        </p:sp>
        <p:sp>
          <p:nvSpPr>
            <p:cNvPr id="65" name="文本框 64"/>
            <p:cNvSpPr txBox="1"/>
            <p:nvPr/>
          </p:nvSpPr>
          <p:spPr>
            <a:xfrm>
              <a:off x="9305" y="6879"/>
              <a:ext cx="3488" cy="72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全面推进健康河北建设</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950200" y="2070100"/>
            <a:ext cx="1808480" cy="1809115"/>
            <a:chOff x="12520" y="3260"/>
            <a:chExt cx="2848" cy="2849"/>
          </a:xfrm>
        </p:grpSpPr>
        <p:sp>
          <p:nvSpPr>
            <p:cNvPr id="56" name="六边形 55"/>
            <p:cNvSpPr/>
            <p:nvPr/>
          </p:nvSpPr>
          <p:spPr>
            <a:xfrm>
              <a:off x="13007" y="4493"/>
              <a:ext cx="1873"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57" name="文本框 33"/>
            <p:cNvSpPr txBox="1"/>
            <p:nvPr/>
          </p:nvSpPr>
          <p:spPr>
            <a:xfrm>
              <a:off x="13102" y="4875"/>
              <a:ext cx="1685"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b="1" dirty="0" smtClean="0">
                  <a:solidFill>
                    <a:srgbClr val="FF0000"/>
                  </a:solidFill>
                  <a:ea typeface="+mn-ea"/>
                  <a:cs typeface="+mn-ea"/>
                </a:rPr>
                <a:t>57</a:t>
              </a:r>
              <a:endParaRPr lang="en-US" b="1" dirty="0" smtClean="0">
                <a:solidFill>
                  <a:srgbClr val="FF0000"/>
                </a:solidFill>
                <a:ea typeface="+mn-ea"/>
                <a:cs typeface="+mn-ea"/>
              </a:endParaRPr>
            </a:p>
          </p:txBody>
        </p:sp>
        <p:sp>
          <p:nvSpPr>
            <p:cNvPr id="66" name="文本框 65"/>
            <p:cNvSpPr txBox="1"/>
            <p:nvPr/>
          </p:nvSpPr>
          <p:spPr>
            <a:xfrm>
              <a:off x="12520" y="3260"/>
              <a:ext cx="2848" cy="72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健全社会保障体系</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730740" y="3067050"/>
            <a:ext cx="2011680" cy="1844040"/>
            <a:chOff x="15324" y="4830"/>
            <a:chExt cx="3168" cy="2904"/>
          </a:xfrm>
        </p:grpSpPr>
        <p:sp>
          <p:nvSpPr>
            <p:cNvPr id="60" name="六边形 59"/>
            <p:cNvSpPr/>
            <p:nvPr/>
          </p:nvSpPr>
          <p:spPr>
            <a:xfrm>
              <a:off x="16036" y="4830"/>
              <a:ext cx="1874" cy="1616"/>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866775" rtl="0" eaLnBrk="1" latinLnBrk="0" hangingPunct="1">
                <a:defRPr sz="1705" kern="1200">
                  <a:solidFill>
                    <a:schemeClr val="lt1"/>
                  </a:solidFill>
                  <a:latin typeface="+mn-lt"/>
                  <a:ea typeface="+mn-ea"/>
                  <a:cs typeface="+mn-cs"/>
                </a:defRPr>
              </a:lvl1pPr>
              <a:lvl2pPr marL="433705" algn="l" defTabSz="866775" rtl="0" eaLnBrk="1" latinLnBrk="0" hangingPunct="1">
                <a:defRPr sz="1705" kern="1200">
                  <a:solidFill>
                    <a:schemeClr val="lt1"/>
                  </a:solidFill>
                  <a:latin typeface="+mn-lt"/>
                  <a:ea typeface="+mn-ea"/>
                  <a:cs typeface="+mn-cs"/>
                </a:defRPr>
              </a:lvl2pPr>
              <a:lvl3pPr marL="866775" algn="l" defTabSz="866775" rtl="0" eaLnBrk="1" latinLnBrk="0" hangingPunct="1">
                <a:defRPr sz="1705" kern="1200">
                  <a:solidFill>
                    <a:schemeClr val="lt1"/>
                  </a:solidFill>
                  <a:latin typeface="+mn-lt"/>
                  <a:ea typeface="+mn-ea"/>
                  <a:cs typeface="+mn-cs"/>
                </a:defRPr>
              </a:lvl3pPr>
              <a:lvl4pPr marL="1300480" algn="l" defTabSz="866775" rtl="0" eaLnBrk="1" latinLnBrk="0" hangingPunct="1">
                <a:defRPr sz="1705" kern="1200">
                  <a:solidFill>
                    <a:schemeClr val="lt1"/>
                  </a:solidFill>
                  <a:latin typeface="+mn-lt"/>
                  <a:ea typeface="+mn-ea"/>
                  <a:cs typeface="+mn-cs"/>
                </a:defRPr>
              </a:lvl4pPr>
              <a:lvl5pPr marL="1734185" algn="l" defTabSz="866775" rtl="0" eaLnBrk="1" latinLnBrk="0" hangingPunct="1">
                <a:defRPr sz="1705" kern="1200">
                  <a:solidFill>
                    <a:schemeClr val="lt1"/>
                  </a:solidFill>
                  <a:latin typeface="+mn-lt"/>
                  <a:ea typeface="+mn-ea"/>
                  <a:cs typeface="+mn-cs"/>
                </a:defRPr>
              </a:lvl5pPr>
              <a:lvl6pPr marL="2167255" algn="l" defTabSz="866775" rtl="0" eaLnBrk="1" latinLnBrk="0" hangingPunct="1">
                <a:defRPr sz="1705" kern="1200">
                  <a:solidFill>
                    <a:schemeClr val="lt1"/>
                  </a:solidFill>
                  <a:latin typeface="+mn-lt"/>
                  <a:ea typeface="+mn-ea"/>
                  <a:cs typeface="+mn-cs"/>
                </a:defRPr>
              </a:lvl6pPr>
              <a:lvl7pPr marL="2600960" algn="l" defTabSz="866775" rtl="0" eaLnBrk="1" latinLnBrk="0" hangingPunct="1">
                <a:defRPr sz="1705" kern="1200">
                  <a:solidFill>
                    <a:schemeClr val="lt1"/>
                  </a:solidFill>
                  <a:latin typeface="+mn-lt"/>
                  <a:ea typeface="+mn-ea"/>
                  <a:cs typeface="+mn-cs"/>
                </a:defRPr>
              </a:lvl7pPr>
              <a:lvl8pPr marL="3034665" algn="l" defTabSz="866775" rtl="0" eaLnBrk="1" latinLnBrk="0" hangingPunct="1">
                <a:defRPr sz="1705" kern="1200">
                  <a:solidFill>
                    <a:schemeClr val="lt1"/>
                  </a:solidFill>
                  <a:latin typeface="+mn-lt"/>
                  <a:ea typeface="+mn-ea"/>
                  <a:cs typeface="+mn-cs"/>
                </a:defRPr>
              </a:lvl8pPr>
              <a:lvl9pPr marL="3467735" algn="l" defTabSz="866775" rtl="0" eaLnBrk="1" latinLnBrk="0" hangingPunct="1">
                <a:defRPr sz="1705" kern="1200">
                  <a:solidFill>
                    <a:schemeClr val="lt1"/>
                  </a:solidFill>
                  <a:latin typeface="+mn-lt"/>
                  <a:ea typeface="+mn-ea"/>
                  <a:cs typeface="+mn-cs"/>
                </a:defRPr>
              </a:lvl9pPr>
            </a:lstStyle>
            <a:p>
              <a:pPr algn="ctr"/>
              <a:endParaRPr lang="zh-CN" altLang="en-US" sz="1900" b="1">
                <a:cs typeface="+mn-ea"/>
              </a:endParaRPr>
            </a:p>
          </p:txBody>
        </p:sp>
        <p:sp>
          <p:nvSpPr>
            <p:cNvPr id="61" name="文本框 33"/>
            <p:cNvSpPr txBox="1"/>
            <p:nvPr/>
          </p:nvSpPr>
          <p:spPr>
            <a:xfrm>
              <a:off x="16108" y="5284"/>
              <a:ext cx="1685" cy="774"/>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r>
                <a:rPr lang="en-US" altLang="zh-CN" b="1" dirty="0">
                  <a:solidFill>
                    <a:srgbClr val="FF0000"/>
                  </a:solidFill>
                  <a:ea typeface="+mn-ea"/>
                  <a:cs typeface="+mn-ea"/>
                </a:rPr>
                <a:t>58</a:t>
              </a:r>
              <a:endParaRPr lang="en-US" altLang="zh-CN" b="1" dirty="0">
                <a:solidFill>
                  <a:srgbClr val="FF0000"/>
                </a:solidFill>
                <a:ea typeface="+mn-ea"/>
                <a:cs typeface="+mn-ea"/>
              </a:endParaRPr>
            </a:p>
          </p:txBody>
        </p:sp>
        <p:sp>
          <p:nvSpPr>
            <p:cNvPr id="67" name="文本框 66"/>
            <p:cNvSpPr txBox="1"/>
            <p:nvPr/>
          </p:nvSpPr>
          <p:spPr>
            <a:xfrm>
              <a:off x="15324" y="7010"/>
              <a:ext cx="3168" cy="72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积极应对人口老龄化</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150110" y="393700"/>
            <a:ext cx="8040370"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531" y="543"/>
              <a:ext cx="16138" cy="580"/>
            </a:xfrm>
            <a:prstGeom prst="rect">
              <a:avLst/>
            </a:prstGeom>
            <a:noFill/>
          </p:spPr>
          <p:txBody>
            <a:bodyPr wrap="square">
              <a:spAutoFit/>
            </a:bodyPr>
            <a:p>
              <a:pPr algn="ctr" defTabSz="925830" fontAlgn="auto">
                <a:lnSpc>
                  <a:spcPct val="100000"/>
                </a:lnSpc>
              </a:pPr>
              <a:r>
                <a:rPr b="1">
                  <a:solidFill>
                    <a:srgbClr val="FF0000"/>
                  </a:solidFill>
                  <a:latin typeface="微软雅黑" panose="020B0503020204020204" pitchFamily="34" charset="-122"/>
                  <a:ea typeface="微软雅黑" panose="020B0503020204020204" pitchFamily="34" charset="-122"/>
                  <a:sym typeface="+mn-ea"/>
                </a:rPr>
                <a:t>十四、坚持统筹发展和安全，推动平安河北建设达到新水平</a:t>
              </a:r>
              <a:endParaRPr b="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588135" y="2489835"/>
            <a:ext cx="8799195" cy="2274570"/>
            <a:chOff x="2501" y="3921"/>
            <a:chExt cx="13857" cy="3582"/>
          </a:xfrm>
        </p:grpSpPr>
        <p:sp>
          <p:nvSpPr>
            <p:cNvPr id="77" name="Arc 54"/>
            <p:cNvSpPr/>
            <p:nvPr/>
          </p:nvSpPr>
          <p:spPr bwMode="auto">
            <a:xfrm>
              <a:off x="9431" y="3939"/>
              <a:ext cx="3464" cy="3565"/>
            </a:xfrm>
            <a:prstGeom prst="arc">
              <a:avLst>
                <a:gd name="adj1" fmla="val 21449734"/>
                <a:gd name="adj2" fmla="val 10900343"/>
              </a:avLst>
            </a:prstGeom>
            <a:noFill/>
            <a:ln w="127000" cap="rnd" cmpd="sng" algn="ctr">
              <a:solidFill>
                <a:schemeClr val="bg1"/>
              </a:solidFill>
              <a:prstDash val="solid"/>
            </a:ln>
            <a:effectLst/>
          </p:spPr>
          <p:txBody>
            <a:bodyPr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hangingPunct="0">
                <a:defRPr/>
              </a:pPr>
              <a:endParaRPr lang="en-US" sz="4000" b="1" kern="0">
                <a:solidFill>
                  <a:srgbClr val="00B485"/>
                </a:solidFill>
                <a:latin typeface="+mn-ea"/>
              </a:endParaRPr>
            </a:p>
          </p:txBody>
        </p:sp>
        <p:sp>
          <p:nvSpPr>
            <p:cNvPr id="78" name="Arc 42"/>
            <p:cNvSpPr/>
            <p:nvPr/>
          </p:nvSpPr>
          <p:spPr bwMode="auto">
            <a:xfrm>
              <a:off x="2501" y="3939"/>
              <a:ext cx="3465" cy="3565"/>
            </a:xfrm>
            <a:prstGeom prst="arc">
              <a:avLst>
                <a:gd name="adj1" fmla="val 21449734"/>
                <a:gd name="adj2" fmla="val 10900343"/>
              </a:avLst>
            </a:prstGeom>
            <a:noFill/>
            <a:ln w="127000" cap="rnd" cmpd="sng" algn="ctr">
              <a:solidFill>
                <a:schemeClr val="bg1"/>
              </a:solidFill>
              <a:prstDash val="solid"/>
            </a:ln>
            <a:effectLst/>
          </p:spPr>
          <p:txBody>
            <a:bodyPr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hangingPunct="0">
                <a:defRPr/>
              </a:pPr>
              <a:endParaRPr lang="en-US" sz="4000" b="1" kern="0">
                <a:solidFill>
                  <a:srgbClr val="00B485"/>
                </a:solidFill>
                <a:latin typeface="+mn-ea"/>
              </a:endParaRPr>
            </a:p>
          </p:txBody>
        </p:sp>
        <p:sp>
          <p:nvSpPr>
            <p:cNvPr id="79" name="Arc 40"/>
            <p:cNvSpPr/>
            <p:nvPr/>
          </p:nvSpPr>
          <p:spPr bwMode="auto">
            <a:xfrm rot="10800000">
              <a:off x="5966" y="3921"/>
              <a:ext cx="3465" cy="3565"/>
            </a:xfrm>
            <a:prstGeom prst="arc">
              <a:avLst>
                <a:gd name="adj1" fmla="val 21449734"/>
                <a:gd name="adj2" fmla="val 10900343"/>
              </a:avLst>
            </a:prstGeom>
            <a:noFill/>
            <a:ln w="127000" cap="rnd" cmpd="sng" algn="ctr">
              <a:solidFill>
                <a:schemeClr val="bg1"/>
              </a:solidFill>
              <a:prstDash val="solid"/>
            </a:ln>
            <a:effectLst/>
          </p:spPr>
          <p:txBody>
            <a:bodyPr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hangingPunct="0">
                <a:defRPr/>
              </a:pPr>
              <a:endParaRPr lang="en-US" sz="4000" b="1" kern="0">
                <a:solidFill>
                  <a:srgbClr val="00B485"/>
                </a:solidFill>
                <a:latin typeface="+mn-ea"/>
              </a:endParaRPr>
            </a:p>
          </p:txBody>
        </p:sp>
        <p:sp>
          <p:nvSpPr>
            <p:cNvPr id="80" name="Arc 52"/>
            <p:cNvSpPr/>
            <p:nvPr/>
          </p:nvSpPr>
          <p:spPr bwMode="auto">
            <a:xfrm rot="10800000">
              <a:off x="12894" y="3921"/>
              <a:ext cx="3465" cy="3565"/>
            </a:xfrm>
            <a:prstGeom prst="arc">
              <a:avLst>
                <a:gd name="adj1" fmla="val 21449734"/>
                <a:gd name="adj2" fmla="val 10900343"/>
              </a:avLst>
            </a:prstGeom>
            <a:noFill/>
            <a:ln w="127000" cap="rnd" cmpd="sng" algn="ctr">
              <a:solidFill>
                <a:schemeClr val="bg1"/>
              </a:solidFill>
              <a:prstDash val="solid"/>
            </a:ln>
            <a:effectLst/>
          </p:spPr>
          <p:txBody>
            <a:bodyPr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hangingPunct="0">
                <a:defRPr/>
              </a:pPr>
              <a:endParaRPr lang="en-US" sz="4000" b="1" kern="0">
                <a:solidFill>
                  <a:srgbClr val="00B485"/>
                </a:solidFill>
                <a:latin typeface="+mn-ea"/>
              </a:endParaRPr>
            </a:p>
          </p:txBody>
        </p:sp>
      </p:grpSp>
      <p:grpSp>
        <p:nvGrpSpPr>
          <p:cNvPr id="81" name="组合 80"/>
          <p:cNvGrpSpPr/>
          <p:nvPr/>
        </p:nvGrpSpPr>
        <p:grpSpPr>
          <a:xfrm rot="0">
            <a:off x="1964690" y="2870200"/>
            <a:ext cx="1525270" cy="1525905"/>
            <a:chOff x="4345444" y="2542859"/>
            <a:chExt cx="1810550" cy="1811205"/>
          </a:xfrm>
        </p:grpSpPr>
        <p:grpSp>
          <p:nvGrpSpPr>
            <p:cNvPr id="82" name="组合 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Text" lastClr="000000"/>
                  </a:solidFill>
                  <a:latin typeface="+mn-ea"/>
                </a:endParaRPr>
              </a:p>
            </p:txBody>
          </p:sp>
          <p:sp>
            <p:nvSpPr>
              <p:cNvPr id="84" name="椭圆 83"/>
              <p:cNvSpPr/>
              <p:nvPr/>
            </p:nvSpPr>
            <p:spPr>
              <a:xfrm>
                <a:off x="1484232" y="1093651"/>
                <a:ext cx="1504274" cy="1504273"/>
              </a:xfrm>
              <a:prstGeom prst="ellipse">
                <a:avLst/>
              </a:prstGeom>
              <a:gradFill>
                <a:gsLst>
                  <a:gs pos="0">
                    <a:srgbClr val="E30000"/>
                  </a:gs>
                  <a:gs pos="100000">
                    <a:srgbClr val="760303"/>
                  </a:gs>
                </a:gsLst>
                <a:lin ang="189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 lastClr="FFFFFF"/>
                  </a:solidFill>
                  <a:latin typeface="+mn-ea"/>
                </a:endParaRPr>
              </a:p>
            </p:txBody>
          </p:sp>
        </p:grpSp>
        <p:sp>
          <p:nvSpPr>
            <p:cNvPr id="85" name="椭圆 84"/>
            <p:cNvSpPr/>
            <p:nvPr/>
          </p:nvSpPr>
          <p:spPr>
            <a:xfrm>
              <a:off x="4565570" y="2763062"/>
              <a:ext cx="1370298" cy="1370793"/>
            </a:xfrm>
            <a:prstGeom prst="ellipse">
              <a:avLst/>
            </a:prstGeom>
            <a:solidFill>
              <a:schemeClr val="bg1"/>
            </a:soli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r>
                <a:rPr lang="en-US" altLang="zh-CN" sz="3600" b="1" kern="0" dirty="0">
                  <a:solidFill>
                    <a:srgbClr val="FF0000"/>
                  </a:solidFill>
                  <a:latin typeface="微软雅黑" panose="020B0503020204020204" pitchFamily="34" charset="-122"/>
                  <a:ea typeface="微软雅黑" panose="020B0503020204020204" pitchFamily="34" charset="-122"/>
                </a:rPr>
                <a:t>59</a:t>
              </a:r>
              <a:endParaRPr lang="en-US" altLang="zh-CN" sz="3600" b="1" kern="0" dirty="0">
                <a:solidFill>
                  <a:srgbClr val="FF0000"/>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rot="0">
            <a:off x="6343015" y="2870200"/>
            <a:ext cx="1525270" cy="1525905"/>
            <a:chOff x="4345444" y="2542859"/>
            <a:chExt cx="1810550" cy="1811205"/>
          </a:xfrm>
        </p:grpSpPr>
        <p:grpSp>
          <p:nvGrpSpPr>
            <p:cNvPr id="87" name="组合 8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8" name="同心圆 8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Text" lastClr="000000"/>
                  </a:solidFill>
                  <a:latin typeface="+mn-ea"/>
                </a:endParaRPr>
              </a:p>
            </p:txBody>
          </p:sp>
          <p:sp>
            <p:nvSpPr>
              <p:cNvPr id="89" name="椭圆 88"/>
              <p:cNvSpPr/>
              <p:nvPr/>
            </p:nvSpPr>
            <p:spPr>
              <a:xfrm>
                <a:off x="1484232" y="1093651"/>
                <a:ext cx="1504274" cy="1504273"/>
              </a:xfrm>
              <a:prstGeom prst="ellipse">
                <a:avLst/>
              </a:prstGeom>
              <a:gradFill>
                <a:gsLst>
                  <a:gs pos="0">
                    <a:srgbClr val="E30000"/>
                  </a:gs>
                  <a:gs pos="100000">
                    <a:srgbClr val="760303"/>
                  </a:gs>
                </a:gsLst>
                <a:lin ang="189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 lastClr="FFFFFF"/>
                  </a:solidFill>
                  <a:latin typeface="+mn-ea"/>
                </a:endParaRPr>
              </a:p>
            </p:txBody>
          </p:sp>
        </p:grpSp>
        <p:sp>
          <p:nvSpPr>
            <p:cNvPr id="90" name="椭圆 89"/>
            <p:cNvSpPr/>
            <p:nvPr/>
          </p:nvSpPr>
          <p:spPr>
            <a:xfrm>
              <a:off x="4565570" y="2763062"/>
              <a:ext cx="1370298" cy="1370793"/>
            </a:xfrm>
            <a:prstGeom prst="ellipse">
              <a:avLst/>
            </a:prstGeom>
            <a:solidFill>
              <a:schemeClr val="bg1"/>
            </a:soli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r>
                <a:rPr lang="en-US" altLang="zh-CN" sz="3600" b="1" kern="0" dirty="0">
                  <a:solidFill>
                    <a:srgbClr val="FF0000"/>
                  </a:solidFill>
                  <a:latin typeface="微软雅黑" panose="020B0503020204020204" pitchFamily="34" charset="-122"/>
                  <a:ea typeface="微软雅黑" panose="020B0503020204020204" pitchFamily="34" charset="-122"/>
                </a:rPr>
                <a:t>61</a:t>
              </a:r>
              <a:endParaRPr lang="en-US" altLang="zh-CN" sz="3600" b="1" kern="0" dirty="0">
                <a:solidFill>
                  <a:srgbClr val="FF0000"/>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rot="0">
            <a:off x="4170045" y="2870200"/>
            <a:ext cx="1525905" cy="1525905"/>
            <a:chOff x="4345444" y="2542859"/>
            <a:chExt cx="1810550" cy="1811205"/>
          </a:xfrm>
        </p:grpSpPr>
        <p:grpSp>
          <p:nvGrpSpPr>
            <p:cNvPr id="92" name="组合 9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Text" lastClr="000000"/>
                  </a:solidFill>
                  <a:latin typeface="+mn-ea"/>
                </a:endParaRPr>
              </a:p>
            </p:txBody>
          </p:sp>
          <p:sp>
            <p:nvSpPr>
              <p:cNvPr id="94" name="椭圆 93"/>
              <p:cNvSpPr/>
              <p:nvPr/>
            </p:nvSpPr>
            <p:spPr>
              <a:xfrm>
                <a:off x="1484232" y="1093651"/>
                <a:ext cx="1504274" cy="1504273"/>
              </a:xfrm>
              <a:prstGeom prst="ellipse">
                <a:avLst/>
              </a:prstGeom>
              <a:gradFill>
                <a:gsLst>
                  <a:gs pos="0">
                    <a:srgbClr val="E30000"/>
                  </a:gs>
                  <a:gs pos="100000">
                    <a:srgbClr val="760303"/>
                  </a:gs>
                </a:gsLst>
                <a:lin ang="189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 lastClr="FFFFFF"/>
                  </a:solidFill>
                  <a:latin typeface="+mn-ea"/>
                </a:endParaRPr>
              </a:p>
            </p:txBody>
          </p:sp>
        </p:grpSp>
        <p:sp>
          <p:nvSpPr>
            <p:cNvPr id="95" name="椭圆 94"/>
            <p:cNvSpPr/>
            <p:nvPr/>
          </p:nvSpPr>
          <p:spPr>
            <a:xfrm>
              <a:off x="4565570" y="2763062"/>
              <a:ext cx="1370298" cy="1370793"/>
            </a:xfrm>
            <a:prstGeom prst="ellipse">
              <a:avLst/>
            </a:prstGeom>
            <a:solidFill>
              <a:schemeClr val="bg1"/>
            </a:soli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r>
                <a:rPr lang="en-US" altLang="zh-CN" sz="3600" b="1" kern="0" dirty="0">
                  <a:solidFill>
                    <a:srgbClr val="FF0000"/>
                  </a:solidFill>
                  <a:latin typeface="微软雅黑" panose="020B0503020204020204" pitchFamily="34" charset="-122"/>
                  <a:ea typeface="微软雅黑" panose="020B0503020204020204" pitchFamily="34" charset="-122"/>
                </a:rPr>
                <a:t>60</a:t>
              </a:r>
              <a:endParaRPr lang="en-US" altLang="zh-CN" sz="3600" b="1" kern="0" dirty="0">
                <a:solidFill>
                  <a:srgbClr val="FF000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rot="0">
            <a:off x="8525510" y="2870200"/>
            <a:ext cx="1525270" cy="1525905"/>
            <a:chOff x="4345444" y="2542859"/>
            <a:chExt cx="1810550" cy="1811205"/>
          </a:xfrm>
        </p:grpSpPr>
        <p:grpSp>
          <p:nvGrpSpPr>
            <p:cNvPr id="97" name="组合 9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8" name="同心圆 9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Text" lastClr="000000"/>
                  </a:solidFill>
                  <a:latin typeface="+mn-ea"/>
                </a:endParaRPr>
              </a:p>
            </p:txBody>
          </p:sp>
          <p:sp>
            <p:nvSpPr>
              <p:cNvPr id="99" name="椭圆 98"/>
              <p:cNvSpPr/>
              <p:nvPr/>
            </p:nvSpPr>
            <p:spPr>
              <a:xfrm>
                <a:off x="1484232" y="1093651"/>
                <a:ext cx="1504274" cy="1504273"/>
              </a:xfrm>
              <a:prstGeom prst="ellipse">
                <a:avLst/>
              </a:prstGeom>
              <a:gradFill>
                <a:gsLst>
                  <a:gs pos="0">
                    <a:srgbClr val="E30000"/>
                  </a:gs>
                  <a:gs pos="100000">
                    <a:srgbClr val="760303"/>
                  </a:gs>
                </a:gsLst>
                <a:lin ang="18900000" scaled="0"/>
              </a:gra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endParaRPr lang="zh-CN" altLang="en-US" sz="4000" b="1" kern="0">
                  <a:solidFill>
                    <a:sysClr val="window" lastClr="FFFFFF"/>
                  </a:solidFill>
                  <a:latin typeface="+mn-ea"/>
                </a:endParaRPr>
              </a:p>
            </p:txBody>
          </p:sp>
        </p:grpSp>
        <p:sp>
          <p:nvSpPr>
            <p:cNvPr id="100" name="椭圆 99"/>
            <p:cNvSpPr/>
            <p:nvPr/>
          </p:nvSpPr>
          <p:spPr>
            <a:xfrm>
              <a:off x="4565570" y="2763062"/>
              <a:ext cx="1370298" cy="1370793"/>
            </a:xfrm>
            <a:prstGeom prst="ellipse">
              <a:avLst/>
            </a:prstGeom>
            <a:solidFill>
              <a:schemeClr val="bg1"/>
            </a:solidFill>
            <a:ln w="25400" cap="flat" cmpd="sng" algn="ctr">
              <a:noFill/>
              <a:prstDash val="solid"/>
            </a:ln>
            <a:effectLst/>
          </p:spPr>
          <p:txBody>
            <a:bodyPr rtlCol="0" anchor="ctr"/>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pPr algn="ctr" defTabSz="913765">
                <a:defRPr/>
              </a:pPr>
              <a:r>
                <a:rPr lang="en-US" altLang="zh-CN" sz="3600" b="1" kern="0" dirty="0">
                  <a:solidFill>
                    <a:srgbClr val="FF0000"/>
                  </a:solidFill>
                  <a:latin typeface="微软雅黑" panose="020B0503020204020204" pitchFamily="34" charset="-122"/>
                  <a:ea typeface="微软雅黑" panose="020B0503020204020204" pitchFamily="34" charset="-122"/>
                </a:rPr>
                <a:t>62</a:t>
              </a:r>
              <a:endParaRPr lang="en-US" altLang="zh-CN" sz="3600" b="1" kern="0" dirty="0">
                <a:solidFill>
                  <a:srgbClr val="FF0000"/>
                </a:solidFill>
                <a:latin typeface="微软雅黑" panose="020B0503020204020204" pitchFamily="34" charset="-122"/>
                <a:ea typeface="微软雅黑" panose="020B0503020204020204" pitchFamily="34" charset="-122"/>
              </a:endParaRPr>
            </a:p>
          </p:txBody>
        </p:sp>
      </p:grpSp>
      <p:sp>
        <p:nvSpPr>
          <p:cNvPr id="103" name="文本框 102"/>
          <p:cNvSpPr txBox="1"/>
          <p:nvPr/>
        </p:nvSpPr>
        <p:spPr>
          <a:xfrm>
            <a:off x="1370330" y="2229485"/>
            <a:ext cx="2418080" cy="46037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深入贯彻总体国家安全观</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3825240" y="4643120"/>
            <a:ext cx="2214880" cy="46037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保障人民生命财产安全</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525510" y="4643120"/>
            <a:ext cx="2214880" cy="46037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夯实基层社会治理基础</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6191885" y="2029460"/>
            <a:ext cx="2011680" cy="460375"/>
          </a:xfrm>
          <a:prstGeom prst="rect">
            <a:avLst/>
          </a:prstGeom>
          <a:noFill/>
        </p:spPr>
        <p:txBody>
          <a:bodyPr wrap="none" rtlCol="0">
            <a:spAutoFit/>
          </a:bodyPr>
          <a:p>
            <a:pPr algn="just"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rPr>
              <a:t>维护社会稳定和安全</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ppt_h*1.125000"/>
                                          </p:val>
                                        </p:tav>
                                        <p:tav tm="100000">
                                          <p:val>
                                            <p:strVal val="#ppt_y"/>
                                          </p:val>
                                        </p:tav>
                                      </p:tavLst>
                                    </p:anim>
                                    <p:animEffect transition="in" filter="wipe(down)">
                                      <p:cBhvr>
                                        <p:cTn id="8" dur="500"/>
                                        <p:tgtEl>
                                          <p:spTgt spid="8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p:tgtEl>
                                          <p:spTgt spid="103"/>
                                        </p:tgtEl>
                                        <p:attrNameLst>
                                          <p:attrName>ppt_y</p:attrName>
                                        </p:attrNameLst>
                                      </p:cBhvr>
                                      <p:tavLst>
                                        <p:tav tm="0">
                                          <p:val>
                                            <p:strVal val="#ppt_y-#ppt_h*1.125000"/>
                                          </p:val>
                                        </p:tav>
                                        <p:tav tm="100000">
                                          <p:val>
                                            <p:strVal val="#ppt_y"/>
                                          </p:val>
                                        </p:tav>
                                      </p:tavLst>
                                    </p:anim>
                                    <p:animEffect transition="in" filter="wipe(down)">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p:tgtEl>
                                          <p:spTgt spid="91"/>
                                        </p:tgtEl>
                                        <p:attrNameLst>
                                          <p:attrName>ppt_y</p:attrName>
                                        </p:attrNameLst>
                                      </p:cBhvr>
                                      <p:tavLst>
                                        <p:tav tm="0">
                                          <p:val>
                                            <p:strVal val="#ppt_y+#ppt_h*1.125000"/>
                                          </p:val>
                                        </p:tav>
                                        <p:tav tm="100000">
                                          <p:val>
                                            <p:strVal val="#ppt_y"/>
                                          </p:val>
                                        </p:tav>
                                      </p:tavLst>
                                    </p:anim>
                                    <p:animEffect transition="in" filter="wipe(up)">
                                      <p:cBhvr>
                                        <p:cTn id="18" dur="500"/>
                                        <p:tgtEl>
                                          <p:spTgt spid="9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 calcmode="lin" valueType="num">
                                      <p:cBhvr additive="base">
                                        <p:cTn id="21" dur="500"/>
                                        <p:tgtEl>
                                          <p:spTgt spid="105"/>
                                        </p:tgtEl>
                                        <p:attrNameLst>
                                          <p:attrName>ppt_y</p:attrName>
                                        </p:attrNameLst>
                                      </p:cBhvr>
                                      <p:tavLst>
                                        <p:tav tm="0">
                                          <p:val>
                                            <p:strVal val="#ppt_y+#ppt_h*1.125000"/>
                                          </p:val>
                                        </p:tav>
                                        <p:tav tm="100000">
                                          <p:val>
                                            <p:strVal val="#ppt_y"/>
                                          </p:val>
                                        </p:tav>
                                      </p:tavLst>
                                    </p:anim>
                                    <p:animEffect transition="in" filter="wipe(up)">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p:tgtEl>
                                          <p:spTgt spid="86"/>
                                        </p:tgtEl>
                                        <p:attrNameLst>
                                          <p:attrName>ppt_y</p:attrName>
                                        </p:attrNameLst>
                                      </p:cBhvr>
                                      <p:tavLst>
                                        <p:tav tm="0">
                                          <p:val>
                                            <p:strVal val="#ppt_y-#ppt_h*1.125000"/>
                                          </p:val>
                                        </p:tav>
                                        <p:tav tm="100000">
                                          <p:val>
                                            <p:strVal val="#ppt_y"/>
                                          </p:val>
                                        </p:tav>
                                      </p:tavLst>
                                    </p:anim>
                                    <p:animEffect transition="in" filter="wipe(down)">
                                      <p:cBhvr>
                                        <p:cTn id="28" dur="500"/>
                                        <p:tgtEl>
                                          <p:spTgt spid="86"/>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p:tgtEl>
                                          <p:spTgt spid="107"/>
                                        </p:tgtEl>
                                        <p:attrNameLst>
                                          <p:attrName>ppt_y</p:attrName>
                                        </p:attrNameLst>
                                      </p:cBhvr>
                                      <p:tavLst>
                                        <p:tav tm="0">
                                          <p:val>
                                            <p:strVal val="#ppt_y-#ppt_h*1.125000"/>
                                          </p:val>
                                        </p:tav>
                                        <p:tav tm="100000">
                                          <p:val>
                                            <p:strVal val="#ppt_y"/>
                                          </p:val>
                                        </p:tav>
                                      </p:tavLst>
                                    </p:anim>
                                    <p:animEffect transition="in" filter="wipe(down)">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p:tgtEl>
                                          <p:spTgt spid="96"/>
                                        </p:tgtEl>
                                        <p:attrNameLst>
                                          <p:attrName>ppt_y</p:attrName>
                                        </p:attrNameLst>
                                      </p:cBhvr>
                                      <p:tavLst>
                                        <p:tav tm="0">
                                          <p:val>
                                            <p:strVal val="#ppt_y+#ppt_h*1.125000"/>
                                          </p:val>
                                        </p:tav>
                                        <p:tav tm="100000">
                                          <p:val>
                                            <p:strVal val="#ppt_y"/>
                                          </p:val>
                                        </p:tav>
                                      </p:tavLst>
                                    </p:anim>
                                    <p:animEffect transition="in" filter="wipe(up)">
                                      <p:cBhvr>
                                        <p:cTn id="38" dur="500"/>
                                        <p:tgtEl>
                                          <p:spTgt spid="9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 calcmode="lin" valueType="num">
                                      <p:cBhvr additive="base">
                                        <p:cTn id="41" dur="500"/>
                                        <p:tgtEl>
                                          <p:spTgt spid="106"/>
                                        </p:tgtEl>
                                        <p:attrNameLst>
                                          <p:attrName>ppt_y</p:attrName>
                                        </p:attrNameLst>
                                      </p:cBhvr>
                                      <p:tavLst>
                                        <p:tav tm="0">
                                          <p:val>
                                            <p:strVal val="#ppt_y+#ppt_h*1.125000"/>
                                          </p:val>
                                        </p:tav>
                                        <p:tav tm="100000">
                                          <p:val>
                                            <p:strVal val="#ppt_y"/>
                                          </p:val>
                                        </p:tav>
                                      </p:tavLst>
                                    </p:anim>
                                    <p:animEffect transition="in" filter="wipe(up)">
                                      <p:cBhvr>
                                        <p:cTn id="42" dur="500"/>
                                        <p:tgtEl>
                                          <p:spTgt spid="10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500" fill="hold">
                                          <p:stCondLst>
                                            <p:cond delay="0"/>
                                          </p:stCondLst>
                                        </p:cTn>
                                        <p:tgtEl>
                                          <p:spTgt spid="2"/>
                                        </p:tgtEl>
                                        <p:attrNameLst>
                                          <p:attrName>style.visibility</p:attrName>
                                        </p:attrNameLst>
                                      </p:cBhvr>
                                      <p:to>
                                        <p:strVal val="visible"/>
                                      </p:to>
                                    </p:set>
                                    <p:animEffect transition="in" filter="wedg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P spid="105" grpId="0"/>
      <p:bldP spid="105" grpId="1"/>
      <p:bldP spid="107" grpId="0"/>
      <p:bldP spid="107" grpId="1"/>
      <p:bldP spid="106" grpId="0"/>
      <p:bldP spid="10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C:\Users\Administrator\Desktop\微信图片_20201110144331.jpg微信图片_20201110144331"/>
          <p:cNvPicPr>
            <a:picLocks noChangeAspect="1"/>
          </p:cNvPicPr>
          <p:nvPr/>
        </p:nvPicPr>
        <p:blipFill>
          <a:blip r:embed="rId2"/>
          <a:srcRect/>
          <a:stretch>
            <a:fillRect/>
          </a:stretch>
        </p:blipFill>
        <p:spPr>
          <a:xfrm>
            <a:off x="635000" y="1993265"/>
            <a:ext cx="5412740" cy="2872105"/>
          </a:xfrm>
          <a:prstGeom prst="rect">
            <a:avLst/>
          </a:prstGeom>
        </p:spPr>
      </p:pic>
      <p:sp>
        <p:nvSpPr>
          <p:cNvPr id="100" name="文本框 99"/>
          <p:cNvSpPr txBox="1"/>
          <p:nvPr/>
        </p:nvSpPr>
        <p:spPr>
          <a:xfrm>
            <a:off x="6383020" y="2829560"/>
            <a:ext cx="5253355" cy="1198880"/>
          </a:xfrm>
          <a:prstGeom prst="rect">
            <a:avLst/>
          </a:prstGeom>
          <a:noFill/>
          <a:ln w="9525">
            <a:noFill/>
          </a:ln>
        </p:spPr>
        <p:txBody>
          <a:bodyPr wrap="square">
            <a:spAutoFit/>
          </a:bodyPr>
          <a:p>
            <a:pPr indent="457200" algn="just" fontAlgn="auto">
              <a:lnSpc>
                <a:spcPct val="150000"/>
              </a:lnSpc>
            </a:pP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《中共河北省委关于制定国民经济和社会发展第十四个五年规划和二〇三五年远景目标的建议》</a:t>
            </a:r>
            <a:r>
              <a:rPr 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17</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日发布。《</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建议</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稿分三大板块、15部分、69条。</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405068" y="234724"/>
            <a:ext cx="11381864" cy="6388552"/>
            <a:chOff x="246741" y="288018"/>
            <a:chExt cx="11381864" cy="6388552"/>
          </a:xfrm>
          <a:solidFill>
            <a:schemeClr val="bg1"/>
          </a:solidFill>
        </p:grpSpPr>
        <p:sp>
          <p:nvSpPr>
            <p:cNvPr id="7" name="L 形 6"/>
            <p:cNvSpPr/>
            <p:nvPr/>
          </p:nvSpPr>
          <p:spPr>
            <a:xfrm>
              <a:off x="246742" y="6400858"/>
              <a:ext cx="275712" cy="275712"/>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L 形 7"/>
            <p:cNvSpPr/>
            <p:nvPr/>
          </p:nvSpPr>
          <p:spPr>
            <a:xfrm rot="16200000">
              <a:off x="11352892" y="6400857"/>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L 形 9"/>
            <p:cNvSpPr/>
            <p:nvPr/>
          </p:nvSpPr>
          <p:spPr>
            <a:xfrm rot="10800000">
              <a:off x="11352892" y="288018"/>
              <a:ext cx="275713" cy="275713"/>
            </a:xfrm>
            <a:prstGeom prst="corner">
              <a:avLst>
                <a:gd name="adj1" fmla="val 25938"/>
                <a:gd name="adj2" fmla="val 25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 name="组合 13"/>
          <p:cNvGrpSpPr/>
          <p:nvPr/>
        </p:nvGrpSpPr>
        <p:grpSpPr>
          <a:xfrm>
            <a:off x="-14605" y="-427355"/>
            <a:ext cx="18063845" cy="13528040"/>
            <a:chOff x="0" y="-673"/>
            <a:chExt cx="28447" cy="21304"/>
          </a:xfrm>
        </p:grpSpPr>
        <p:sp>
          <p:nvSpPr>
            <p:cNvPr id="16" name="矩形 15"/>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05068" y="234724"/>
            <a:ext cx="11381864" cy="6388552"/>
            <a:chOff x="246741" y="288018"/>
            <a:chExt cx="11381864" cy="6388552"/>
          </a:xfrm>
        </p:grpSpPr>
        <p:sp>
          <p:nvSpPr>
            <p:cNvPr id="6" name="L 形 5"/>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 形 6"/>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L 形 28"/>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矩形 25"/>
          <p:cNvSpPr/>
          <p:nvPr/>
        </p:nvSpPr>
        <p:spPr>
          <a:xfrm>
            <a:off x="-83820" y="2679700"/>
            <a:ext cx="12275185" cy="128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0" name="组合 29"/>
          <p:cNvGrpSpPr/>
          <p:nvPr/>
        </p:nvGrpSpPr>
        <p:grpSpPr>
          <a:xfrm>
            <a:off x="3357245" y="2352675"/>
            <a:ext cx="5393055" cy="2576830"/>
            <a:chOff x="5287" y="3705"/>
            <a:chExt cx="8493" cy="4058"/>
          </a:xfrm>
        </p:grpSpPr>
        <p:sp>
          <p:nvSpPr>
            <p:cNvPr id="25" name="文本框 24"/>
            <p:cNvSpPr txBox="1"/>
            <p:nvPr/>
          </p:nvSpPr>
          <p:spPr>
            <a:xfrm>
              <a:off x="5624" y="3705"/>
              <a:ext cx="6936" cy="2543"/>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indent="457200" algn="ctr" fontAlgn="auto">
                <a:lnSpc>
                  <a:spcPct val="150000"/>
                </a:lnSpc>
              </a:pPr>
              <a:r>
                <a:rPr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zh-CN"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三</a:t>
              </a:r>
              <a:r>
                <a:rPr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板块 </a:t>
              </a:r>
              <a:endParaRPr lang="zh-CN" altLang="en-US"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8" name="组合 27"/>
            <p:cNvGrpSpPr/>
            <p:nvPr/>
          </p:nvGrpSpPr>
          <p:grpSpPr>
            <a:xfrm>
              <a:off x="5287" y="6456"/>
              <a:ext cx="8493" cy="1307"/>
              <a:chOff x="5287" y="6456"/>
              <a:chExt cx="8493" cy="1307"/>
            </a:xfrm>
          </p:grpSpPr>
          <p:sp>
            <p:nvSpPr>
              <p:cNvPr id="100" name="文本框 99"/>
              <p:cNvSpPr txBox="1"/>
              <p:nvPr/>
            </p:nvSpPr>
            <p:spPr>
              <a:xfrm>
                <a:off x="5287" y="6456"/>
                <a:ext cx="8493" cy="1307"/>
              </a:xfrm>
              <a:prstGeom prst="rect">
                <a:avLst/>
              </a:prstGeom>
              <a:noFill/>
              <a:ln w="9525">
                <a:noFill/>
              </a:ln>
            </p:spPr>
            <p:txBody>
              <a:bodyPr wrap="square">
                <a:spAutoFit/>
              </a:bodyPr>
              <a:p>
                <a:pPr indent="457200" algn="just" fontAlgn="auto">
                  <a:lnSpc>
                    <a:spcPct val="150000"/>
                  </a:lnSpc>
                </a:pPr>
                <a:r>
                  <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即第十五部分和结束语</a:t>
                </a:r>
                <a:endPar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5287" y="6988"/>
                <a:ext cx="476" cy="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470025" y="393700"/>
            <a:ext cx="9441815"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531" y="543"/>
              <a:ext cx="16138" cy="580"/>
            </a:xfrm>
            <a:prstGeom prst="rect">
              <a:avLst/>
            </a:prstGeom>
            <a:noFill/>
          </p:spPr>
          <p:txBody>
            <a:bodyPr wrap="square">
              <a:spAutoFit/>
            </a:bodyPr>
            <a:p>
              <a:pPr algn="ctr" defTabSz="925830" fontAlgn="auto">
                <a:lnSpc>
                  <a:spcPct val="100000"/>
                </a:lnSpc>
              </a:pPr>
              <a:r>
                <a:rPr b="1">
                  <a:solidFill>
                    <a:srgbClr val="FF0000"/>
                  </a:solidFill>
                  <a:latin typeface="微软雅黑" panose="020B0503020204020204" pitchFamily="34" charset="-122"/>
                  <a:ea typeface="微软雅黑" panose="020B0503020204020204" pitchFamily="34" charset="-122"/>
                  <a:sym typeface="+mn-ea"/>
                </a:rPr>
                <a:t>十五、坚持和完善党的领导，切实营造良好的政治环境、法治环境和社会环境</a:t>
              </a:r>
              <a:endParaRPr b="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707390" y="1929130"/>
            <a:ext cx="10064115" cy="3429635"/>
            <a:chOff x="1114" y="3038"/>
            <a:chExt cx="15849" cy="5401"/>
          </a:xfrm>
        </p:grpSpPr>
        <p:sp>
          <p:nvSpPr>
            <p:cNvPr id="4" name="Freeform 8"/>
            <p:cNvSpPr/>
            <p:nvPr/>
          </p:nvSpPr>
          <p:spPr bwMode="auto">
            <a:xfrm>
              <a:off x="11147" y="4582"/>
              <a:ext cx="623" cy="1688"/>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10" name="Freeform 10"/>
            <p:cNvSpPr/>
            <p:nvPr/>
          </p:nvSpPr>
          <p:spPr bwMode="auto">
            <a:xfrm>
              <a:off x="9324" y="4582"/>
              <a:ext cx="622" cy="168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grpSp>
          <p:nvGrpSpPr>
            <p:cNvPr id="49" name="组合 48"/>
            <p:cNvGrpSpPr/>
            <p:nvPr/>
          </p:nvGrpSpPr>
          <p:grpSpPr>
            <a:xfrm>
              <a:off x="14981" y="4585"/>
              <a:ext cx="1982" cy="1474"/>
              <a:chOff x="14981" y="4585"/>
              <a:chExt cx="1982" cy="1474"/>
            </a:xfrm>
          </p:grpSpPr>
          <p:sp>
            <p:nvSpPr>
              <p:cNvPr id="3" name="Freeform 5"/>
              <p:cNvSpPr/>
              <p:nvPr/>
            </p:nvSpPr>
            <p:spPr bwMode="auto">
              <a:xfrm>
                <a:off x="14981" y="4585"/>
                <a:ext cx="620" cy="1296"/>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24" name="Freeform 17"/>
              <p:cNvSpPr/>
              <p:nvPr/>
            </p:nvSpPr>
            <p:spPr bwMode="auto">
              <a:xfrm>
                <a:off x="15595" y="4783"/>
                <a:ext cx="1368" cy="1277"/>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grpSp>
        <p:grpSp>
          <p:nvGrpSpPr>
            <p:cNvPr id="25" name="组合 24"/>
            <p:cNvGrpSpPr/>
            <p:nvPr/>
          </p:nvGrpSpPr>
          <p:grpSpPr>
            <a:xfrm>
              <a:off x="2174" y="4582"/>
              <a:ext cx="1592" cy="1683"/>
              <a:chOff x="882491" y="2261909"/>
              <a:chExt cx="959665" cy="1012525"/>
            </a:xfrm>
          </p:grpSpPr>
          <p:sp>
            <p:nvSpPr>
              <p:cNvPr id="27" name="Freeform 15"/>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28"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63</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grpSp>
        <p:sp>
          <p:nvSpPr>
            <p:cNvPr id="39" name="Rectangle 7"/>
            <p:cNvSpPr>
              <a:spLocks noChangeArrowheads="1"/>
            </p:cNvSpPr>
            <p:nvPr/>
          </p:nvSpPr>
          <p:spPr bwMode="auto">
            <a:xfrm>
              <a:off x="9855" y="4582"/>
              <a:ext cx="1281" cy="1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40" name="Text Placeholder 59"/>
            <p:cNvSpPr txBox="1"/>
            <p:nvPr/>
          </p:nvSpPr>
          <p:spPr>
            <a:xfrm>
              <a:off x="9708" y="4784"/>
              <a:ext cx="1594" cy="1126"/>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67</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sp>
          <p:nvSpPr>
            <p:cNvPr id="42" name="Rectangle 6"/>
            <p:cNvSpPr>
              <a:spLocks noChangeArrowheads="1"/>
            </p:cNvSpPr>
            <p:nvPr/>
          </p:nvSpPr>
          <p:spPr bwMode="auto">
            <a:xfrm>
              <a:off x="11769" y="4582"/>
              <a:ext cx="1283" cy="1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43" name="Text Placeholder 59"/>
            <p:cNvSpPr txBox="1"/>
            <p:nvPr/>
          </p:nvSpPr>
          <p:spPr>
            <a:xfrm>
              <a:off x="11629" y="4784"/>
              <a:ext cx="1594" cy="1126"/>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68</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sp>
          <p:nvSpPr>
            <p:cNvPr id="44" name="Freeform 8"/>
            <p:cNvSpPr/>
            <p:nvPr/>
          </p:nvSpPr>
          <p:spPr bwMode="auto">
            <a:xfrm>
              <a:off x="13058" y="4579"/>
              <a:ext cx="623" cy="1688"/>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46" name="Rectangle 6"/>
            <p:cNvSpPr>
              <a:spLocks noChangeArrowheads="1"/>
            </p:cNvSpPr>
            <p:nvPr/>
          </p:nvSpPr>
          <p:spPr bwMode="auto">
            <a:xfrm>
              <a:off x="13691" y="4582"/>
              <a:ext cx="1283" cy="1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47" name="Text Placeholder 59"/>
            <p:cNvSpPr txBox="1"/>
            <p:nvPr/>
          </p:nvSpPr>
          <p:spPr>
            <a:xfrm>
              <a:off x="13551" y="4784"/>
              <a:ext cx="1594" cy="1126"/>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a:solidFill>
                    <a:srgbClr val="FF0000"/>
                  </a:solidFill>
                  <a:latin typeface="Arial" panose="020B0604020202020204"/>
                  <a:ea typeface="方正兰亭超细黑简体" panose="02000000000000000000" charset="-122"/>
                  <a:cs typeface="+mn-ea"/>
                  <a:sym typeface="Arial" panose="020B0604020202020204"/>
                </a:rPr>
                <a:t>69</a:t>
              </a:r>
              <a:endParaRPr lang="en-US" sz="2665" b="1" dirty="0">
                <a:solidFill>
                  <a:srgbClr val="FF0000"/>
                </a:solidFill>
                <a:latin typeface="Arial" panose="020B0604020202020204"/>
                <a:ea typeface="方正兰亭超细黑简体" panose="02000000000000000000" charset="-122"/>
                <a:cs typeface="+mn-ea"/>
                <a:sym typeface="Arial" panose="020B0604020202020204"/>
              </a:endParaRPr>
            </a:p>
          </p:txBody>
        </p:sp>
        <p:sp>
          <p:nvSpPr>
            <p:cNvPr id="6" name="文本框 5"/>
            <p:cNvSpPr txBox="1"/>
            <p:nvPr/>
          </p:nvSpPr>
          <p:spPr>
            <a:xfrm>
              <a:off x="1114" y="3038"/>
              <a:ext cx="3712" cy="1307"/>
            </a:xfrm>
            <a:prstGeom prst="rect">
              <a:avLst/>
            </a:prstGeom>
            <a:noFill/>
          </p:spPr>
          <p:txBody>
            <a:bodyPr wrap="square" rtlCol="0">
              <a:spAutoFit/>
            </a:bodyPr>
            <a:p>
              <a:pPr algn="ctr"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坚决维护党中央权威和集中统一领导</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16"/>
            <p:cNvSpPr/>
            <p:nvPr/>
          </p:nvSpPr>
          <p:spPr bwMode="auto">
            <a:xfrm>
              <a:off x="3605" y="4582"/>
              <a:ext cx="619" cy="1688"/>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grpSp>
          <p:nvGrpSpPr>
            <p:cNvPr id="26" name="组合 25"/>
            <p:cNvGrpSpPr/>
            <p:nvPr/>
          </p:nvGrpSpPr>
          <p:grpSpPr>
            <a:xfrm rot="0">
              <a:off x="4083" y="4582"/>
              <a:ext cx="1594" cy="1689"/>
              <a:chOff x="2029538" y="2261909"/>
              <a:chExt cx="959665" cy="1016144"/>
            </a:xfrm>
            <a:solidFill>
              <a:schemeClr val="bg1"/>
            </a:solidFill>
          </p:grpSpPr>
          <p:sp>
            <p:nvSpPr>
              <p:cNvPr id="30" name="Rectangle 13"/>
              <p:cNvSpPr>
                <a:spLocks noChangeArrowheads="1"/>
              </p:cNvSpPr>
              <p:nvPr/>
            </p:nvSpPr>
            <p:spPr bwMode="auto">
              <a:xfrm>
                <a:off x="2114063"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31" name="Text Placeholder 59"/>
              <p:cNvSpPr txBox="1"/>
              <p:nvPr/>
            </p:nvSpPr>
            <p:spPr>
              <a:xfrm>
                <a:off x="2029538"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64</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grpSp>
        <p:sp>
          <p:nvSpPr>
            <p:cNvPr id="11" name="文本框 10"/>
            <p:cNvSpPr txBox="1"/>
            <p:nvPr/>
          </p:nvSpPr>
          <p:spPr>
            <a:xfrm>
              <a:off x="3120" y="6755"/>
              <a:ext cx="3488" cy="531"/>
            </a:xfrm>
            <a:prstGeom prst="rect">
              <a:avLst/>
            </a:prstGeom>
            <a:noFill/>
          </p:spPr>
          <p:txBody>
            <a:bodyPr wrap="none" rtlCol="0">
              <a:spAutoFit/>
            </a:bodyPr>
            <a:p>
              <a:pPr algn="l"/>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强化党的创新理论武装</a:t>
              </a:r>
              <a:endParaRPr lang="zh-CN" altLang="en-US"/>
            </a:p>
          </p:txBody>
        </p:sp>
        <p:sp>
          <p:nvSpPr>
            <p:cNvPr id="15" name="Freeform 14"/>
            <p:cNvSpPr/>
            <p:nvPr/>
          </p:nvSpPr>
          <p:spPr bwMode="auto">
            <a:xfrm>
              <a:off x="5503" y="4582"/>
              <a:ext cx="619" cy="1688"/>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grpSp>
          <p:nvGrpSpPr>
            <p:cNvPr id="32" name="组合 31"/>
            <p:cNvGrpSpPr/>
            <p:nvPr/>
          </p:nvGrpSpPr>
          <p:grpSpPr>
            <a:xfrm rot="0">
              <a:off x="5991" y="4582"/>
              <a:ext cx="1594" cy="1689"/>
              <a:chOff x="3176585" y="2261909"/>
              <a:chExt cx="959665" cy="1016144"/>
            </a:xfrm>
            <a:solidFill>
              <a:schemeClr val="bg1"/>
            </a:solidFill>
          </p:grpSpPr>
          <p:sp>
            <p:nvSpPr>
              <p:cNvPr id="33" name="Rectangle 11"/>
              <p:cNvSpPr>
                <a:spLocks noChangeArrowheads="1"/>
              </p:cNvSpPr>
              <p:nvPr/>
            </p:nvSpPr>
            <p:spPr bwMode="auto">
              <a:xfrm>
                <a:off x="3261110"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34" name="Text Placeholder 59"/>
              <p:cNvSpPr txBox="1"/>
              <p:nvPr/>
            </p:nvSpPr>
            <p:spPr>
              <a:xfrm>
                <a:off x="3176585"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65</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grpSp>
        <p:sp>
          <p:nvSpPr>
            <p:cNvPr id="18" name="文本框 17"/>
            <p:cNvSpPr txBox="1"/>
            <p:nvPr/>
          </p:nvSpPr>
          <p:spPr>
            <a:xfrm>
              <a:off x="5506" y="3038"/>
              <a:ext cx="2813" cy="1307"/>
            </a:xfrm>
            <a:prstGeom prst="rect">
              <a:avLst/>
            </a:prstGeom>
            <a:noFill/>
          </p:spPr>
          <p:txBody>
            <a:bodyPr wrap="square" rtlCol="0">
              <a:spAutoFit/>
            </a:bodyPr>
            <a:p>
              <a:pPr algn="ctr"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坚持和加强党的全面领导</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12"/>
            <p:cNvSpPr/>
            <p:nvPr/>
          </p:nvSpPr>
          <p:spPr bwMode="auto">
            <a:xfrm>
              <a:off x="7418" y="4582"/>
              <a:ext cx="619" cy="1688"/>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noFill/>
            <a:ln w="9525">
              <a:solidFill>
                <a:schemeClr val="bg1"/>
              </a:solidFill>
              <a:round/>
            </a:ln>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grpSp>
          <p:nvGrpSpPr>
            <p:cNvPr id="35" name="组合 34"/>
            <p:cNvGrpSpPr/>
            <p:nvPr/>
          </p:nvGrpSpPr>
          <p:grpSpPr>
            <a:xfrm rot="0">
              <a:off x="7910" y="4582"/>
              <a:ext cx="1594" cy="1689"/>
              <a:chOff x="4323632" y="2261909"/>
              <a:chExt cx="959665" cy="1016144"/>
            </a:xfrm>
            <a:solidFill>
              <a:schemeClr val="bg1"/>
            </a:solidFill>
          </p:grpSpPr>
          <p:sp>
            <p:nvSpPr>
              <p:cNvPr id="36" name="Rectangle 9"/>
              <p:cNvSpPr>
                <a:spLocks noChangeArrowheads="1"/>
              </p:cNvSpPr>
              <p:nvPr/>
            </p:nvSpPr>
            <p:spPr bwMode="auto">
              <a:xfrm>
                <a:off x="4408157"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a:lstStyle>
              <a:p>
                <a:endParaRPr lang="en-US" sz="2400" b="1">
                  <a:latin typeface="Arial" panose="020B0604020202020204"/>
                  <a:ea typeface="方正兰亭超细黑简体" panose="02000000000000000000" charset="-122"/>
                  <a:cs typeface="+mn-ea"/>
                  <a:sym typeface="Arial" panose="020B0604020202020204"/>
                </a:endParaRPr>
              </a:p>
            </p:txBody>
          </p:sp>
          <p:sp>
            <p:nvSpPr>
              <p:cNvPr id="37" name="Text Placeholder 59"/>
              <p:cNvSpPr txBox="1"/>
              <p:nvPr/>
            </p:nvSpPr>
            <p:spPr>
              <a:xfrm>
                <a:off x="4323632"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b="1" dirty="0" smtClean="0">
                    <a:solidFill>
                      <a:srgbClr val="FF0000"/>
                    </a:solidFill>
                    <a:latin typeface="Arial" panose="020B0604020202020204"/>
                    <a:ea typeface="方正兰亭超细黑简体" panose="02000000000000000000" charset="-122"/>
                    <a:cs typeface="+mn-ea"/>
                    <a:sym typeface="Arial" panose="020B0604020202020204"/>
                  </a:rPr>
                  <a:t>66</a:t>
                </a:r>
                <a:endParaRPr lang="en-US" sz="2665" b="1" dirty="0" smtClean="0">
                  <a:solidFill>
                    <a:srgbClr val="FF0000"/>
                  </a:solidFill>
                  <a:latin typeface="Arial" panose="020B0604020202020204"/>
                  <a:ea typeface="方正兰亭超细黑简体" panose="02000000000000000000" charset="-122"/>
                  <a:cs typeface="+mn-ea"/>
                  <a:sym typeface="Arial" panose="020B0604020202020204"/>
                </a:endParaRPr>
              </a:p>
            </p:txBody>
          </p:sp>
        </p:grpSp>
        <p:sp>
          <p:nvSpPr>
            <p:cNvPr id="21" name="文本框 20"/>
            <p:cNvSpPr txBox="1"/>
            <p:nvPr/>
          </p:nvSpPr>
          <p:spPr>
            <a:xfrm>
              <a:off x="7186" y="6551"/>
              <a:ext cx="3043" cy="1307"/>
            </a:xfrm>
            <a:prstGeom prst="rect">
              <a:avLst/>
            </a:prstGeom>
            <a:noFill/>
          </p:spPr>
          <p:txBody>
            <a:bodyPr wrap="square" rtlCol="0">
              <a:spAutoFit/>
            </a:bodyPr>
            <a:p>
              <a:pPr algn="ctr"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扎实推进社会主义政治建设</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8837" y="3382"/>
              <a:ext cx="3336" cy="725"/>
            </a:xfrm>
            <a:prstGeom prst="rect">
              <a:avLst/>
            </a:prstGeom>
            <a:noFill/>
          </p:spPr>
          <p:txBody>
            <a:bodyPr wrap="square" rtlCol="0">
              <a:spAutoFit/>
            </a:bodyPr>
            <a:p>
              <a:pPr algn="l"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加快建设法治河北</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10887" y="6551"/>
              <a:ext cx="3530" cy="1888"/>
            </a:xfrm>
            <a:prstGeom prst="rect">
              <a:avLst/>
            </a:prstGeom>
            <a:noFill/>
          </p:spPr>
          <p:txBody>
            <a:bodyPr wrap="square" rtlCol="0">
              <a:spAutoFit/>
            </a:bodyPr>
            <a:p>
              <a:pPr algn="ctr"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自觉服从服务国防军队建设、“一国两制”、祖国统一和外交大局</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12660" y="3382"/>
              <a:ext cx="3892" cy="725"/>
            </a:xfrm>
            <a:prstGeom prst="rect">
              <a:avLst/>
            </a:prstGeom>
            <a:noFill/>
          </p:spPr>
          <p:txBody>
            <a:bodyPr wrap="square" rtlCol="0">
              <a:spAutoFit/>
            </a:bodyPr>
            <a:p>
              <a:pPr algn="ctr" fontAlgn="auto">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健全狠抓落实工作机制</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 name="组合 13"/>
          <p:cNvGrpSpPr/>
          <p:nvPr/>
        </p:nvGrpSpPr>
        <p:grpSpPr>
          <a:xfrm>
            <a:off x="0" y="-427355"/>
            <a:ext cx="18063845" cy="13528040"/>
            <a:chOff x="0" y="-673"/>
            <a:chExt cx="28447" cy="21304"/>
          </a:xfrm>
        </p:grpSpPr>
        <p:sp>
          <p:nvSpPr>
            <p:cNvPr id="16" name="矩形 15"/>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05068" y="234724"/>
            <a:ext cx="11381864" cy="6388552"/>
            <a:chOff x="246741" y="288018"/>
            <a:chExt cx="11381864" cy="6388552"/>
          </a:xfrm>
        </p:grpSpPr>
        <p:sp>
          <p:nvSpPr>
            <p:cNvPr id="6" name="L 形 5"/>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 形 6"/>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L 形 28"/>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0" name="文本框 99"/>
          <p:cNvSpPr txBox="1"/>
          <p:nvPr/>
        </p:nvSpPr>
        <p:spPr>
          <a:xfrm>
            <a:off x="849630" y="3307080"/>
            <a:ext cx="10492740" cy="1938020"/>
          </a:xfrm>
          <a:prstGeom prst="rect">
            <a:avLst/>
          </a:prstGeom>
          <a:noFill/>
          <a:ln w="9525">
            <a:noFill/>
          </a:ln>
        </p:spPr>
        <p:txBody>
          <a:bodyPr wrap="square">
            <a:spAutoFit/>
          </a:bodyPr>
          <a:p>
            <a:pPr indent="457200" algn="just" fontAlgn="auto">
              <a:lnSpc>
                <a:spcPct val="150000"/>
              </a:lnSpc>
            </a:pPr>
            <a:r>
              <a:rPr lang="en-US"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实现“十四五”规划和</a:t>
            </a:r>
            <a:r>
              <a:rPr lang="en-US"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2035</a:t>
            </a:r>
            <a:r>
              <a:rPr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年远景目标，使命光荣</a:t>
            </a:r>
            <a:r>
              <a:rPr lang="zh-CN"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责任重大。全省上下要更加紧密地团结在以习近平同志为核心的党中央周围，坚持以习近平新时代中国特色社会主义思想为指导，不忘初心、牢记使命，锐意进取、埋头苦干，加快建设经济强省、美丽河北，为全面建设社会主义现代化国家和实现中华民族伟大复兴的中国梦而不懈奋斗！</a:t>
            </a:r>
            <a:endParaRPr sz="20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未标题-12"/>
          <p:cNvPicPr>
            <a:picLocks noChangeAspect="1"/>
          </p:cNvPicPr>
          <p:nvPr>
            <p:custDataLst>
              <p:tags r:id="rId1"/>
            </p:custDataLst>
          </p:nvPr>
        </p:nvPicPr>
        <p:blipFill>
          <a:blip r:embed="rId2"/>
          <a:stretch>
            <a:fillRect/>
          </a:stretch>
        </p:blipFill>
        <p:spPr>
          <a:xfrm>
            <a:off x="5304155" y="831850"/>
            <a:ext cx="1583690" cy="1571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 name="组合 13"/>
          <p:cNvGrpSpPr/>
          <p:nvPr/>
        </p:nvGrpSpPr>
        <p:grpSpPr>
          <a:xfrm>
            <a:off x="-14605" y="-427355"/>
            <a:ext cx="18063845" cy="13528040"/>
            <a:chOff x="0" y="-673"/>
            <a:chExt cx="28447" cy="21304"/>
          </a:xfrm>
        </p:grpSpPr>
        <p:sp>
          <p:nvSpPr>
            <p:cNvPr id="16" name="矩形 15"/>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05068" y="234724"/>
            <a:ext cx="11381864" cy="6388552"/>
            <a:chOff x="246741" y="288018"/>
            <a:chExt cx="11381864" cy="6388552"/>
          </a:xfrm>
        </p:grpSpPr>
        <p:sp>
          <p:nvSpPr>
            <p:cNvPr id="6" name="L 形 5"/>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 形 6"/>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L 形 28"/>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矩形 25"/>
          <p:cNvSpPr/>
          <p:nvPr/>
        </p:nvSpPr>
        <p:spPr>
          <a:xfrm>
            <a:off x="-83820" y="2679700"/>
            <a:ext cx="12275185" cy="128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0" name="组合 29"/>
          <p:cNvGrpSpPr/>
          <p:nvPr/>
        </p:nvGrpSpPr>
        <p:grpSpPr>
          <a:xfrm>
            <a:off x="3357245" y="2352675"/>
            <a:ext cx="5392420" cy="2576195"/>
            <a:chOff x="5287" y="3705"/>
            <a:chExt cx="8492" cy="4057"/>
          </a:xfrm>
        </p:grpSpPr>
        <p:sp>
          <p:nvSpPr>
            <p:cNvPr id="25" name="文本框 24"/>
            <p:cNvSpPr txBox="1"/>
            <p:nvPr/>
          </p:nvSpPr>
          <p:spPr>
            <a:xfrm>
              <a:off x="5624" y="3705"/>
              <a:ext cx="6936" cy="2543"/>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indent="457200" algn="ctr" fontAlgn="auto">
                <a:lnSpc>
                  <a:spcPct val="150000"/>
                </a:lnSpc>
              </a:pPr>
              <a:r>
                <a:rPr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第一板块 </a:t>
              </a:r>
              <a:endParaRPr lang="zh-CN" altLang="en-US"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8" name="组合 27"/>
            <p:cNvGrpSpPr/>
            <p:nvPr/>
          </p:nvGrpSpPr>
          <p:grpSpPr>
            <a:xfrm>
              <a:off x="5287" y="6456"/>
              <a:ext cx="8492" cy="1306"/>
              <a:chOff x="5287" y="6456"/>
              <a:chExt cx="8492" cy="1306"/>
            </a:xfrm>
          </p:grpSpPr>
          <p:sp>
            <p:nvSpPr>
              <p:cNvPr id="100" name="文本框 99"/>
              <p:cNvSpPr txBox="1"/>
              <p:nvPr/>
            </p:nvSpPr>
            <p:spPr>
              <a:xfrm>
                <a:off x="5287" y="6456"/>
                <a:ext cx="8493" cy="1307"/>
              </a:xfrm>
              <a:prstGeom prst="rect">
                <a:avLst/>
              </a:prstGeom>
              <a:noFill/>
              <a:ln w="9525">
                <a:noFill/>
              </a:ln>
            </p:spPr>
            <p:txBody>
              <a:bodyPr wrap="square">
                <a:spAutoFit/>
              </a:bodyPr>
              <a:p>
                <a:pPr indent="457200" algn="just" fontAlgn="auto">
                  <a:lnSpc>
                    <a:spcPct val="150000"/>
                  </a:lnSpc>
                </a:pPr>
                <a:r>
                  <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即导语和第一、第二部分</a:t>
                </a:r>
                <a:endPar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5287" y="6988"/>
                <a:ext cx="476" cy="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hidden="1"/>
          <p:cNvGrpSpPr/>
          <p:nvPr/>
        </p:nvGrpSpPr>
        <p:grpSpPr>
          <a:xfrm>
            <a:off x="0" y="-427355"/>
            <a:ext cx="18063845" cy="13528040"/>
            <a:chOff x="0" y="-673"/>
            <a:chExt cx="28447" cy="21304"/>
          </a:xfrm>
        </p:grpSpPr>
        <p:sp>
          <p:nvSpPr>
            <p:cNvPr id="5" name="矩形 4"/>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83590" y="393700"/>
            <a:ext cx="10607040" cy="601345"/>
            <a:chOff x="1234" y="359"/>
            <a:chExt cx="16704" cy="947"/>
          </a:xfrm>
        </p:grpSpPr>
        <p:sp>
          <p:nvSpPr>
            <p:cNvPr id="4" name="六边形 3"/>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531" y="543"/>
              <a:ext cx="16138" cy="580"/>
            </a:xfrm>
            <a:prstGeom prst="rect">
              <a:avLst/>
            </a:prstGeom>
            <a:noFill/>
          </p:spPr>
          <p:txBody>
            <a:bodyPr wrap="square">
              <a:spAutoFit/>
            </a:bodyPr>
            <a:lstStyle/>
            <a:p>
              <a:pPr algn="dist" fontAlgn="auto">
                <a:lnSpc>
                  <a:spcPct val="100000"/>
                </a:lnSpc>
              </a:pPr>
              <a:r>
                <a:rPr b="1">
                  <a:solidFill>
                    <a:srgbClr val="FF0000"/>
                  </a:solidFill>
                  <a:latin typeface="微软雅黑" panose="020B0503020204020204" pitchFamily="34" charset="-122"/>
                  <a:ea typeface="微软雅黑" panose="020B0503020204020204" pitchFamily="34" charset="-122"/>
                </a:rPr>
                <a:t>一、坚持科学总结和全面建成小康社会，奋力开启新时代全面建设经济强省、美丽河北新征程</a:t>
              </a:r>
              <a:endParaRPr b="1">
                <a:solidFill>
                  <a:srgbClr val="FF0000"/>
                </a:solidFill>
                <a:latin typeface="微软雅黑" panose="020B0503020204020204" pitchFamily="34" charset="-122"/>
                <a:ea typeface="微软雅黑" panose="020B0503020204020204" pitchFamily="34" charset="-122"/>
              </a:endParaRPr>
            </a:p>
          </p:txBody>
        </p:sp>
      </p:grpSp>
      <p:sp>
        <p:nvSpPr>
          <p:cNvPr id="9" name="矩形 8" hidden="1"/>
          <p:cNvSpPr/>
          <p:nvPr/>
        </p:nvSpPr>
        <p:spPr>
          <a:xfrm>
            <a:off x="4222766" y="2414200"/>
            <a:ext cx="7858393" cy="2952750"/>
          </a:xfrm>
          <a:prstGeom prst="rect">
            <a:avLst/>
          </a:prstGeom>
          <a:noFill/>
          <a:ln>
            <a:gradFill>
              <a:gsLst>
                <a:gs pos="0">
                  <a:schemeClr val="accent1">
                    <a:lumMod val="5000"/>
                    <a:lumOff val="95000"/>
                    <a:alpha val="0"/>
                  </a:schemeClr>
                </a:gs>
                <a:gs pos="10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134360" y="1294765"/>
            <a:ext cx="5904865" cy="460375"/>
          </a:xfrm>
          <a:prstGeom prst="rect">
            <a:avLst/>
          </a:prstGeom>
          <a:noFill/>
          <a:ln w="9525">
            <a:noFill/>
          </a:ln>
        </p:spPr>
        <p:txBody>
          <a:bodyPr wrap="square">
            <a:spAutoFit/>
          </a:bodyPr>
          <a:p>
            <a:pPr indent="0" algn="just" fontAlgn="auto">
              <a:lnSpc>
                <a:spcPct val="150000"/>
              </a:lnSpc>
            </a:pP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十三五”时期河北全面建成小康社会取得决定性成就</a:t>
            </a:r>
            <a:endParaRPr lang="zh-CN" alt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文本框 20"/>
          <p:cNvSpPr txBox="1"/>
          <p:nvPr/>
        </p:nvSpPr>
        <p:spPr>
          <a:xfrm>
            <a:off x="7975600" y="4351020"/>
            <a:ext cx="3539490" cy="829945"/>
          </a:xfrm>
          <a:prstGeom prst="rect">
            <a:avLst/>
          </a:prstGeom>
          <a:noFill/>
          <a:ln w="9525">
            <a:noFill/>
          </a:ln>
        </p:spPr>
        <p:txBody>
          <a:bodyPr wrap="square">
            <a:spAutoFit/>
          </a:bodyPr>
          <a:p>
            <a:pPr indent="0" algn="just" fontAlgn="auto">
              <a:lnSpc>
                <a:spcPct val="150000"/>
              </a:lnSpc>
            </a:pPr>
            <a:r>
              <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“十四五”时期河北仍处于历史性</a:t>
            </a:r>
            <a:endPar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pPr>
            <a:r>
              <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窗口期和战略性机遇期</a:t>
            </a:r>
            <a:endParaRPr lang="zh-CN" alt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405130" y="4351020"/>
            <a:ext cx="3757930" cy="829945"/>
          </a:xfrm>
          <a:prstGeom prst="rect">
            <a:avLst/>
          </a:prstGeom>
          <a:noFill/>
          <a:ln w="9525">
            <a:noFill/>
          </a:ln>
        </p:spPr>
        <p:txBody>
          <a:bodyPr wrap="square">
            <a:spAutoFit/>
          </a:bodyPr>
          <a:p>
            <a:pPr indent="0" algn="just" fontAlgn="auto">
              <a:lnSpc>
                <a:spcPct val="150000"/>
              </a:lnSpc>
            </a:pPr>
            <a:r>
              <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到</a:t>
            </a: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2035</a:t>
            </a:r>
            <a:r>
              <a:rPr lang="zh-CN"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年全面建成经济强省、美丽河北和基本实现社会主义现代化远景目标</a:t>
            </a:r>
            <a:endParaRPr lang="zh-CN" alt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343434"/>
          <p:cNvPicPr>
            <a:picLocks noChangeAspect="1"/>
          </p:cNvPicPr>
          <p:nvPr/>
        </p:nvPicPr>
        <p:blipFill>
          <a:blip r:embed="rId2"/>
          <a:stretch>
            <a:fillRect/>
          </a:stretch>
        </p:blipFill>
        <p:spPr>
          <a:xfrm>
            <a:off x="4258310" y="2026920"/>
            <a:ext cx="3675380" cy="3522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p:tgtEl>
                                          <p:spTgt spid="21"/>
                                        </p:tgtEl>
                                        <p:attrNameLst>
                                          <p:attrName>ppt_y</p:attrName>
                                        </p:attrNameLst>
                                      </p:cBhvr>
                                      <p:tavLst>
                                        <p:tav tm="0">
                                          <p:val>
                                            <p:strVal val="#ppt_y+#ppt_h*1.125000"/>
                                          </p:val>
                                        </p:tav>
                                        <p:tav tm="100000">
                                          <p:val>
                                            <p:strVal val="#ppt_y"/>
                                          </p:val>
                                        </p:tav>
                                      </p:tavLst>
                                    </p:anim>
                                    <p:animEffect transition="in" filter="wipe(up)">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1" grpId="0"/>
      <p:bldP spid="21"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6" name="组合 95"/>
          <p:cNvGrpSpPr/>
          <p:nvPr/>
        </p:nvGrpSpPr>
        <p:grpSpPr>
          <a:xfrm>
            <a:off x="2171065" y="2375535"/>
            <a:ext cx="1639570" cy="1652270"/>
            <a:chOff x="3419" y="3741"/>
            <a:chExt cx="2582" cy="2602"/>
          </a:xfrm>
        </p:grpSpPr>
        <p:sp>
          <p:nvSpPr>
            <p:cNvPr id="44" name="文本框 43"/>
            <p:cNvSpPr txBox="1"/>
            <p:nvPr/>
          </p:nvSpPr>
          <p:spPr>
            <a:xfrm>
              <a:off x="3419" y="5036"/>
              <a:ext cx="2582" cy="1307"/>
            </a:xfrm>
            <a:prstGeom prst="rect">
              <a:avLst/>
            </a:prstGeom>
            <a:solidFill>
              <a:schemeClr val="bg1"/>
            </a:solidFill>
          </p:spPr>
          <p:txBody>
            <a:bodyPr wrap="square" rtlCol="0">
              <a:spAutoFit/>
            </a:bodyPr>
            <a:p>
              <a:pPr algn="just"/>
              <a:r>
                <a:rPr lang="en-US" altLang="zh-CN" sz="1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04</a:t>
              </a:r>
              <a:r>
                <a:rPr lang="zh-CN" sz="1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“十四五”时期经济社会发展指导思想</a:t>
              </a:r>
              <a:endParaRPr lang="zh-CN" sz="1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189"/>
            <p:cNvSpPr>
              <a:spLocks noEditPoints="1"/>
            </p:cNvSpPr>
            <p:nvPr/>
          </p:nvSpPr>
          <p:spPr bwMode="auto">
            <a:xfrm>
              <a:off x="3419" y="3741"/>
              <a:ext cx="1340" cy="1340"/>
            </a:xfrm>
            <a:custGeom>
              <a:avLst/>
              <a:gdLst>
                <a:gd name="T0" fmla="*/ 47 w 92"/>
                <a:gd name="T1" fmla="*/ 12 h 92"/>
                <a:gd name="T2" fmla="*/ 44 w 92"/>
                <a:gd name="T3" fmla="*/ 28 h 92"/>
                <a:gd name="T4" fmla="*/ 43 w 92"/>
                <a:gd name="T5" fmla="*/ 12 h 92"/>
                <a:gd name="T6" fmla="*/ 28 w 92"/>
                <a:gd name="T7" fmla="*/ 84 h 92"/>
                <a:gd name="T8" fmla="*/ 61 w 92"/>
                <a:gd name="T9" fmla="*/ 84 h 92"/>
                <a:gd name="T10" fmla="*/ 82 w 92"/>
                <a:gd name="T11" fmla="*/ 43 h 92"/>
                <a:gd name="T12" fmla="*/ 92 w 92"/>
                <a:gd name="T13" fmla="*/ 92 h 92"/>
                <a:gd name="T14" fmla="*/ 22 w 92"/>
                <a:gd name="T15" fmla="*/ 41 h 92"/>
                <a:gd name="T16" fmla="*/ 46 w 92"/>
                <a:gd name="T17" fmla="*/ 75 h 92"/>
                <a:gd name="T18" fmla="*/ 46 w 92"/>
                <a:gd name="T19" fmla="*/ 69 h 92"/>
                <a:gd name="T20" fmla="*/ 6 w 92"/>
                <a:gd name="T21" fmla="*/ 64 h 92"/>
                <a:gd name="T22" fmla="*/ 17 w 92"/>
                <a:gd name="T23" fmla="*/ 67 h 92"/>
                <a:gd name="T24" fmla="*/ 20 w 92"/>
                <a:gd name="T25" fmla="*/ 67 h 92"/>
                <a:gd name="T26" fmla="*/ 17 w 92"/>
                <a:gd name="T27" fmla="*/ 58 h 92"/>
                <a:gd name="T28" fmla="*/ 17 w 92"/>
                <a:gd name="T29" fmla="*/ 54 h 92"/>
                <a:gd name="T30" fmla="*/ 20 w 92"/>
                <a:gd name="T31" fmla="*/ 52 h 92"/>
                <a:gd name="T32" fmla="*/ 12 w 92"/>
                <a:gd name="T33" fmla="*/ 61 h 92"/>
                <a:gd name="T34" fmla="*/ 15 w 92"/>
                <a:gd name="T35" fmla="*/ 61 h 92"/>
                <a:gd name="T36" fmla="*/ 12 w 92"/>
                <a:gd name="T37" fmla="*/ 52 h 92"/>
                <a:gd name="T38" fmla="*/ 12 w 92"/>
                <a:gd name="T39" fmla="*/ 48 h 92"/>
                <a:gd name="T40" fmla="*/ 10 w 92"/>
                <a:gd name="T41" fmla="*/ 64 h 92"/>
                <a:gd name="T42" fmla="*/ 8 w 92"/>
                <a:gd name="T43" fmla="*/ 67 h 92"/>
                <a:gd name="T44" fmla="*/ 10 w 92"/>
                <a:gd name="T45" fmla="*/ 67 h 92"/>
                <a:gd name="T46" fmla="*/ 8 w 92"/>
                <a:gd name="T47" fmla="*/ 58 h 92"/>
                <a:gd name="T48" fmla="*/ 8 w 92"/>
                <a:gd name="T49" fmla="*/ 54 h 92"/>
                <a:gd name="T50" fmla="*/ 6 w 92"/>
                <a:gd name="T51" fmla="*/ 52 h 92"/>
                <a:gd name="T52" fmla="*/ 70 w 92"/>
                <a:gd name="T53" fmla="*/ 62 h 92"/>
                <a:gd name="T54" fmla="*/ 73 w 92"/>
                <a:gd name="T55" fmla="*/ 62 h 92"/>
                <a:gd name="T56" fmla="*/ 70 w 92"/>
                <a:gd name="T57" fmla="*/ 74 h 92"/>
                <a:gd name="T58" fmla="*/ 70 w 92"/>
                <a:gd name="T59" fmla="*/ 69 h 92"/>
                <a:gd name="T60" fmla="*/ 73 w 92"/>
                <a:gd name="T61" fmla="*/ 51 h 92"/>
                <a:gd name="T62" fmla="*/ 75 w 92"/>
                <a:gd name="T63" fmla="*/ 54 h 92"/>
                <a:gd name="T64" fmla="*/ 79 w 92"/>
                <a:gd name="T65" fmla="*/ 54 h 92"/>
                <a:gd name="T66" fmla="*/ 75 w 92"/>
                <a:gd name="T67" fmla="*/ 51 h 92"/>
                <a:gd name="T68" fmla="*/ 75 w 92"/>
                <a:gd name="T69" fmla="*/ 46 h 92"/>
                <a:gd name="T70" fmla="*/ 36 w 92"/>
                <a:gd name="T71" fmla="*/ 75 h 92"/>
                <a:gd name="T72" fmla="*/ 32 w 92"/>
                <a:gd name="T73" fmla="*/ 49 h 92"/>
                <a:gd name="T74" fmla="*/ 36 w 92"/>
                <a:gd name="T75" fmla="*/ 49 h 92"/>
                <a:gd name="T76" fmla="*/ 53 w 92"/>
                <a:gd name="T77" fmla="*/ 55 h 92"/>
                <a:gd name="T78" fmla="*/ 53 w 92"/>
                <a:gd name="T79" fmla="*/ 49 h 92"/>
                <a:gd name="T80" fmla="*/ 50 w 92"/>
                <a:gd name="T81" fmla="*/ 55 h 92"/>
                <a:gd name="T82" fmla="*/ 39 w 92"/>
                <a:gd name="T83" fmla="*/ 49 h 92"/>
                <a:gd name="T84" fmla="*/ 43 w 92"/>
                <a:gd name="T85" fmla="*/ 49 h 92"/>
                <a:gd name="T86" fmla="*/ 32 w 92"/>
                <a:gd name="T87" fmla="*/ 45 h 92"/>
                <a:gd name="T88" fmla="*/ 32 w 92"/>
                <a:gd name="T89" fmla="*/ 39 h 92"/>
                <a:gd name="T90" fmla="*/ 57 w 92"/>
                <a:gd name="T91" fmla="*/ 45 h 92"/>
                <a:gd name="T92" fmla="*/ 46 w 92"/>
                <a:gd name="T93" fmla="*/ 39 h 92"/>
                <a:gd name="T94" fmla="*/ 50 w 92"/>
                <a:gd name="T95" fmla="*/ 39 h 92"/>
                <a:gd name="T96" fmla="*/ 32 w 92"/>
                <a:gd name="T97" fmla="*/ 65 h 92"/>
                <a:gd name="T98" fmla="*/ 32 w 92"/>
                <a:gd name="T99" fmla="*/ 59 h 92"/>
                <a:gd name="T100" fmla="*/ 57 w 92"/>
                <a:gd name="T101"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2">
                  <a:moveTo>
                    <a:pt x="43" y="0"/>
                  </a:moveTo>
                  <a:cubicBezTo>
                    <a:pt x="47" y="0"/>
                    <a:pt x="47" y="0"/>
                    <a:pt x="47" y="0"/>
                  </a:cubicBezTo>
                  <a:cubicBezTo>
                    <a:pt x="47" y="12"/>
                    <a:pt x="47" y="12"/>
                    <a:pt x="47" y="12"/>
                  </a:cubicBezTo>
                  <a:cubicBezTo>
                    <a:pt x="52" y="19"/>
                    <a:pt x="52" y="19"/>
                    <a:pt x="52" y="19"/>
                  </a:cubicBezTo>
                  <a:cubicBezTo>
                    <a:pt x="60" y="28"/>
                    <a:pt x="60" y="28"/>
                    <a:pt x="60" y="28"/>
                  </a:cubicBezTo>
                  <a:cubicBezTo>
                    <a:pt x="44" y="28"/>
                    <a:pt x="44" y="28"/>
                    <a:pt x="44" y="28"/>
                  </a:cubicBezTo>
                  <a:cubicBezTo>
                    <a:pt x="29" y="28"/>
                    <a:pt x="29" y="28"/>
                    <a:pt x="29" y="28"/>
                  </a:cubicBezTo>
                  <a:cubicBezTo>
                    <a:pt x="37" y="19"/>
                    <a:pt x="37" y="19"/>
                    <a:pt x="37" y="19"/>
                  </a:cubicBezTo>
                  <a:cubicBezTo>
                    <a:pt x="43" y="12"/>
                    <a:pt x="43" y="12"/>
                    <a:pt x="43" y="12"/>
                  </a:cubicBezTo>
                  <a:cubicBezTo>
                    <a:pt x="43" y="0"/>
                    <a:pt x="43" y="0"/>
                    <a:pt x="43" y="0"/>
                  </a:cubicBezTo>
                  <a:close/>
                  <a:moveTo>
                    <a:pt x="22" y="84"/>
                  </a:moveTo>
                  <a:cubicBezTo>
                    <a:pt x="28" y="84"/>
                    <a:pt x="28" y="84"/>
                    <a:pt x="28" y="84"/>
                  </a:cubicBezTo>
                  <a:cubicBezTo>
                    <a:pt x="28" y="32"/>
                    <a:pt x="28" y="32"/>
                    <a:pt x="28" y="32"/>
                  </a:cubicBezTo>
                  <a:cubicBezTo>
                    <a:pt x="61" y="32"/>
                    <a:pt x="61" y="32"/>
                    <a:pt x="61" y="32"/>
                  </a:cubicBezTo>
                  <a:cubicBezTo>
                    <a:pt x="61" y="84"/>
                    <a:pt x="61" y="84"/>
                    <a:pt x="61" y="84"/>
                  </a:cubicBezTo>
                  <a:cubicBezTo>
                    <a:pt x="67" y="84"/>
                    <a:pt x="67" y="84"/>
                    <a:pt x="67" y="84"/>
                  </a:cubicBezTo>
                  <a:cubicBezTo>
                    <a:pt x="67" y="43"/>
                    <a:pt x="67" y="43"/>
                    <a:pt x="67" y="43"/>
                  </a:cubicBezTo>
                  <a:cubicBezTo>
                    <a:pt x="82" y="43"/>
                    <a:pt x="82" y="43"/>
                    <a:pt x="82" y="43"/>
                  </a:cubicBezTo>
                  <a:cubicBezTo>
                    <a:pt x="82" y="84"/>
                    <a:pt x="82" y="84"/>
                    <a:pt x="82" y="84"/>
                  </a:cubicBezTo>
                  <a:cubicBezTo>
                    <a:pt x="92" y="84"/>
                    <a:pt x="92" y="84"/>
                    <a:pt x="92" y="84"/>
                  </a:cubicBezTo>
                  <a:cubicBezTo>
                    <a:pt x="92" y="92"/>
                    <a:pt x="92" y="92"/>
                    <a:pt x="92" y="92"/>
                  </a:cubicBezTo>
                  <a:cubicBezTo>
                    <a:pt x="56" y="92"/>
                    <a:pt x="37" y="92"/>
                    <a:pt x="0" y="92"/>
                  </a:cubicBezTo>
                  <a:cubicBezTo>
                    <a:pt x="0" y="29"/>
                    <a:pt x="0" y="29"/>
                    <a:pt x="0" y="29"/>
                  </a:cubicBezTo>
                  <a:cubicBezTo>
                    <a:pt x="22" y="41"/>
                    <a:pt x="22" y="41"/>
                    <a:pt x="22" y="41"/>
                  </a:cubicBezTo>
                  <a:cubicBezTo>
                    <a:pt x="22" y="84"/>
                    <a:pt x="22" y="84"/>
                    <a:pt x="22" y="84"/>
                  </a:cubicBezTo>
                  <a:close/>
                  <a:moveTo>
                    <a:pt x="46" y="69"/>
                  </a:moveTo>
                  <a:cubicBezTo>
                    <a:pt x="46" y="75"/>
                    <a:pt x="46" y="75"/>
                    <a:pt x="46" y="75"/>
                  </a:cubicBezTo>
                  <a:cubicBezTo>
                    <a:pt x="50" y="75"/>
                    <a:pt x="50" y="75"/>
                    <a:pt x="50" y="75"/>
                  </a:cubicBezTo>
                  <a:cubicBezTo>
                    <a:pt x="50" y="69"/>
                    <a:pt x="50" y="69"/>
                    <a:pt x="50" y="69"/>
                  </a:cubicBezTo>
                  <a:cubicBezTo>
                    <a:pt x="46" y="69"/>
                    <a:pt x="46" y="69"/>
                    <a:pt x="46" y="69"/>
                  </a:cubicBezTo>
                  <a:close/>
                  <a:moveTo>
                    <a:pt x="3" y="61"/>
                  </a:moveTo>
                  <a:cubicBezTo>
                    <a:pt x="3" y="64"/>
                    <a:pt x="3" y="64"/>
                    <a:pt x="3" y="64"/>
                  </a:cubicBezTo>
                  <a:cubicBezTo>
                    <a:pt x="6" y="64"/>
                    <a:pt x="6" y="64"/>
                    <a:pt x="6" y="64"/>
                  </a:cubicBezTo>
                  <a:cubicBezTo>
                    <a:pt x="6" y="61"/>
                    <a:pt x="6" y="61"/>
                    <a:pt x="6" y="61"/>
                  </a:cubicBezTo>
                  <a:cubicBezTo>
                    <a:pt x="3" y="61"/>
                    <a:pt x="3" y="61"/>
                    <a:pt x="3" y="61"/>
                  </a:cubicBezTo>
                  <a:close/>
                  <a:moveTo>
                    <a:pt x="17" y="67"/>
                  </a:moveTo>
                  <a:cubicBezTo>
                    <a:pt x="17" y="70"/>
                    <a:pt x="17" y="70"/>
                    <a:pt x="17" y="70"/>
                  </a:cubicBezTo>
                  <a:cubicBezTo>
                    <a:pt x="20" y="70"/>
                    <a:pt x="20" y="70"/>
                    <a:pt x="20" y="70"/>
                  </a:cubicBezTo>
                  <a:cubicBezTo>
                    <a:pt x="20" y="67"/>
                    <a:pt x="20" y="67"/>
                    <a:pt x="20" y="67"/>
                  </a:cubicBezTo>
                  <a:cubicBezTo>
                    <a:pt x="17" y="67"/>
                    <a:pt x="17" y="67"/>
                    <a:pt x="17" y="67"/>
                  </a:cubicBezTo>
                  <a:close/>
                  <a:moveTo>
                    <a:pt x="17" y="54"/>
                  </a:moveTo>
                  <a:cubicBezTo>
                    <a:pt x="17" y="58"/>
                    <a:pt x="17" y="58"/>
                    <a:pt x="17" y="58"/>
                  </a:cubicBezTo>
                  <a:cubicBezTo>
                    <a:pt x="20" y="58"/>
                    <a:pt x="20" y="58"/>
                    <a:pt x="20" y="58"/>
                  </a:cubicBezTo>
                  <a:cubicBezTo>
                    <a:pt x="20" y="54"/>
                    <a:pt x="20" y="54"/>
                    <a:pt x="20" y="54"/>
                  </a:cubicBezTo>
                  <a:cubicBezTo>
                    <a:pt x="17" y="54"/>
                    <a:pt x="17" y="54"/>
                    <a:pt x="17" y="54"/>
                  </a:cubicBezTo>
                  <a:close/>
                  <a:moveTo>
                    <a:pt x="17" y="48"/>
                  </a:moveTo>
                  <a:cubicBezTo>
                    <a:pt x="17" y="52"/>
                    <a:pt x="17" y="52"/>
                    <a:pt x="17" y="52"/>
                  </a:cubicBezTo>
                  <a:cubicBezTo>
                    <a:pt x="20" y="52"/>
                    <a:pt x="20" y="52"/>
                    <a:pt x="20" y="52"/>
                  </a:cubicBezTo>
                  <a:cubicBezTo>
                    <a:pt x="20" y="48"/>
                    <a:pt x="20" y="48"/>
                    <a:pt x="20" y="48"/>
                  </a:cubicBezTo>
                  <a:cubicBezTo>
                    <a:pt x="17" y="48"/>
                    <a:pt x="17" y="48"/>
                    <a:pt x="17" y="48"/>
                  </a:cubicBezTo>
                  <a:close/>
                  <a:moveTo>
                    <a:pt x="12" y="61"/>
                  </a:moveTo>
                  <a:cubicBezTo>
                    <a:pt x="12" y="64"/>
                    <a:pt x="12" y="64"/>
                    <a:pt x="12" y="64"/>
                  </a:cubicBezTo>
                  <a:cubicBezTo>
                    <a:pt x="15" y="64"/>
                    <a:pt x="15" y="64"/>
                    <a:pt x="15" y="64"/>
                  </a:cubicBezTo>
                  <a:cubicBezTo>
                    <a:pt x="15" y="61"/>
                    <a:pt x="15" y="61"/>
                    <a:pt x="15" y="61"/>
                  </a:cubicBezTo>
                  <a:cubicBezTo>
                    <a:pt x="12" y="61"/>
                    <a:pt x="12" y="61"/>
                    <a:pt x="12" y="61"/>
                  </a:cubicBezTo>
                  <a:close/>
                  <a:moveTo>
                    <a:pt x="12" y="48"/>
                  </a:moveTo>
                  <a:cubicBezTo>
                    <a:pt x="12" y="52"/>
                    <a:pt x="12" y="52"/>
                    <a:pt x="12" y="52"/>
                  </a:cubicBezTo>
                  <a:cubicBezTo>
                    <a:pt x="15" y="52"/>
                    <a:pt x="15" y="52"/>
                    <a:pt x="15" y="52"/>
                  </a:cubicBezTo>
                  <a:cubicBezTo>
                    <a:pt x="15" y="48"/>
                    <a:pt x="15" y="48"/>
                    <a:pt x="15" y="48"/>
                  </a:cubicBezTo>
                  <a:cubicBezTo>
                    <a:pt x="12" y="48"/>
                    <a:pt x="12" y="48"/>
                    <a:pt x="12" y="48"/>
                  </a:cubicBezTo>
                  <a:close/>
                  <a:moveTo>
                    <a:pt x="8" y="61"/>
                  </a:moveTo>
                  <a:cubicBezTo>
                    <a:pt x="8" y="64"/>
                    <a:pt x="8" y="64"/>
                    <a:pt x="8" y="64"/>
                  </a:cubicBezTo>
                  <a:cubicBezTo>
                    <a:pt x="10" y="64"/>
                    <a:pt x="10" y="64"/>
                    <a:pt x="10" y="64"/>
                  </a:cubicBezTo>
                  <a:cubicBezTo>
                    <a:pt x="10" y="61"/>
                    <a:pt x="10" y="61"/>
                    <a:pt x="10" y="61"/>
                  </a:cubicBezTo>
                  <a:cubicBezTo>
                    <a:pt x="8" y="61"/>
                    <a:pt x="8" y="61"/>
                    <a:pt x="8" y="61"/>
                  </a:cubicBezTo>
                  <a:close/>
                  <a:moveTo>
                    <a:pt x="8" y="67"/>
                  </a:moveTo>
                  <a:cubicBezTo>
                    <a:pt x="8" y="70"/>
                    <a:pt x="8" y="70"/>
                    <a:pt x="8" y="70"/>
                  </a:cubicBezTo>
                  <a:cubicBezTo>
                    <a:pt x="10" y="70"/>
                    <a:pt x="10" y="70"/>
                    <a:pt x="10" y="70"/>
                  </a:cubicBezTo>
                  <a:cubicBezTo>
                    <a:pt x="10" y="67"/>
                    <a:pt x="10" y="67"/>
                    <a:pt x="10" y="67"/>
                  </a:cubicBezTo>
                  <a:cubicBezTo>
                    <a:pt x="8" y="67"/>
                    <a:pt x="8" y="67"/>
                    <a:pt x="8" y="67"/>
                  </a:cubicBezTo>
                  <a:close/>
                  <a:moveTo>
                    <a:pt x="8" y="54"/>
                  </a:moveTo>
                  <a:cubicBezTo>
                    <a:pt x="8" y="58"/>
                    <a:pt x="8" y="58"/>
                    <a:pt x="8" y="58"/>
                  </a:cubicBezTo>
                  <a:cubicBezTo>
                    <a:pt x="10" y="58"/>
                    <a:pt x="10" y="58"/>
                    <a:pt x="10" y="58"/>
                  </a:cubicBezTo>
                  <a:cubicBezTo>
                    <a:pt x="10" y="54"/>
                    <a:pt x="10" y="54"/>
                    <a:pt x="10" y="54"/>
                  </a:cubicBezTo>
                  <a:cubicBezTo>
                    <a:pt x="8" y="54"/>
                    <a:pt x="8" y="54"/>
                    <a:pt x="8" y="54"/>
                  </a:cubicBezTo>
                  <a:close/>
                  <a:moveTo>
                    <a:pt x="3" y="48"/>
                  </a:moveTo>
                  <a:cubicBezTo>
                    <a:pt x="3" y="52"/>
                    <a:pt x="3" y="52"/>
                    <a:pt x="3" y="52"/>
                  </a:cubicBezTo>
                  <a:cubicBezTo>
                    <a:pt x="6" y="52"/>
                    <a:pt x="6" y="52"/>
                    <a:pt x="6" y="52"/>
                  </a:cubicBezTo>
                  <a:cubicBezTo>
                    <a:pt x="6" y="48"/>
                    <a:pt x="6" y="48"/>
                    <a:pt x="6" y="48"/>
                  </a:cubicBezTo>
                  <a:cubicBezTo>
                    <a:pt x="3" y="48"/>
                    <a:pt x="3" y="48"/>
                    <a:pt x="3" y="48"/>
                  </a:cubicBezTo>
                  <a:close/>
                  <a:moveTo>
                    <a:pt x="70" y="62"/>
                  </a:moveTo>
                  <a:cubicBezTo>
                    <a:pt x="70" y="66"/>
                    <a:pt x="70" y="66"/>
                    <a:pt x="70" y="66"/>
                  </a:cubicBezTo>
                  <a:cubicBezTo>
                    <a:pt x="73" y="66"/>
                    <a:pt x="73" y="66"/>
                    <a:pt x="73" y="66"/>
                  </a:cubicBezTo>
                  <a:cubicBezTo>
                    <a:pt x="73" y="62"/>
                    <a:pt x="73" y="62"/>
                    <a:pt x="73" y="62"/>
                  </a:cubicBezTo>
                  <a:cubicBezTo>
                    <a:pt x="70" y="62"/>
                    <a:pt x="70" y="62"/>
                    <a:pt x="70" y="62"/>
                  </a:cubicBezTo>
                  <a:close/>
                  <a:moveTo>
                    <a:pt x="70" y="69"/>
                  </a:moveTo>
                  <a:cubicBezTo>
                    <a:pt x="70" y="74"/>
                    <a:pt x="70" y="74"/>
                    <a:pt x="70" y="74"/>
                  </a:cubicBezTo>
                  <a:cubicBezTo>
                    <a:pt x="73" y="74"/>
                    <a:pt x="73" y="74"/>
                    <a:pt x="73" y="74"/>
                  </a:cubicBezTo>
                  <a:cubicBezTo>
                    <a:pt x="73" y="69"/>
                    <a:pt x="73" y="69"/>
                    <a:pt x="73" y="69"/>
                  </a:cubicBezTo>
                  <a:cubicBezTo>
                    <a:pt x="70" y="69"/>
                    <a:pt x="70" y="69"/>
                    <a:pt x="70" y="69"/>
                  </a:cubicBezTo>
                  <a:close/>
                  <a:moveTo>
                    <a:pt x="70" y="46"/>
                  </a:moveTo>
                  <a:cubicBezTo>
                    <a:pt x="70" y="51"/>
                    <a:pt x="70" y="51"/>
                    <a:pt x="70" y="51"/>
                  </a:cubicBezTo>
                  <a:cubicBezTo>
                    <a:pt x="73" y="51"/>
                    <a:pt x="73" y="51"/>
                    <a:pt x="73" y="51"/>
                  </a:cubicBezTo>
                  <a:cubicBezTo>
                    <a:pt x="73" y="46"/>
                    <a:pt x="73" y="46"/>
                    <a:pt x="73" y="46"/>
                  </a:cubicBezTo>
                  <a:cubicBezTo>
                    <a:pt x="70" y="46"/>
                    <a:pt x="70" y="46"/>
                    <a:pt x="70" y="46"/>
                  </a:cubicBezTo>
                  <a:close/>
                  <a:moveTo>
                    <a:pt x="75" y="54"/>
                  </a:moveTo>
                  <a:cubicBezTo>
                    <a:pt x="75" y="58"/>
                    <a:pt x="75" y="58"/>
                    <a:pt x="75" y="58"/>
                  </a:cubicBezTo>
                  <a:cubicBezTo>
                    <a:pt x="79" y="58"/>
                    <a:pt x="79" y="58"/>
                    <a:pt x="79" y="58"/>
                  </a:cubicBezTo>
                  <a:cubicBezTo>
                    <a:pt x="79" y="54"/>
                    <a:pt x="79" y="54"/>
                    <a:pt x="79" y="54"/>
                  </a:cubicBezTo>
                  <a:cubicBezTo>
                    <a:pt x="75" y="54"/>
                    <a:pt x="75" y="54"/>
                    <a:pt x="75" y="54"/>
                  </a:cubicBezTo>
                  <a:close/>
                  <a:moveTo>
                    <a:pt x="75" y="46"/>
                  </a:moveTo>
                  <a:cubicBezTo>
                    <a:pt x="75" y="51"/>
                    <a:pt x="75" y="51"/>
                    <a:pt x="75" y="51"/>
                  </a:cubicBezTo>
                  <a:cubicBezTo>
                    <a:pt x="79" y="51"/>
                    <a:pt x="79" y="51"/>
                    <a:pt x="79" y="51"/>
                  </a:cubicBezTo>
                  <a:cubicBezTo>
                    <a:pt x="79" y="46"/>
                    <a:pt x="79" y="46"/>
                    <a:pt x="79" y="46"/>
                  </a:cubicBezTo>
                  <a:cubicBezTo>
                    <a:pt x="75" y="46"/>
                    <a:pt x="75" y="46"/>
                    <a:pt x="75" y="46"/>
                  </a:cubicBezTo>
                  <a:close/>
                  <a:moveTo>
                    <a:pt x="32" y="69"/>
                  </a:moveTo>
                  <a:cubicBezTo>
                    <a:pt x="32" y="75"/>
                    <a:pt x="32" y="75"/>
                    <a:pt x="32" y="75"/>
                  </a:cubicBezTo>
                  <a:cubicBezTo>
                    <a:pt x="36" y="75"/>
                    <a:pt x="36" y="75"/>
                    <a:pt x="36" y="75"/>
                  </a:cubicBezTo>
                  <a:cubicBezTo>
                    <a:pt x="36" y="69"/>
                    <a:pt x="36" y="69"/>
                    <a:pt x="36" y="69"/>
                  </a:cubicBezTo>
                  <a:cubicBezTo>
                    <a:pt x="32" y="69"/>
                    <a:pt x="32" y="69"/>
                    <a:pt x="32" y="69"/>
                  </a:cubicBezTo>
                  <a:close/>
                  <a:moveTo>
                    <a:pt x="32" y="49"/>
                  </a:moveTo>
                  <a:cubicBezTo>
                    <a:pt x="32" y="55"/>
                    <a:pt x="32" y="55"/>
                    <a:pt x="32" y="55"/>
                  </a:cubicBezTo>
                  <a:cubicBezTo>
                    <a:pt x="36" y="55"/>
                    <a:pt x="36" y="55"/>
                    <a:pt x="36" y="55"/>
                  </a:cubicBezTo>
                  <a:cubicBezTo>
                    <a:pt x="36" y="49"/>
                    <a:pt x="36" y="49"/>
                    <a:pt x="36" y="49"/>
                  </a:cubicBezTo>
                  <a:cubicBezTo>
                    <a:pt x="32" y="49"/>
                    <a:pt x="32" y="49"/>
                    <a:pt x="32" y="49"/>
                  </a:cubicBezTo>
                  <a:close/>
                  <a:moveTo>
                    <a:pt x="53" y="49"/>
                  </a:moveTo>
                  <a:cubicBezTo>
                    <a:pt x="53" y="55"/>
                    <a:pt x="53" y="55"/>
                    <a:pt x="53" y="55"/>
                  </a:cubicBezTo>
                  <a:cubicBezTo>
                    <a:pt x="57" y="55"/>
                    <a:pt x="57" y="55"/>
                    <a:pt x="57" y="55"/>
                  </a:cubicBezTo>
                  <a:cubicBezTo>
                    <a:pt x="57" y="49"/>
                    <a:pt x="57" y="49"/>
                    <a:pt x="57" y="49"/>
                  </a:cubicBezTo>
                  <a:cubicBezTo>
                    <a:pt x="53" y="49"/>
                    <a:pt x="53" y="49"/>
                    <a:pt x="53" y="49"/>
                  </a:cubicBezTo>
                  <a:close/>
                  <a:moveTo>
                    <a:pt x="46" y="49"/>
                  </a:moveTo>
                  <a:cubicBezTo>
                    <a:pt x="46" y="55"/>
                    <a:pt x="46" y="55"/>
                    <a:pt x="46" y="55"/>
                  </a:cubicBezTo>
                  <a:cubicBezTo>
                    <a:pt x="50" y="55"/>
                    <a:pt x="50" y="55"/>
                    <a:pt x="50" y="55"/>
                  </a:cubicBezTo>
                  <a:cubicBezTo>
                    <a:pt x="50" y="49"/>
                    <a:pt x="50" y="49"/>
                    <a:pt x="50" y="49"/>
                  </a:cubicBezTo>
                  <a:cubicBezTo>
                    <a:pt x="46" y="49"/>
                    <a:pt x="46" y="49"/>
                    <a:pt x="46" y="49"/>
                  </a:cubicBezTo>
                  <a:close/>
                  <a:moveTo>
                    <a:pt x="39" y="49"/>
                  </a:moveTo>
                  <a:cubicBezTo>
                    <a:pt x="39" y="55"/>
                    <a:pt x="39" y="55"/>
                    <a:pt x="39" y="55"/>
                  </a:cubicBezTo>
                  <a:cubicBezTo>
                    <a:pt x="43" y="55"/>
                    <a:pt x="43" y="55"/>
                    <a:pt x="43" y="55"/>
                  </a:cubicBezTo>
                  <a:cubicBezTo>
                    <a:pt x="43" y="49"/>
                    <a:pt x="43" y="49"/>
                    <a:pt x="43" y="49"/>
                  </a:cubicBezTo>
                  <a:cubicBezTo>
                    <a:pt x="39" y="49"/>
                    <a:pt x="39" y="49"/>
                    <a:pt x="39" y="49"/>
                  </a:cubicBezTo>
                  <a:close/>
                  <a:moveTo>
                    <a:pt x="32" y="39"/>
                  </a:moveTo>
                  <a:cubicBezTo>
                    <a:pt x="32" y="45"/>
                    <a:pt x="32" y="45"/>
                    <a:pt x="32" y="45"/>
                  </a:cubicBezTo>
                  <a:cubicBezTo>
                    <a:pt x="36" y="45"/>
                    <a:pt x="36" y="45"/>
                    <a:pt x="36" y="45"/>
                  </a:cubicBezTo>
                  <a:cubicBezTo>
                    <a:pt x="36" y="39"/>
                    <a:pt x="36" y="39"/>
                    <a:pt x="36" y="39"/>
                  </a:cubicBezTo>
                  <a:cubicBezTo>
                    <a:pt x="32" y="39"/>
                    <a:pt x="32" y="39"/>
                    <a:pt x="32" y="39"/>
                  </a:cubicBezTo>
                  <a:close/>
                  <a:moveTo>
                    <a:pt x="53" y="39"/>
                  </a:moveTo>
                  <a:cubicBezTo>
                    <a:pt x="53" y="45"/>
                    <a:pt x="53" y="45"/>
                    <a:pt x="53" y="45"/>
                  </a:cubicBezTo>
                  <a:cubicBezTo>
                    <a:pt x="57" y="45"/>
                    <a:pt x="57" y="45"/>
                    <a:pt x="57" y="45"/>
                  </a:cubicBezTo>
                  <a:cubicBezTo>
                    <a:pt x="57" y="39"/>
                    <a:pt x="57" y="39"/>
                    <a:pt x="57" y="39"/>
                  </a:cubicBezTo>
                  <a:cubicBezTo>
                    <a:pt x="53" y="39"/>
                    <a:pt x="53" y="39"/>
                    <a:pt x="53" y="39"/>
                  </a:cubicBezTo>
                  <a:close/>
                  <a:moveTo>
                    <a:pt x="46" y="39"/>
                  </a:moveTo>
                  <a:cubicBezTo>
                    <a:pt x="46" y="45"/>
                    <a:pt x="46" y="45"/>
                    <a:pt x="46" y="45"/>
                  </a:cubicBezTo>
                  <a:cubicBezTo>
                    <a:pt x="50" y="45"/>
                    <a:pt x="50" y="45"/>
                    <a:pt x="50" y="45"/>
                  </a:cubicBezTo>
                  <a:cubicBezTo>
                    <a:pt x="50" y="39"/>
                    <a:pt x="50" y="39"/>
                    <a:pt x="50" y="39"/>
                  </a:cubicBezTo>
                  <a:cubicBezTo>
                    <a:pt x="46" y="39"/>
                    <a:pt x="46" y="39"/>
                    <a:pt x="46" y="39"/>
                  </a:cubicBezTo>
                  <a:close/>
                  <a:moveTo>
                    <a:pt x="32" y="59"/>
                  </a:moveTo>
                  <a:cubicBezTo>
                    <a:pt x="32" y="65"/>
                    <a:pt x="32" y="65"/>
                    <a:pt x="32" y="65"/>
                  </a:cubicBezTo>
                  <a:cubicBezTo>
                    <a:pt x="36" y="65"/>
                    <a:pt x="36" y="65"/>
                    <a:pt x="36" y="65"/>
                  </a:cubicBezTo>
                  <a:cubicBezTo>
                    <a:pt x="36" y="59"/>
                    <a:pt x="36" y="59"/>
                    <a:pt x="36" y="59"/>
                  </a:cubicBezTo>
                  <a:cubicBezTo>
                    <a:pt x="32" y="59"/>
                    <a:pt x="32" y="59"/>
                    <a:pt x="32" y="59"/>
                  </a:cubicBezTo>
                  <a:close/>
                  <a:moveTo>
                    <a:pt x="53" y="59"/>
                  </a:moveTo>
                  <a:cubicBezTo>
                    <a:pt x="53" y="65"/>
                    <a:pt x="53" y="65"/>
                    <a:pt x="53" y="65"/>
                  </a:cubicBezTo>
                  <a:cubicBezTo>
                    <a:pt x="57" y="65"/>
                    <a:pt x="57" y="65"/>
                    <a:pt x="57" y="65"/>
                  </a:cubicBezTo>
                  <a:cubicBezTo>
                    <a:pt x="57" y="59"/>
                    <a:pt x="57" y="59"/>
                    <a:pt x="57" y="59"/>
                  </a:cubicBezTo>
                  <a:lnTo>
                    <a:pt x="53" y="59"/>
                  </a:lnTo>
                  <a:close/>
                </a:path>
              </a:pathLst>
            </a:custGeom>
            <a:solidFill>
              <a:schemeClr val="bg1"/>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文本框 45"/>
          <p:cNvSpPr txBox="1"/>
          <p:nvPr/>
        </p:nvSpPr>
        <p:spPr>
          <a:xfrm>
            <a:off x="4553585" y="3197860"/>
            <a:ext cx="1689735" cy="829945"/>
          </a:xfrm>
          <a:prstGeom prst="rect">
            <a:avLst/>
          </a:prstGeom>
          <a:solidFill>
            <a:schemeClr val="bg1"/>
          </a:solidFill>
        </p:spPr>
        <p:txBody>
          <a:bodyPr wrap="square" rtlCol="0">
            <a:spAutoFit/>
          </a:bodyPr>
          <a:p>
            <a:pPr algn="just"/>
            <a:r>
              <a:rPr 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0</a:t>
            </a:r>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5“十四五”时期经济社会发展必须遵循的原则</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组合 46"/>
          <p:cNvGrpSpPr/>
          <p:nvPr/>
        </p:nvGrpSpPr>
        <p:grpSpPr>
          <a:xfrm>
            <a:off x="6981190" y="4079240"/>
            <a:ext cx="2545080" cy="543560"/>
            <a:chOff x="5672" y="5234"/>
            <a:chExt cx="4008" cy="856"/>
          </a:xfrm>
        </p:grpSpPr>
        <p:grpSp>
          <p:nvGrpSpPr>
            <p:cNvPr id="49" name="组合 48"/>
            <p:cNvGrpSpPr/>
            <p:nvPr/>
          </p:nvGrpSpPr>
          <p:grpSpPr>
            <a:xfrm>
              <a:off x="5672" y="5234"/>
              <a:ext cx="856" cy="856"/>
              <a:chOff x="5617" y="5422"/>
              <a:chExt cx="856" cy="856"/>
            </a:xfrm>
          </p:grpSpPr>
          <p:sp>
            <p:nvSpPr>
              <p:cNvPr id="62" name="椭圆 61"/>
              <p:cNvSpPr/>
              <p:nvPr/>
            </p:nvSpPr>
            <p:spPr>
              <a:xfrm flipH="1">
                <a:off x="5617" y="542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138"/>
              <p:cNvSpPr>
                <a:spLocks noEditPoints="1"/>
              </p:cNvSpPr>
              <p:nvPr/>
            </p:nvSpPr>
            <p:spPr bwMode="auto">
              <a:xfrm flipH="1">
                <a:off x="5807" y="5621"/>
                <a:ext cx="475" cy="457"/>
              </a:xfrm>
              <a:custGeom>
                <a:avLst/>
                <a:gdLst>
                  <a:gd name="T0" fmla="*/ 15 w 104"/>
                  <a:gd name="T1" fmla="*/ 30 h 100"/>
                  <a:gd name="T2" fmla="*/ 39 w 104"/>
                  <a:gd name="T3" fmla="*/ 30 h 100"/>
                  <a:gd name="T4" fmla="*/ 47 w 104"/>
                  <a:gd name="T5" fmla="*/ 44 h 100"/>
                  <a:gd name="T6" fmla="*/ 54 w 104"/>
                  <a:gd name="T7" fmla="*/ 53 h 100"/>
                  <a:gd name="T8" fmla="*/ 69 w 104"/>
                  <a:gd name="T9" fmla="*/ 30 h 100"/>
                  <a:gd name="T10" fmla="*/ 96 w 104"/>
                  <a:gd name="T11" fmla="*/ 30 h 100"/>
                  <a:gd name="T12" fmla="*/ 104 w 104"/>
                  <a:gd name="T13" fmla="*/ 53 h 100"/>
                  <a:gd name="T14" fmla="*/ 100 w 104"/>
                  <a:gd name="T15" fmla="*/ 66 h 100"/>
                  <a:gd name="T16" fmla="*/ 96 w 104"/>
                  <a:gd name="T17" fmla="*/ 65 h 100"/>
                  <a:gd name="T18" fmla="*/ 97 w 104"/>
                  <a:gd name="T19" fmla="*/ 55 h 100"/>
                  <a:gd name="T20" fmla="*/ 94 w 104"/>
                  <a:gd name="T21" fmla="*/ 47 h 100"/>
                  <a:gd name="T22" fmla="*/ 93 w 104"/>
                  <a:gd name="T23" fmla="*/ 65 h 100"/>
                  <a:gd name="T24" fmla="*/ 90 w 104"/>
                  <a:gd name="T25" fmla="*/ 100 h 100"/>
                  <a:gd name="T26" fmla="*/ 83 w 104"/>
                  <a:gd name="T27" fmla="*/ 100 h 100"/>
                  <a:gd name="T28" fmla="*/ 83 w 104"/>
                  <a:gd name="T29" fmla="*/ 68 h 100"/>
                  <a:gd name="T30" fmla="*/ 79 w 104"/>
                  <a:gd name="T31" fmla="*/ 68 h 100"/>
                  <a:gd name="T32" fmla="*/ 74 w 104"/>
                  <a:gd name="T33" fmla="*/ 100 h 100"/>
                  <a:gd name="T34" fmla="*/ 67 w 104"/>
                  <a:gd name="T35" fmla="*/ 100 h 100"/>
                  <a:gd name="T36" fmla="*/ 69 w 104"/>
                  <a:gd name="T37" fmla="*/ 65 h 100"/>
                  <a:gd name="T38" fmla="*/ 69 w 104"/>
                  <a:gd name="T39" fmla="*/ 48 h 100"/>
                  <a:gd name="T40" fmla="*/ 53 w 104"/>
                  <a:gd name="T41" fmla="*/ 61 h 100"/>
                  <a:gd name="T42" fmla="*/ 41 w 104"/>
                  <a:gd name="T43" fmla="*/ 53 h 100"/>
                  <a:gd name="T44" fmla="*/ 41 w 104"/>
                  <a:gd name="T45" fmla="*/ 65 h 100"/>
                  <a:gd name="T46" fmla="*/ 37 w 104"/>
                  <a:gd name="T47" fmla="*/ 100 h 100"/>
                  <a:gd name="T48" fmla="*/ 30 w 104"/>
                  <a:gd name="T49" fmla="*/ 100 h 100"/>
                  <a:gd name="T50" fmla="*/ 30 w 104"/>
                  <a:gd name="T51" fmla="*/ 68 h 100"/>
                  <a:gd name="T52" fmla="*/ 27 w 104"/>
                  <a:gd name="T53" fmla="*/ 68 h 100"/>
                  <a:gd name="T54" fmla="*/ 20 w 104"/>
                  <a:gd name="T55" fmla="*/ 100 h 100"/>
                  <a:gd name="T56" fmla="*/ 14 w 104"/>
                  <a:gd name="T57" fmla="*/ 100 h 100"/>
                  <a:gd name="T58" fmla="*/ 16 w 104"/>
                  <a:gd name="T59" fmla="*/ 65 h 100"/>
                  <a:gd name="T60" fmla="*/ 16 w 104"/>
                  <a:gd name="T61" fmla="*/ 49 h 100"/>
                  <a:gd name="T62" fmla="*/ 7 w 104"/>
                  <a:gd name="T63" fmla="*/ 60 h 100"/>
                  <a:gd name="T64" fmla="*/ 7 w 104"/>
                  <a:gd name="T65" fmla="*/ 65 h 100"/>
                  <a:gd name="T66" fmla="*/ 10 w 104"/>
                  <a:gd name="T67" fmla="*/ 65 h 100"/>
                  <a:gd name="T68" fmla="*/ 10 w 104"/>
                  <a:gd name="T69" fmla="*/ 89 h 100"/>
                  <a:gd name="T70" fmla="*/ 0 w 104"/>
                  <a:gd name="T71" fmla="*/ 89 h 100"/>
                  <a:gd name="T72" fmla="*/ 0 w 104"/>
                  <a:gd name="T73" fmla="*/ 65 h 100"/>
                  <a:gd name="T74" fmla="*/ 3 w 104"/>
                  <a:gd name="T75" fmla="*/ 65 h 100"/>
                  <a:gd name="T76" fmla="*/ 3 w 104"/>
                  <a:gd name="T77" fmla="*/ 60 h 100"/>
                  <a:gd name="T78" fmla="*/ 1 w 104"/>
                  <a:gd name="T79" fmla="*/ 59 h 100"/>
                  <a:gd name="T80" fmla="*/ 15 w 104"/>
                  <a:gd name="T81" fmla="*/ 30 h 100"/>
                  <a:gd name="T82" fmla="*/ 86 w 104"/>
                  <a:gd name="T83" fmla="*/ 4 h 100"/>
                  <a:gd name="T84" fmla="*/ 70 w 104"/>
                  <a:gd name="T85" fmla="*/ 8 h 100"/>
                  <a:gd name="T86" fmla="*/ 74 w 104"/>
                  <a:gd name="T87" fmla="*/ 24 h 100"/>
                  <a:gd name="T88" fmla="*/ 90 w 104"/>
                  <a:gd name="T89" fmla="*/ 20 h 100"/>
                  <a:gd name="T90" fmla="*/ 86 w 104"/>
                  <a:gd name="T91" fmla="*/ 4 h 100"/>
                  <a:gd name="T92" fmla="*/ 22 w 104"/>
                  <a:gd name="T93" fmla="*/ 4 h 100"/>
                  <a:gd name="T94" fmla="*/ 38 w 104"/>
                  <a:gd name="T95" fmla="*/ 8 h 100"/>
                  <a:gd name="T96" fmla="*/ 34 w 104"/>
                  <a:gd name="T97" fmla="*/ 24 h 100"/>
                  <a:gd name="T98" fmla="*/ 18 w 104"/>
                  <a:gd name="T99" fmla="*/ 20 h 100"/>
                  <a:gd name="T100" fmla="*/ 22 w 104"/>
                  <a:gd name="T101"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文本框 64"/>
            <p:cNvSpPr txBox="1"/>
            <p:nvPr/>
          </p:nvSpPr>
          <p:spPr>
            <a:xfrm>
              <a:off x="6733" y="5359"/>
              <a:ext cx="2947" cy="531"/>
            </a:xfrm>
            <a:prstGeom prst="rect">
              <a:avLst/>
            </a:prstGeom>
            <a:solidFill>
              <a:schemeClr val="bg1"/>
            </a:solidFill>
          </p:spPr>
          <p:txBody>
            <a:bodyPr wrap="square" rtlCol="0">
              <a:spAutoFit/>
            </a:bodyPr>
            <a:lstStyle/>
            <a:p>
              <a:pPr algn="just"/>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坚持深化改革开放</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 name="组合 65"/>
          <p:cNvGrpSpPr/>
          <p:nvPr/>
        </p:nvGrpSpPr>
        <p:grpSpPr>
          <a:xfrm>
            <a:off x="6979920" y="4873625"/>
            <a:ext cx="2546985" cy="543560"/>
            <a:chOff x="5671" y="6443"/>
            <a:chExt cx="4011" cy="856"/>
          </a:xfrm>
        </p:grpSpPr>
        <p:grpSp>
          <p:nvGrpSpPr>
            <p:cNvPr id="68" name="组合 67"/>
            <p:cNvGrpSpPr/>
            <p:nvPr/>
          </p:nvGrpSpPr>
          <p:grpSpPr>
            <a:xfrm>
              <a:off x="5671" y="6443"/>
              <a:ext cx="856" cy="856"/>
              <a:chOff x="5617" y="6612"/>
              <a:chExt cx="856" cy="856"/>
            </a:xfrm>
          </p:grpSpPr>
          <p:sp>
            <p:nvSpPr>
              <p:cNvPr id="69" name="椭圆 68"/>
              <p:cNvSpPr/>
              <p:nvPr/>
            </p:nvSpPr>
            <p:spPr>
              <a:xfrm flipH="1">
                <a:off x="5617" y="661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158"/>
              <p:cNvSpPr>
                <a:spLocks noEditPoints="1"/>
              </p:cNvSpPr>
              <p:nvPr/>
            </p:nvSpPr>
            <p:spPr bwMode="auto">
              <a:xfrm flipH="1">
                <a:off x="5836" y="6784"/>
                <a:ext cx="419" cy="466"/>
              </a:xfrm>
              <a:custGeom>
                <a:avLst/>
                <a:gdLst>
                  <a:gd name="T0" fmla="*/ 30 w 92"/>
                  <a:gd name="T1" fmla="*/ 63 h 102"/>
                  <a:gd name="T2" fmla="*/ 37 w 92"/>
                  <a:gd name="T3" fmla="*/ 60 h 102"/>
                  <a:gd name="T4" fmla="*/ 38 w 92"/>
                  <a:gd name="T5" fmla="*/ 57 h 102"/>
                  <a:gd name="T6" fmla="*/ 37 w 92"/>
                  <a:gd name="T7" fmla="*/ 56 h 102"/>
                  <a:gd name="T8" fmla="*/ 30 w 92"/>
                  <a:gd name="T9" fmla="*/ 30 h 102"/>
                  <a:gd name="T10" fmla="*/ 63 w 92"/>
                  <a:gd name="T11" fmla="*/ 30 h 102"/>
                  <a:gd name="T12" fmla="*/ 55 w 92"/>
                  <a:gd name="T13" fmla="*/ 57 h 102"/>
                  <a:gd name="T14" fmla="*/ 55 w 92"/>
                  <a:gd name="T15" fmla="*/ 57 h 102"/>
                  <a:gd name="T16" fmla="*/ 56 w 92"/>
                  <a:gd name="T17" fmla="*/ 60 h 102"/>
                  <a:gd name="T18" fmla="*/ 62 w 92"/>
                  <a:gd name="T19" fmla="*/ 63 h 102"/>
                  <a:gd name="T20" fmla="*/ 50 w 92"/>
                  <a:gd name="T21" fmla="*/ 85 h 102"/>
                  <a:gd name="T22" fmla="*/ 50 w 92"/>
                  <a:gd name="T23" fmla="*/ 77 h 102"/>
                  <a:gd name="T24" fmla="*/ 48 w 92"/>
                  <a:gd name="T25" fmla="*/ 77 h 102"/>
                  <a:gd name="T26" fmla="*/ 47 w 92"/>
                  <a:gd name="T27" fmla="*/ 79 h 102"/>
                  <a:gd name="T28" fmla="*/ 45 w 92"/>
                  <a:gd name="T29" fmla="*/ 77 h 102"/>
                  <a:gd name="T30" fmla="*/ 44 w 92"/>
                  <a:gd name="T31" fmla="*/ 77 h 102"/>
                  <a:gd name="T32" fmla="*/ 44 w 92"/>
                  <a:gd name="T33" fmla="*/ 86 h 102"/>
                  <a:gd name="T34" fmla="*/ 30 w 92"/>
                  <a:gd name="T35" fmla="*/ 63 h 102"/>
                  <a:gd name="T36" fmla="*/ 75 w 92"/>
                  <a:gd name="T37" fmla="*/ 65 h 102"/>
                  <a:gd name="T38" fmla="*/ 74 w 92"/>
                  <a:gd name="T39" fmla="*/ 54 h 102"/>
                  <a:gd name="T40" fmla="*/ 73 w 92"/>
                  <a:gd name="T41" fmla="*/ 36 h 102"/>
                  <a:gd name="T42" fmla="*/ 72 w 92"/>
                  <a:gd name="T43" fmla="*/ 20 h 102"/>
                  <a:gd name="T44" fmla="*/ 63 w 92"/>
                  <a:gd name="T45" fmla="*/ 4 h 102"/>
                  <a:gd name="T46" fmla="*/ 36 w 92"/>
                  <a:gd name="T47" fmla="*/ 2 h 102"/>
                  <a:gd name="T48" fmla="*/ 22 w 92"/>
                  <a:gd name="T49" fmla="*/ 14 h 102"/>
                  <a:gd name="T50" fmla="*/ 19 w 92"/>
                  <a:gd name="T51" fmla="*/ 25 h 102"/>
                  <a:gd name="T52" fmla="*/ 18 w 92"/>
                  <a:gd name="T53" fmla="*/ 32 h 102"/>
                  <a:gd name="T54" fmla="*/ 21 w 92"/>
                  <a:gd name="T55" fmla="*/ 47 h 102"/>
                  <a:gd name="T56" fmla="*/ 16 w 92"/>
                  <a:gd name="T57" fmla="*/ 66 h 102"/>
                  <a:gd name="T58" fmla="*/ 4 w 92"/>
                  <a:gd name="T59" fmla="*/ 71 h 102"/>
                  <a:gd name="T60" fmla="*/ 0 w 92"/>
                  <a:gd name="T61" fmla="*/ 102 h 102"/>
                  <a:gd name="T62" fmla="*/ 91 w 92"/>
                  <a:gd name="T63" fmla="*/ 102 h 102"/>
                  <a:gd name="T64" fmla="*/ 87 w 92"/>
                  <a:gd name="T65" fmla="*/ 68 h 102"/>
                  <a:gd name="T66" fmla="*/ 75 w 92"/>
                  <a:gd name="T67"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2" name="文本框 71"/>
            <p:cNvSpPr txBox="1"/>
            <p:nvPr/>
          </p:nvSpPr>
          <p:spPr>
            <a:xfrm>
              <a:off x="6734" y="6550"/>
              <a:ext cx="2948" cy="531"/>
            </a:xfrm>
            <a:prstGeom prst="rect">
              <a:avLst/>
            </a:prstGeom>
            <a:solidFill>
              <a:schemeClr val="bg1"/>
            </a:solidFill>
          </p:spPr>
          <p:txBody>
            <a:bodyPr wrap="square" rtlCol="0">
              <a:spAutoFit/>
            </a:bodyPr>
            <a:lstStyle/>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坚持系统观念</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组合 72"/>
          <p:cNvGrpSpPr/>
          <p:nvPr/>
        </p:nvGrpSpPr>
        <p:grpSpPr>
          <a:xfrm>
            <a:off x="6965950" y="1786890"/>
            <a:ext cx="2559050" cy="543560"/>
            <a:chOff x="5648" y="1537"/>
            <a:chExt cx="4030" cy="856"/>
          </a:xfrm>
        </p:grpSpPr>
        <p:grpSp>
          <p:nvGrpSpPr>
            <p:cNvPr id="75" name="组合 74"/>
            <p:cNvGrpSpPr/>
            <p:nvPr/>
          </p:nvGrpSpPr>
          <p:grpSpPr>
            <a:xfrm>
              <a:off x="5648" y="1537"/>
              <a:ext cx="856" cy="856"/>
              <a:chOff x="5617" y="1700"/>
              <a:chExt cx="856" cy="856"/>
            </a:xfrm>
          </p:grpSpPr>
          <p:sp>
            <p:nvSpPr>
              <p:cNvPr id="77" name="椭圆 76"/>
              <p:cNvSpPr/>
              <p:nvPr/>
            </p:nvSpPr>
            <p:spPr>
              <a:xfrm flipH="1">
                <a:off x="5617" y="1700"/>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203"/>
              <p:cNvSpPr>
                <a:spLocks noEditPoints="1"/>
              </p:cNvSpPr>
              <p:nvPr/>
            </p:nvSpPr>
            <p:spPr bwMode="auto">
              <a:xfrm flipH="1">
                <a:off x="5775" y="1940"/>
                <a:ext cx="540" cy="418"/>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1" name="文本框 80"/>
            <p:cNvSpPr txBox="1"/>
            <p:nvPr/>
          </p:nvSpPr>
          <p:spPr>
            <a:xfrm>
              <a:off x="6680" y="1700"/>
              <a:ext cx="2998"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坚持党的全面领导</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组合 81"/>
          <p:cNvGrpSpPr/>
          <p:nvPr/>
        </p:nvGrpSpPr>
        <p:grpSpPr>
          <a:xfrm>
            <a:off x="6956425" y="2501900"/>
            <a:ext cx="2569210" cy="543560"/>
            <a:chOff x="5672" y="2725"/>
            <a:chExt cx="4046" cy="856"/>
          </a:xfrm>
        </p:grpSpPr>
        <p:grpSp>
          <p:nvGrpSpPr>
            <p:cNvPr id="83" name="组合 82"/>
            <p:cNvGrpSpPr/>
            <p:nvPr/>
          </p:nvGrpSpPr>
          <p:grpSpPr>
            <a:xfrm>
              <a:off x="5672" y="2725"/>
              <a:ext cx="856" cy="856"/>
              <a:chOff x="5617" y="3012"/>
              <a:chExt cx="856" cy="856"/>
            </a:xfrm>
          </p:grpSpPr>
          <p:sp>
            <p:nvSpPr>
              <p:cNvPr id="84" name="椭圆 83"/>
              <p:cNvSpPr/>
              <p:nvPr/>
            </p:nvSpPr>
            <p:spPr>
              <a:xfrm flipH="1">
                <a:off x="5617" y="301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160"/>
              <p:cNvSpPr>
                <a:spLocks noEditPoints="1"/>
              </p:cNvSpPr>
              <p:nvPr/>
            </p:nvSpPr>
            <p:spPr bwMode="auto">
              <a:xfrm flipH="1">
                <a:off x="5806" y="3218"/>
                <a:ext cx="537" cy="445"/>
              </a:xfrm>
              <a:custGeom>
                <a:avLst/>
                <a:gdLst>
                  <a:gd name="T0" fmla="*/ 19 w 102"/>
                  <a:gd name="T1" fmla="*/ 33 h 85"/>
                  <a:gd name="T2" fmla="*/ 9 w 102"/>
                  <a:gd name="T3" fmla="*/ 32 h 85"/>
                  <a:gd name="T4" fmla="*/ 18 w 102"/>
                  <a:gd name="T5" fmla="*/ 35 h 85"/>
                  <a:gd name="T6" fmla="*/ 28 w 102"/>
                  <a:gd name="T7" fmla="*/ 37 h 85"/>
                  <a:gd name="T8" fmla="*/ 88 w 102"/>
                  <a:gd name="T9" fmla="*/ 51 h 85"/>
                  <a:gd name="T10" fmla="*/ 102 w 102"/>
                  <a:gd name="T11" fmla="*/ 47 h 85"/>
                  <a:gd name="T12" fmla="*/ 88 w 102"/>
                  <a:gd name="T13" fmla="*/ 85 h 85"/>
                  <a:gd name="T14" fmla="*/ 70 w 102"/>
                  <a:gd name="T15" fmla="*/ 72 h 85"/>
                  <a:gd name="T16" fmla="*/ 3 w 102"/>
                  <a:gd name="T17" fmla="*/ 65 h 85"/>
                  <a:gd name="T18" fmla="*/ 0 w 102"/>
                  <a:gd name="T19" fmla="*/ 58 h 85"/>
                  <a:gd name="T20" fmla="*/ 0 w 102"/>
                  <a:gd name="T21" fmla="*/ 51 h 85"/>
                  <a:gd name="T22" fmla="*/ 31 w 102"/>
                  <a:gd name="T23" fmla="*/ 53 h 85"/>
                  <a:gd name="T24" fmla="*/ 54 w 102"/>
                  <a:gd name="T25" fmla="*/ 45 h 85"/>
                  <a:gd name="T26" fmla="*/ 40 w 102"/>
                  <a:gd name="T27" fmla="*/ 37 h 85"/>
                  <a:gd name="T28" fmla="*/ 86 w 102"/>
                  <a:gd name="T29" fmla="*/ 50 h 85"/>
                  <a:gd name="T30" fmla="*/ 19 w 102"/>
                  <a:gd name="T31" fmla="*/ 32 h 85"/>
                  <a:gd name="T32" fmla="*/ 31 w 102"/>
                  <a:gd name="T33" fmla="*/ 37 h 85"/>
                  <a:gd name="T34" fmla="*/ 30 w 102"/>
                  <a:gd name="T35" fmla="*/ 43 h 85"/>
                  <a:gd name="T36" fmla="*/ 5 w 102"/>
                  <a:gd name="T37" fmla="*/ 38 h 85"/>
                  <a:gd name="T38" fmla="*/ 6 w 102"/>
                  <a:gd name="T39" fmla="*/ 31 h 85"/>
                  <a:gd name="T40" fmla="*/ 11 w 102"/>
                  <a:gd name="T41" fmla="*/ 30 h 85"/>
                  <a:gd name="T42" fmla="*/ 38 w 102"/>
                  <a:gd name="T43" fmla="*/ 27 h 85"/>
                  <a:gd name="T44" fmla="*/ 31 w 102"/>
                  <a:gd name="T45" fmla="*/ 13 h 85"/>
                  <a:gd name="T46" fmla="*/ 30 w 102"/>
                  <a:gd name="T47" fmla="*/ 14 h 85"/>
                  <a:gd name="T48" fmla="*/ 37 w 102"/>
                  <a:gd name="T49" fmla="*/ 28 h 85"/>
                  <a:gd name="T50" fmla="*/ 38 w 102"/>
                  <a:gd name="T51" fmla="*/ 27 h 85"/>
                  <a:gd name="T52" fmla="*/ 40 w 102"/>
                  <a:gd name="T53" fmla="*/ 27 h 85"/>
                  <a:gd name="T54" fmla="*/ 40 w 102"/>
                  <a:gd name="T55" fmla="*/ 32 h 85"/>
                  <a:gd name="T56" fmla="*/ 34 w 102"/>
                  <a:gd name="T57" fmla="*/ 35 h 85"/>
                  <a:gd name="T58" fmla="*/ 23 w 102"/>
                  <a:gd name="T59" fmla="*/ 12 h 85"/>
                  <a:gd name="T60" fmla="*/ 29 w 102"/>
                  <a:gd name="T61" fmla="*/ 9 h 85"/>
                  <a:gd name="T62" fmla="*/ 37 w 102"/>
                  <a:gd name="T63" fmla="*/ 19 h 85"/>
                  <a:gd name="T64" fmla="*/ 45 w 102"/>
                  <a:gd name="T65" fmla="*/ 11 h 85"/>
                  <a:gd name="T66" fmla="*/ 43 w 102"/>
                  <a:gd name="T67" fmla="*/ 19 h 85"/>
                  <a:gd name="T68" fmla="*/ 47 w 102"/>
                  <a:gd name="T69" fmla="*/ 12 h 85"/>
                  <a:gd name="T70" fmla="*/ 49 w 102"/>
                  <a:gd name="T71" fmla="*/ 3 h 85"/>
                  <a:gd name="T72" fmla="*/ 43 w 102"/>
                  <a:gd name="T73" fmla="*/ 10 h 85"/>
                  <a:gd name="T74" fmla="*/ 41 w 102"/>
                  <a:gd name="T75" fmla="*/ 21 h 85"/>
                  <a:gd name="T76" fmla="*/ 46 w 102"/>
                  <a:gd name="T77" fmla="*/ 24 h 85"/>
                  <a:gd name="T78" fmla="*/ 56 w 102"/>
                  <a:gd name="T79" fmla="*/ 3 h 85"/>
                  <a:gd name="T80" fmla="*/ 50 w 102"/>
                  <a:gd name="T81" fmla="*/ 0 h 85"/>
                  <a:gd name="T82" fmla="*/ 47 w 102"/>
                  <a:gd name="T8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6" name="文本框 85"/>
            <p:cNvSpPr txBox="1"/>
            <p:nvPr/>
          </p:nvSpPr>
          <p:spPr>
            <a:xfrm>
              <a:off x="6734" y="2931"/>
              <a:ext cx="2984"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坚持以人民为中心</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7" name="组合 86"/>
          <p:cNvGrpSpPr/>
          <p:nvPr/>
        </p:nvGrpSpPr>
        <p:grpSpPr>
          <a:xfrm>
            <a:off x="6947535" y="3272155"/>
            <a:ext cx="2578100" cy="544195"/>
            <a:chOff x="5673" y="3982"/>
            <a:chExt cx="4060" cy="857"/>
          </a:xfrm>
        </p:grpSpPr>
        <p:grpSp>
          <p:nvGrpSpPr>
            <p:cNvPr id="88" name="组合 87"/>
            <p:cNvGrpSpPr/>
            <p:nvPr/>
          </p:nvGrpSpPr>
          <p:grpSpPr>
            <a:xfrm>
              <a:off x="5673" y="3982"/>
              <a:ext cx="856" cy="857"/>
              <a:chOff x="5628" y="4232"/>
              <a:chExt cx="856" cy="857"/>
            </a:xfrm>
          </p:grpSpPr>
          <p:sp>
            <p:nvSpPr>
              <p:cNvPr id="89" name="椭圆 88"/>
              <p:cNvSpPr/>
              <p:nvPr/>
            </p:nvSpPr>
            <p:spPr>
              <a:xfrm flipH="1">
                <a:off x="5628" y="423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Freeform 162"/>
              <p:cNvSpPr>
                <a:spLocks noEditPoints="1"/>
              </p:cNvSpPr>
              <p:nvPr/>
            </p:nvSpPr>
            <p:spPr bwMode="auto">
              <a:xfrm flipH="1">
                <a:off x="5837" y="4444"/>
                <a:ext cx="437" cy="433"/>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1" name="文本框 90"/>
            <p:cNvSpPr txBox="1"/>
            <p:nvPr/>
          </p:nvSpPr>
          <p:spPr>
            <a:xfrm>
              <a:off x="6734" y="4145"/>
              <a:ext cx="2999"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坚持新发展理念</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 name="左大括号 91"/>
          <p:cNvSpPr/>
          <p:nvPr/>
        </p:nvSpPr>
        <p:spPr>
          <a:xfrm>
            <a:off x="6478905" y="1982470"/>
            <a:ext cx="414020" cy="3261360"/>
          </a:xfrm>
          <a:prstGeom prst="leftBrace">
            <a:avLst/>
          </a:prstGeom>
          <a:ln w="28575" cap="rnd"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93" name="组合 92"/>
          <p:cNvGrpSpPr/>
          <p:nvPr/>
        </p:nvGrpSpPr>
        <p:grpSpPr>
          <a:xfrm>
            <a:off x="1030605" y="393700"/>
            <a:ext cx="10131425" cy="601345"/>
            <a:chOff x="1234" y="359"/>
            <a:chExt cx="16704" cy="947"/>
          </a:xfrm>
        </p:grpSpPr>
        <p:sp>
          <p:nvSpPr>
            <p:cNvPr id="94" name="六边形 93"/>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2549" y="542"/>
              <a:ext cx="14072"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二、坚持牢牢把握指导方针和主要目标，谱写“十四五”时期经济社会发展新篇章</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ppt_x</p:attrName>
                                        </p:attrNameLst>
                                      </p:cBhvr>
                                      <p:tavLst>
                                        <p:tav tm="0">
                                          <p:val>
                                            <p:strVal val="#ppt_x-.2"/>
                                          </p:val>
                                        </p:tav>
                                        <p:tav tm="100000">
                                          <p:val>
                                            <p:strVal val="#ppt_x"/>
                                          </p:val>
                                        </p:tav>
                                      </p:tavLst>
                                    </p:anim>
                                    <p:anim calcmode="lin" valueType="num">
                                      <p:cBhvr>
                                        <p:cTn id="8" dur="5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9" dur="500"/>
                                        <p:tgtEl>
                                          <p:spTgt spid="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500"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ppt_x</p:attrName>
                                        </p:attrNameLst>
                                      </p:cBhvr>
                                      <p:tavLst>
                                        <p:tav tm="0">
                                          <p:val>
                                            <p:strVal val="#ppt_x-.2"/>
                                          </p:val>
                                        </p:tav>
                                        <p:tav tm="100000">
                                          <p:val>
                                            <p:strVal val="#ppt_x"/>
                                          </p:val>
                                        </p:tav>
                                      </p:tavLst>
                                    </p:anim>
                                    <p:anim calcmode="lin" valueType="num">
                                      <p:cBhvr>
                                        <p:cTn id="15"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500"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ppt_x</p:attrName>
                                        </p:attrNameLst>
                                      </p:cBhvr>
                                      <p:tavLst>
                                        <p:tav tm="0">
                                          <p:val>
                                            <p:strVal val="#ppt_x-.2"/>
                                          </p:val>
                                        </p:tav>
                                        <p:tav tm="100000">
                                          <p:val>
                                            <p:strVal val="#ppt_x"/>
                                          </p:val>
                                        </p:tav>
                                      </p:tavLst>
                                    </p:anim>
                                    <p:anim calcmode="lin" valueType="num">
                                      <p:cBhvr>
                                        <p:cTn id="22" dur="500" fill="hold"/>
                                        <p:tgtEl>
                                          <p:spTgt spid="92"/>
                                        </p:tgtEl>
                                        <p:attrNameLst>
                                          <p:attrName>ppt_y</p:attrName>
                                        </p:attrNameLst>
                                      </p:cBhvr>
                                      <p:tavLst>
                                        <p:tav tm="0">
                                          <p:val>
                                            <p:strVal val="#ppt_y"/>
                                          </p:val>
                                        </p:tav>
                                        <p:tav tm="100000">
                                          <p:val>
                                            <p:strVal val="#ppt_y"/>
                                          </p:val>
                                        </p:tav>
                                      </p:tavLst>
                                    </p:anim>
                                    <p:animEffect transition="in" filter="wipe(right)" prLst="gradientSize: 0.1">
                                      <p:cBhvr>
                                        <p:cTn id="23" dur="500"/>
                                        <p:tgtEl>
                                          <p:spTgt spid="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92" grpId="0" animBg="1"/>
      <p:bldP spid="9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259205" y="393700"/>
            <a:ext cx="10131425" cy="601345"/>
            <a:chOff x="1234" y="359"/>
            <a:chExt cx="16704" cy="947"/>
          </a:xfrm>
        </p:grpSpPr>
        <p:sp>
          <p:nvSpPr>
            <p:cNvPr id="8" name="六边形 7"/>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367" y="542"/>
              <a:ext cx="14072"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二、坚持牢牢把握指导方针和主要目标，谱写“十四五”时期经济社会发展新篇章</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405068" y="234724"/>
            <a:ext cx="11381864" cy="6388552"/>
            <a:chOff x="246741" y="288018"/>
            <a:chExt cx="11381864" cy="6388552"/>
          </a:xfrm>
        </p:grpSpPr>
        <p:sp>
          <p:nvSpPr>
            <p:cNvPr id="14" name="L 形 13"/>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46"/>
          <p:cNvGrpSpPr/>
          <p:nvPr/>
        </p:nvGrpSpPr>
        <p:grpSpPr>
          <a:xfrm>
            <a:off x="5941695" y="4001135"/>
            <a:ext cx="3155315" cy="544195"/>
            <a:chOff x="5672" y="5391"/>
            <a:chExt cx="4969" cy="857"/>
          </a:xfrm>
        </p:grpSpPr>
        <p:grpSp>
          <p:nvGrpSpPr>
            <p:cNvPr id="49" name="组合 48"/>
            <p:cNvGrpSpPr/>
            <p:nvPr/>
          </p:nvGrpSpPr>
          <p:grpSpPr>
            <a:xfrm>
              <a:off x="5672" y="5391"/>
              <a:ext cx="856" cy="857"/>
              <a:chOff x="5617" y="5579"/>
              <a:chExt cx="856" cy="857"/>
            </a:xfrm>
          </p:grpSpPr>
          <p:sp>
            <p:nvSpPr>
              <p:cNvPr id="62" name="椭圆 61"/>
              <p:cNvSpPr/>
              <p:nvPr/>
            </p:nvSpPr>
            <p:spPr>
              <a:xfrm flipH="1">
                <a:off x="5617" y="5579"/>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138"/>
              <p:cNvSpPr>
                <a:spLocks noEditPoints="1"/>
              </p:cNvSpPr>
              <p:nvPr/>
            </p:nvSpPr>
            <p:spPr bwMode="auto">
              <a:xfrm flipH="1">
                <a:off x="5807" y="5778"/>
                <a:ext cx="475" cy="457"/>
              </a:xfrm>
              <a:custGeom>
                <a:avLst/>
                <a:gdLst>
                  <a:gd name="T0" fmla="*/ 15 w 104"/>
                  <a:gd name="T1" fmla="*/ 30 h 100"/>
                  <a:gd name="T2" fmla="*/ 39 w 104"/>
                  <a:gd name="T3" fmla="*/ 30 h 100"/>
                  <a:gd name="T4" fmla="*/ 47 w 104"/>
                  <a:gd name="T5" fmla="*/ 44 h 100"/>
                  <a:gd name="T6" fmla="*/ 54 w 104"/>
                  <a:gd name="T7" fmla="*/ 53 h 100"/>
                  <a:gd name="T8" fmla="*/ 69 w 104"/>
                  <a:gd name="T9" fmla="*/ 30 h 100"/>
                  <a:gd name="T10" fmla="*/ 96 w 104"/>
                  <a:gd name="T11" fmla="*/ 30 h 100"/>
                  <a:gd name="T12" fmla="*/ 104 w 104"/>
                  <a:gd name="T13" fmla="*/ 53 h 100"/>
                  <a:gd name="T14" fmla="*/ 100 w 104"/>
                  <a:gd name="T15" fmla="*/ 66 h 100"/>
                  <a:gd name="T16" fmla="*/ 96 w 104"/>
                  <a:gd name="T17" fmla="*/ 65 h 100"/>
                  <a:gd name="T18" fmla="*/ 97 w 104"/>
                  <a:gd name="T19" fmla="*/ 55 h 100"/>
                  <a:gd name="T20" fmla="*/ 94 w 104"/>
                  <a:gd name="T21" fmla="*/ 47 h 100"/>
                  <a:gd name="T22" fmla="*/ 93 w 104"/>
                  <a:gd name="T23" fmla="*/ 65 h 100"/>
                  <a:gd name="T24" fmla="*/ 90 w 104"/>
                  <a:gd name="T25" fmla="*/ 100 h 100"/>
                  <a:gd name="T26" fmla="*/ 83 w 104"/>
                  <a:gd name="T27" fmla="*/ 100 h 100"/>
                  <a:gd name="T28" fmla="*/ 83 w 104"/>
                  <a:gd name="T29" fmla="*/ 68 h 100"/>
                  <a:gd name="T30" fmla="*/ 79 w 104"/>
                  <a:gd name="T31" fmla="*/ 68 h 100"/>
                  <a:gd name="T32" fmla="*/ 74 w 104"/>
                  <a:gd name="T33" fmla="*/ 100 h 100"/>
                  <a:gd name="T34" fmla="*/ 67 w 104"/>
                  <a:gd name="T35" fmla="*/ 100 h 100"/>
                  <a:gd name="T36" fmla="*/ 69 w 104"/>
                  <a:gd name="T37" fmla="*/ 65 h 100"/>
                  <a:gd name="T38" fmla="*/ 69 w 104"/>
                  <a:gd name="T39" fmla="*/ 48 h 100"/>
                  <a:gd name="T40" fmla="*/ 53 w 104"/>
                  <a:gd name="T41" fmla="*/ 61 h 100"/>
                  <a:gd name="T42" fmla="*/ 41 w 104"/>
                  <a:gd name="T43" fmla="*/ 53 h 100"/>
                  <a:gd name="T44" fmla="*/ 41 w 104"/>
                  <a:gd name="T45" fmla="*/ 65 h 100"/>
                  <a:gd name="T46" fmla="*/ 37 w 104"/>
                  <a:gd name="T47" fmla="*/ 100 h 100"/>
                  <a:gd name="T48" fmla="*/ 30 w 104"/>
                  <a:gd name="T49" fmla="*/ 100 h 100"/>
                  <a:gd name="T50" fmla="*/ 30 w 104"/>
                  <a:gd name="T51" fmla="*/ 68 h 100"/>
                  <a:gd name="T52" fmla="*/ 27 w 104"/>
                  <a:gd name="T53" fmla="*/ 68 h 100"/>
                  <a:gd name="T54" fmla="*/ 20 w 104"/>
                  <a:gd name="T55" fmla="*/ 100 h 100"/>
                  <a:gd name="T56" fmla="*/ 14 w 104"/>
                  <a:gd name="T57" fmla="*/ 100 h 100"/>
                  <a:gd name="T58" fmla="*/ 16 w 104"/>
                  <a:gd name="T59" fmla="*/ 65 h 100"/>
                  <a:gd name="T60" fmla="*/ 16 w 104"/>
                  <a:gd name="T61" fmla="*/ 49 h 100"/>
                  <a:gd name="T62" fmla="*/ 7 w 104"/>
                  <a:gd name="T63" fmla="*/ 60 h 100"/>
                  <a:gd name="T64" fmla="*/ 7 w 104"/>
                  <a:gd name="T65" fmla="*/ 65 h 100"/>
                  <a:gd name="T66" fmla="*/ 10 w 104"/>
                  <a:gd name="T67" fmla="*/ 65 h 100"/>
                  <a:gd name="T68" fmla="*/ 10 w 104"/>
                  <a:gd name="T69" fmla="*/ 89 h 100"/>
                  <a:gd name="T70" fmla="*/ 0 w 104"/>
                  <a:gd name="T71" fmla="*/ 89 h 100"/>
                  <a:gd name="T72" fmla="*/ 0 w 104"/>
                  <a:gd name="T73" fmla="*/ 65 h 100"/>
                  <a:gd name="T74" fmla="*/ 3 w 104"/>
                  <a:gd name="T75" fmla="*/ 65 h 100"/>
                  <a:gd name="T76" fmla="*/ 3 w 104"/>
                  <a:gd name="T77" fmla="*/ 60 h 100"/>
                  <a:gd name="T78" fmla="*/ 1 w 104"/>
                  <a:gd name="T79" fmla="*/ 59 h 100"/>
                  <a:gd name="T80" fmla="*/ 15 w 104"/>
                  <a:gd name="T81" fmla="*/ 30 h 100"/>
                  <a:gd name="T82" fmla="*/ 86 w 104"/>
                  <a:gd name="T83" fmla="*/ 4 h 100"/>
                  <a:gd name="T84" fmla="*/ 70 w 104"/>
                  <a:gd name="T85" fmla="*/ 8 h 100"/>
                  <a:gd name="T86" fmla="*/ 74 w 104"/>
                  <a:gd name="T87" fmla="*/ 24 h 100"/>
                  <a:gd name="T88" fmla="*/ 90 w 104"/>
                  <a:gd name="T89" fmla="*/ 20 h 100"/>
                  <a:gd name="T90" fmla="*/ 86 w 104"/>
                  <a:gd name="T91" fmla="*/ 4 h 100"/>
                  <a:gd name="T92" fmla="*/ 22 w 104"/>
                  <a:gd name="T93" fmla="*/ 4 h 100"/>
                  <a:gd name="T94" fmla="*/ 38 w 104"/>
                  <a:gd name="T95" fmla="*/ 8 h 100"/>
                  <a:gd name="T96" fmla="*/ 34 w 104"/>
                  <a:gd name="T97" fmla="*/ 24 h 100"/>
                  <a:gd name="T98" fmla="*/ 18 w 104"/>
                  <a:gd name="T99" fmla="*/ 20 h 100"/>
                  <a:gd name="T100" fmla="*/ 22 w 104"/>
                  <a:gd name="T101"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文本框 64"/>
            <p:cNvSpPr txBox="1"/>
            <p:nvPr/>
          </p:nvSpPr>
          <p:spPr>
            <a:xfrm>
              <a:off x="6734" y="5516"/>
              <a:ext cx="3907" cy="531"/>
            </a:xfrm>
            <a:prstGeom prst="rect">
              <a:avLst/>
            </a:prstGeom>
            <a:solidFill>
              <a:schemeClr val="bg1"/>
            </a:solidFill>
          </p:spPr>
          <p:txBody>
            <a:bodyPr wrap="square" rtlCol="0">
              <a:spAutoFit/>
            </a:bodyPr>
            <a:lstStyle/>
            <a:p>
              <a:pPr algn="just"/>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生态文明建设实现新进步</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 name="组合 65"/>
          <p:cNvGrpSpPr/>
          <p:nvPr/>
        </p:nvGrpSpPr>
        <p:grpSpPr>
          <a:xfrm>
            <a:off x="5923280" y="4784725"/>
            <a:ext cx="3164205" cy="543560"/>
            <a:chOff x="5671" y="6443"/>
            <a:chExt cx="4712" cy="856"/>
          </a:xfrm>
        </p:grpSpPr>
        <p:grpSp>
          <p:nvGrpSpPr>
            <p:cNvPr id="68" name="组合 67"/>
            <p:cNvGrpSpPr/>
            <p:nvPr/>
          </p:nvGrpSpPr>
          <p:grpSpPr>
            <a:xfrm>
              <a:off x="5671" y="6443"/>
              <a:ext cx="856" cy="856"/>
              <a:chOff x="5617" y="6612"/>
              <a:chExt cx="856" cy="856"/>
            </a:xfrm>
          </p:grpSpPr>
          <p:sp>
            <p:nvSpPr>
              <p:cNvPr id="69" name="椭圆 68"/>
              <p:cNvSpPr/>
              <p:nvPr/>
            </p:nvSpPr>
            <p:spPr>
              <a:xfrm flipH="1">
                <a:off x="5617" y="661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158"/>
              <p:cNvSpPr>
                <a:spLocks noEditPoints="1"/>
              </p:cNvSpPr>
              <p:nvPr/>
            </p:nvSpPr>
            <p:spPr bwMode="auto">
              <a:xfrm flipH="1">
                <a:off x="5836" y="6784"/>
                <a:ext cx="419" cy="466"/>
              </a:xfrm>
              <a:custGeom>
                <a:avLst/>
                <a:gdLst>
                  <a:gd name="T0" fmla="*/ 30 w 92"/>
                  <a:gd name="T1" fmla="*/ 63 h 102"/>
                  <a:gd name="T2" fmla="*/ 37 w 92"/>
                  <a:gd name="T3" fmla="*/ 60 h 102"/>
                  <a:gd name="T4" fmla="*/ 38 w 92"/>
                  <a:gd name="T5" fmla="*/ 57 h 102"/>
                  <a:gd name="T6" fmla="*/ 37 w 92"/>
                  <a:gd name="T7" fmla="*/ 56 h 102"/>
                  <a:gd name="T8" fmla="*/ 30 w 92"/>
                  <a:gd name="T9" fmla="*/ 30 h 102"/>
                  <a:gd name="T10" fmla="*/ 63 w 92"/>
                  <a:gd name="T11" fmla="*/ 30 h 102"/>
                  <a:gd name="T12" fmla="*/ 55 w 92"/>
                  <a:gd name="T13" fmla="*/ 57 h 102"/>
                  <a:gd name="T14" fmla="*/ 55 w 92"/>
                  <a:gd name="T15" fmla="*/ 57 h 102"/>
                  <a:gd name="T16" fmla="*/ 56 w 92"/>
                  <a:gd name="T17" fmla="*/ 60 h 102"/>
                  <a:gd name="T18" fmla="*/ 62 w 92"/>
                  <a:gd name="T19" fmla="*/ 63 h 102"/>
                  <a:gd name="T20" fmla="*/ 50 w 92"/>
                  <a:gd name="T21" fmla="*/ 85 h 102"/>
                  <a:gd name="T22" fmla="*/ 50 w 92"/>
                  <a:gd name="T23" fmla="*/ 77 h 102"/>
                  <a:gd name="T24" fmla="*/ 48 w 92"/>
                  <a:gd name="T25" fmla="*/ 77 h 102"/>
                  <a:gd name="T26" fmla="*/ 47 w 92"/>
                  <a:gd name="T27" fmla="*/ 79 h 102"/>
                  <a:gd name="T28" fmla="*/ 45 w 92"/>
                  <a:gd name="T29" fmla="*/ 77 h 102"/>
                  <a:gd name="T30" fmla="*/ 44 w 92"/>
                  <a:gd name="T31" fmla="*/ 77 h 102"/>
                  <a:gd name="T32" fmla="*/ 44 w 92"/>
                  <a:gd name="T33" fmla="*/ 86 h 102"/>
                  <a:gd name="T34" fmla="*/ 30 w 92"/>
                  <a:gd name="T35" fmla="*/ 63 h 102"/>
                  <a:gd name="T36" fmla="*/ 75 w 92"/>
                  <a:gd name="T37" fmla="*/ 65 h 102"/>
                  <a:gd name="T38" fmla="*/ 74 w 92"/>
                  <a:gd name="T39" fmla="*/ 54 h 102"/>
                  <a:gd name="T40" fmla="*/ 73 w 92"/>
                  <a:gd name="T41" fmla="*/ 36 h 102"/>
                  <a:gd name="T42" fmla="*/ 72 w 92"/>
                  <a:gd name="T43" fmla="*/ 20 h 102"/>
                  <a:gd name="T44" fmla="*/ 63 w 92"/>
                  <a:gd name="T45" fmla="*/ 4 h 102"/>
                  <a:gd name="T46" fmla="*/ 36 w 92"/>
                  <a:gd name="T47" fmla="*/ 2 h 102"/>
                  <a:gd name="T48" fmla="*/ 22 w 92"/>
                  <a:gd name="T49" fmla="*/ 14 h 102"/>
                  <a:gd name="T50" fmla="*/ 19 w 92"/>
                  <a:gd name="T51" fmla="*/ 25 h 102"/>
                  <a:gd name="T52" fmla="*/ 18 w 92"/>
                  <a:gd name="T53" fmla="*/ 32 h 102"/>
                  <a:gd name="T54" fmla="*/ 21 w 92"/>
                  <a:gd name="T55" fmla="*/ 47 h 102"/>
                  <a:gd name="T56" fmla="*/ 16 w 92"/>
                  <a:gd name="T57" fmla="*/ 66 h 102"/>
                  <a:gd name="T58" fmla="*/ 4 w 92"/>
                  <a:gd name="T59" fmla="*/ 71 h 102"/>
                  <a:gd name="T60" fmla="*/ 0 w 92"/>
                  <a:gd name="T61" fmla="*/ 102 h 102"/>
                  <a:gd name="T62" fmla="*/ 91 w 92"/>
                  <a:gd name="T63" fmla="*/ 102 h 102"/>
                  <a:gd name="T64" fmla="*/ 87 w 92"/>
                  <a:gd name="T65" fmla="*/ 68 h 102"/>
                  <a:gd name="T66" fmla="*/ 75 w 92"/>
                  <a:gd name="T67"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2" name="文本框 71"/>
            <p:cNvSpPr txBox="1"/>
            <p:nvPr/>
          </p:nvSpPr>
          <p:spPr>
            <a:xfrm>
              <a:off x="6734" y="6550"/>
              <a:ext cx="3649" cy="531"/>
            </a:xfrm>
            <a:prstGeom prst="rect">
              <a:avLst/>
            </a:prstGeom>
            <a:solidFill>
              <a:schemeClr val="bg1"/>
            </a:solidFill>
          </p:spPr>
          <p:txBody>
            <a:bodyPr wrap="square" rtlCol="0">
              <a:spAutoFit/>
            </a:bodyPr>
            <a:lstStyle/>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民生福祉达到新水平</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组合 72"/>
          <p:cNvGrpSpPr/>
          <p:nvPr/>
        </p:nvGrpSpPr>
        <p:grpSpPr>
          <a:xfrm>
            <a:off x="5941695" y="1678940"/>
            <a:ext cx="3145790" cy="543560"/>
            <a:chOff x="5648" y="1537"/>
            <a:chExt cx="4734" cy="856"/>
          </a:xfrm>
        </p:grpSpPr>
        <p:grpSp>
          <p:nvGrpSpPr>
            <p:cNvPr id="75" name="组合 74"/>
            <p:cNvGrpSpPr/>
            <p:nvPr/>
          </p:nvGrpSpPr>
          <p:grpSpPr>
            <a:xfrm>
              <a:off x="5648" y="1537"/>
              <a:ext cx="856" cy="856"/>
              <a:chOff x="5617" y="1700"/>
              <a:chExt cx="856" cy="856"/>
            </a:xfrm>
          </p:grpSpPr>
          <p:sp>
            <p:nvSpPr>
              <p:cNvPr id="77" name="椭圆 76"/>
              <p:cNvSpPr/>
              <p:nvPr/>
            </p:nvSpPr>
            <p:spPr>
              <a:xfrm flipH="1">
                <a:off x="5617" y="1700"/>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203"/>
              <p:cNvSpPr>
                <a:spLocks noEditPoints="1"/>
              </p:cNvSpPr>
              <p:nvPr/>
            </p:nvSpPr>
            <p:spPr bwMode="auto">
              <a:xfrm flipH="1">
                <a:off x="5775" y="1940"/>
                <a:ext cx="540" cy="418"/>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1" name="文本框 80"/>
            <p:cNvSpPr txBox="1"/>
            <p:nvPr/>
          </p:nvSpPr>
          <p:spPr>
            <a:xfrm>
              <a:off x="6680" y="1700"/>
              <a:ext cx="3702"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经济发展取得新成效</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组合 81"/>
          <p:cNvGrpSpPr/>
          <p:nvPr/>
        </p:nvGrpSpPr>
        <p:grpSpPr>
          <a:xfrm>
            <a:off x="5932170" y="2375535"/>
            <a:ext cx="3154680" cy="543560"/>
            <a:chOff x="5672" y="2725"/>
            <a:chExt cx="4749" cy="856"/>
          </a:xfrm>
        </p:grpSpPr>
        <p:grpSp>
          <p:nvGrpSpPr>
            <p:cNvPr id="83" name="组合 82"/>
            <p:cNvGrpSpPr/>
            <p:nvPr/>
          </p:nvGrpSpPr>
          <p:grpSpPr>
            <a:xfrm>
              <a:off x="5672" y="2725"/>
              <a:ext cx="856" cy="856"/>
              <a:chOff x="5617" y="3012"/>
              <a:chExt cx="856" cy="856"/>
            </a:xfrm>
          </p:grpSpPr>
          <p:sp>
            <p:nvSpPr>
              <p:cNvPr id="84" name="椭圆 83"/>
              <p:cNvSpPr/>
              <p:nvPr/>
            </p:nvSpPr>
            <p:spPr>
              <a:xfrm flipH="1">
                <a:off x="5617" y="301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160"/>
              <p:cNvSpPr>
                <a:spLocks noEditPoints="1"/>
              </p:cNvSpPr>
              <p:nvPr/>
            </p:nvSpPr>
            <p:spPr bwMode="auto">
              <a:xfrm flipH="1">
                <a:off x="5806" y="3218"/>
                <a:ext cx="537" cy="445"/>
              </a:xfrm>
              <a:custGeom>
                <a:avLst/>
                <a:gdLst>
                  <a:gd name="T0" fmla="*/ 19 w 102"/>
                  <a:gd name="T1" fmla="*/ 33 h 85"/>
                  <a:gd name="T2" fmla="*/ 9 w 102"/>
                  <a:gd name="T3" fmla="*/ 32 h 85"/>
                  <a:gd name="T4" fmla="*/ 18 w 102"/>
                  <a:gd name="T5" fmla="*/ 35 h 85"/>
                  <a:gd name="T6" fmla="*/ 28 w 102"/>
                  <a:gd name="T7" fmla="*/ 37 h 85"/>
                  <a:gd name="T8" fmla="*/ 88 w 102"/>
                  <a:gd name="T9" fmla="*/ 51 h 85"/>
                  <a:gd name="T10" fmla="*/ 102 w 102"/>
                  <a:gd name="T11" fmla="*/ 47 h 85"/>
                  <a:gd name="T12" fmla="*/ 88 w 102"/>
                  <a:gd name="T13" fmla="*/ 85 h 85"/>
                  <a:gd name="T14" fmla="*/ 70 w 102"/>
                  <a:gd name="T15" fmla="*/ 72 h 85"/>
                  <a:gd name="T16" fmla="*/ 3 w 102"/>
                  <a:gd name="T17" fmla="*/ 65 h 85"/>
                  <a:gd name="T18" fmla="*/ 0 w 102"/>
                  <a:gd name="T19" fmla="*/ 58 h 85"/>
                  <a:gd name="T20" fmla="*/ 0 w 102"/>
                  <a:gd name="T21" fmla="*/ 51 h 85"/>
                  <a:gd name="T22" fmla="*/ 31 w 102"/>
                  <a:gd name="T23" fmla="*/ 53 h 85"/>
                  <a:gd name="T24" fmla="*/ 54 w 102"/>
                  <a:gd name="T25" fmla="*/ 45 h 85"/>
                  <a:gd name="T26" fmla="*/ 40 w 102"/>
                  <a:gd name="T27" fmla="*/ 37 h 85"/>
                  <a:gd name="T28" fmla="*/ 86 w 102"/>
                  <a:gd name="T29" fmla="*/ 50 h 85"/>
                  <a:gd name="T30" fmla="*/ 19 w 102"/>
                  <a:gd name="T31" fmla="*/ 32 h 85"/>
                  <a:gd name="T32" fmla="*/ 31 w 102"/>
                  <a:gd name="T33" fmla="*/ 37 h 85"/>
                  <a:gd name="T34" fmla="*/ 30 w 102"/>
                  <a:gd name="T35" fmla="*/ 43 h 85"/>
                  <a:gd name="T36" fmla="*/ 5 w 102"/>
                  <a:gd name="T37" fmla="*/ 38 h 85"/>
                  <a:gd name="T38" fmla="*/ 6 w 102"/>
                  <a:gd name="T39" fmla="*/ 31 h 85"/>
                  <a:gd name="T40" fmla="*/ 11 w 102"/>
                  <a:gd name="T41" fmla="*/ 30 h 85"/>
                  <a:gd name="T42" fmla="*/ 38 w 102"/>
                  <a:gd name="T43" fmla="*/ 27 h 85"/>
                  <a:gd name="T44" fmla="*/ 31 w 102"/>
                  <a:gd name="T45" fmla="*/ 13 h 85"/>
                  <a:gd name="T46" fmla="*/ 30 w 102"/>
                  <a:gd name="T47" fmla="*/ 14 h 85"/>
                  <a:gd name="T48" fmla="*/ 37 w 102"/>
                  <a:gd name="T49" fmla="*/ 28 h 85"/>
                  <a:gd name="T50" fmla="*/ 38 w 102"/>
                  <a:gd name="T51" fmla="*/ 27 h 85"/>
                  <a:gd name="T52" fmla="*/ 40 w 102"/>
                  <a:gd name="T53" fmla="*/ 27 h 85"/>
                  <a:gd name="T54" fmla="*/ 40 w 102"/>
                  <a:gd name="T55" fmla="*/ 32 h 85"/>
                  <a:gd name="T56" fmla="*/ 34 w 102"/>
                  <a:gd name="T57" fmla="*/ 35 h 85"/>
                  <a:gd name="T58" fmla="*/ 23 w 102"/>
                  <a:gd name="T59" fmla="*/ 12 h 85"/>
                  <a:gd name="T60" fmla="*/ 29 w 102"/>
                  <a:gd name="T61" fmla="*/ 9 h 85"/>
                  <a:gd name="T62" fmla="*/ 37 w 102"/>
                  <a:gd name="T63" fmla="*/ 19 h 85"/>
                  <a:gd name="T64" fmla="*/ 45 w 102"/>
                  <a:gd name="T65" fmla="*/ 11 h 85"/>
                  <a:gd name="T66" fmla="*/ 43 w 102"/>
                  <a:gd name="T67" fmla="*/ 19 h 85"/>
                  <a:gd name="T68" fmla="*/ 47 w 102"/>
                  <a:gd name="T69" fmla="*/ 12 h 85"/>
                  <a:gd name="T70" fmla="*/ 49 w 102"/>
                  <a:gd name="T71" fmla="*/ 3 h 85"/>
                  <a:gd name="T72" fmla="*/ 43 w 102"/>
                  <a:gd name="T73" fmla="*/ 10 h 85"/>
                  <a:gd name="T74" fmla="*/ 41 w 102"/>
                  <a:gd name="T75" fmla="*/ 21 h 85"/>
                  <a:gd name="T76" fmla="*/ 46 w 102"/>
                  <a:gd name="T77" fmla="*/ 24 h 85"/>
                  <a:gd name="T78" fmla="*/ 56 w 102"/>
                  <a:gd name="T79" fmla="*/ 3 h 85"/>
                  <a:gd name="T80" fmla="*/ 50 w 102"/>
                  <a:gd name="T81" fmla="*/ 0 h 85"/>
                  <a:gd name="T82" fmla="*/ 47 w 102"/>
                  <a:gd name="T8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6" name="文本框 85"/>
            <p:cNvSpPr txBox="1"/>
            <p:nvPr/>
          </p:nvSpPr>
          <p:spPr>
            <a:xfrm>
              <a:off x="6734" y="2931"/>
              <a:ext cx="3687"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改革开放迈出新步伐</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7" name="组合 86"/>
          <p:cNvGrpSpPr/>
          <p:nvPr/>
        </p:nvGrpSpPr>
        <p:grpSpPr>
          <a:xfrm>
            <a:off x="5923280" y="3225800"/>
            <a:ext cx="3164205" cy="544195"/>
            <a:chOff x="5673" y="3982"/>
            <a:chExt cx="4983" cy="857"/>
          </a:xfrm>
        </p:grpSpPr>
        <p:grpSp>
          <p:nvGrpSpPr>
            <p:cNvPr id="88" name="组合 87"/>
            <p:cNvGrpSpPr/>
            <p:nvPr/>
          </p:nvGrpSpPr>
          <p:grpSpPr>
            <a:xfrm>
              <a:off x="5673" y="3982"/>
              <a:ext cx="856" cy="857"/>
              <a:chOff x="5628" y="4232"/>
              <a:chExt cx="856" cy="857"/>
            </a:xfrm>
          </p:grpSpPr>
          <p:sp>
            <p:nvSpPr>
              <p:cNvPr id="89" name="椭圆 88"/>
              <p:cNvSpPr/>
              <p:nvPr/>
            </p:nvSpPr>
            <p:spPr>
              <a:xfrm flipH="1">
                <a:off x="5628" y="4232"/>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Freeform 162"/>
              <p:cNvSpPr>
                <a:spLocks noEditPoints="1"/>
              </p:cNvSpPr>
              <p:nvPr/>
            </p:nvSpPr>
            <p:spPr bwMode="auto">
              <a:xfrm flipH="1">
                <a:off x="5837" y="4444"/>
                <a:ext cx="437" cy="433"/>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EB1E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1" name="文本框 90"/>
            <p:cNvSpPr txBox="1"/>
            <p:nvPr/>
          </p:nvSpPr>
          <p:spPr>
            <a:xfrm>
              <a:off x="6734" y="4145"/>
              <a:ext cx="3922" cy="531"/>
            </a:xfrm>
            <a:prstGeom prst="rect">
              <a:avLst/>
            </a:prstGeom>
            <a:solidFill>
              <a:schemeClr val="bg1"/>
            </a:solidFill>
          </p:spPr>
          <p:txBody>
            <a:bodyPr wrap="square" rtlCol="0">
              <a:spAutoFit/>
            </a:bodyPr>
            <a:p>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社会文明程度得到新提高</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 name="左大括号 91"/>
          <p:cNvSpPr/>
          <p:nvPr/>
        </p:nvSpPr>
        <p:spPr>
          <a:xfrm>
            <a:off x="5372100" y="1982470"/>
            <a:ext cx="414020" cy="3951605"/>
          </a:xfrm>
          <a:prstGeom prst="leftBrace">
            <a:avLst/>
          </a:prstGeom>
          <a:ln w="28575" cap="rnd"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12" name="组合 11"/>
          <p:cNvGrpSpPr/>
          <p:nvPr/>
        </p:nvGrpSpPr>
        <p:grpSpPr>
          <a:xfrm>
            <a:off x="5922010" y="5570220"/>
            <a:ext cx="3165475" cy="544195"/>
            <a:chOff x="10992" y="8860"/>
            <a:chExt cx="4985" cy="857"/>
          </a:xfrm>
        </p:grpSpPr>
        <p:grpSp>
          <p:nvGrpSpPr>
            <p:cNvPr id="2" name="组合 1"/>
            <p:cNvGrpSpPr/>
            <p:nvPr/>
          </p:nvGrpSpPr>
          <p:grpSpPr>
            <a:xfrm>
              <a:off x="10992" y="8860"/>
              <a:ext cx="4985" cy="857"/>
              <a:chOff x="5671" y="6443"/>
              <a:chExt cx="4985" cy="857"/>
            </a:xfrm>
          </p:grpSpPr>
          <p:sp>
            <p:nvSpPr>
              <p:cNvPr id="4" name="椭圆 3"/>
              <p:cNvSpPr/>
              <p:nvPr/>
            </p:nvSpPr>
            <p:spPr>
              <a:xfrm flipH="1">
                <a:off x="5671" y="6443"/>
                <a:ext cx="856" cy="8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6734" y="6550"/>
                <a:ext cx="3922" cy="531"/>
              </a:xfrm>
              <a:prstGeom prst="rect">
                <a:avLst/>
              </a:prstGeom>
              <a:solidFill>
                <a:schemeClr val="bg1"/>
              </a:solidFill>
            </p:spPr>
            <p:txBody>
              <a:bodyPr wrap="square" rtlCol="0">
                <a:spAutoFit/>
              </a:bodyPr>
              <a:p>
                <a:r>
                  <a:rPr 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社会治理效能得到新提升</a:t>
                </a:r>
                <a:endParaRPr 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Freeform 107"/>
            <p:cNvSpPr>
              <a:spLocks noEditPoints="1"/>
            </p:cNvSpPr>
            <p:nvPr/>
          </p:nvSpPr>
          <p:spPr bwMode="auto">
            <a:xfrm>
              <a:off x="11111" y="9103"/>
              <a:ext cx="646" cy="427"/>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EB1E0C"/>
            </a:solidFill>
            <a:ln>
              <a:noFill/>
            </a:ln>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3075940" y="2843530"/>
            <a:ext cx="2139315" cy="1406525"/>
            <a:chOff x="4844" y="4478"/>
            <a:chExt cx="3369" cy="2215"/>
          </a:xfrm>
        </p:grpSpPr>
        <p:sp>
          <p:nvSpPr>
            <p:cNvPr id="46" name="文本框 45"/>
            <p:cNvSpPr txBox="1"/>
            <p:nvPr/>
          </p:nvSpPr>
          <p:spPr>
            <a:xfrm>
              <a:off x="4844" y="5774"/>
              <a:ext cx="3369" cy="919"/>
            </a:xfrm>
            <a:prstGeom prst="rect">
              <a:avLst/>
            </a:prstGeom>
            <a:solidFill>
              <a:schemeClr val="bg1"/>
            </a:solidFill>
          </p:spPr>
          <p:txBody>
            <a:bodyPr wrap="square" rtlCol="0">
              <a:spAutoFit/>
            </a:bodyPr>
            <a:p>
              <a:pPr algn="just"/>
              <a:r>
                <a:rPr 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0</a:t>
              </a:r>
              <a:r>
                <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6“十四五”时期经济社会发展主要目标</a:t>
              </a:r>
              <a:endParaRPr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163"/>
            <p:cNvSpPr>
              <a:spLocks noEditPoints="1"/>
            </p:cNvSpPr>
            <p:nvPr/>
          </p:nvSpPr>
          <p:spPr bwMode="auto">
            <a:xfrm>
              <a:off x="4844" y="4478"/>
              <a:ext cx="1821" cy="138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500"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ppt_x</p:attrName>
                                        </p:attrNameLst>
                                      </p:cBhvr>
                                      <p:tavLst>
                                        <p:tav tm="0">
                                          <p:val>
                                            <p:strVal val="#ppt_x-.2"/>
                                          </p:val>
                                        </p:tav>
                                        <p:tav tm="100000">
                                          <p:val>
                                            <p:strVal val="#ppt_x"/>
                                          </p:val>
                                        </p:tav>
                                      </p:tavLst>
                                    </p:anim>
                                    <p:anim calcmode="lin" valueType="num">
                                      <p:cBhvr>
                                        <p:cTn id="15" dur="500" fill="hold"/>
                                        <p:tgtEl>
                                          <p:spTgt spid="92"/>
                                        </p:tgtEl>
                                        <p:attrNameLst>
                                          <p:attrName>ppt_y</p:attrName>
                                        </p:attrNameLst>
                                      </p:cBhvr>
                                      <p:tavLst>
                                        <p:tav tm="0">
                                          <p:val>
                                            <p:strVal val="#ppt_y"/>
                                          </p:val>
                                        </p:tav>
                                        <p:tav tm="100000">
                                          <p:val>
                                            <p:strVal val="#ppt_y"/>
                                          </p:val>
                                        </p:tav>
                                      </p:tavLst>
                                    </p:anim>
                                    <p:animEffect transition="in" filter="wipe(right)" prLst="gradientSize: 0.1">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 name="组合 13"/>
          <p:cNvGrpSpPr/>
          <p:nvPr/>
        </p:nvGrpSpPr>
        <p:grpSpPr>
          <a:xfrm>
            <a:off x="-14605" y="-427355"/>
            <a:ext cx="18063845" cy="13528040"/>
            <a:chOff x="0" y="-673"/>
            <a:chExt cx="28447" cy="21304"/>
          </a:xfrm>
        </p:grpSpPr>
        <p:sp>
          <p:nvSpPr>
            <p:cNvPr id="16" name="矩形 15"/>
            <p:cNvSpPr/>
            <p:nvPr/>
          </p:nvSpPr>
          <p:spPr>
            <a:xfrm>
              <a:off x="0" y="0"/>
              <a:ext cx="19200" cy="10800"/>
            </a:xfrm>
            <a:prstGeom prst="rect">
              <a:avLst/>
            </a:prstGeom>
            <a:gradFill flip="none" rotWithShape="1">
              <a:gsLst>
                <a:gs pos="0">
                  <a:srgbClr val="660033">
                    <a:alpha val="80000"/>
                  </a:srgbClr>
                </a:gs>
                <a:gs pos="76500">
                  <a:srgbClr val="E00000">
                    <a:alpha val="90000"/>
                  </a:srgbClr>
                </a:gs>
                <a:gs pos="57000">
                  <a:srgbClr val="C00000"/>
                </a:gs>
                <a:gs pos="100000">
                  <a:srgbClr val="660033">
                    <a:alpha val="8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143" y="-673"/>
              <a:ext cx="21305" cy="21305"/>
            </a:xfrm>
            <a:prstGeom prst="ellipse">
              <a:avLst/>
            </a:prstGeom>
            <a:solidFill>
              <a:srgbClr val="CC1F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84" y="2696"/>
              <a:ext cx="16476" cy="16476"/>
            </a:xfrm>
            <a:prstGeom prst="ellipse">
              <a:avLst/>
            </a:prstGeom>
            <a:solidFill>
              <a:srgbClr val="CC1F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403" y="5595"/>
              <a:ext cx="10679" cy="10679"/>
            </a:xfrm>
            <a:prstGeom prst="ellipse">
              <a:avLst/>
            </a:prstGeom>
            <a:solidFill>
              <a:srgbClr val="CC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05068" y="234724"/>
            <a:ext cx="11381864" cy="6388552"/>
            <a:chOff x="246741" y="288018"/>
            <a:chExt cx="11381864" cy="6388552"/>
          </a:xfrm>
        </p:grpSpPr>
        <p:sp>
          <p:nvSpPr>
            <p:cNvPr id="6" name="L 形 5"/>
            <p:cNvSpPr/>
            <p:nvPr/>
          </p:nvSpPr>
          <p:spPr>
            <a:xfrm>
              <a:off x="246742"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L 形 6"/>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L 形 18"/>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L 形 28"/>
            <p:cNvSpPr/>
            <p:nvPr/>
          </p:nvSpPr>
          <p:spPr>
            <a:xfrm rot="10800000">
              <a:off x="11352892"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矩形 25"/>
          <p:cNvSpPr/>
          <p:nvPr/>
        </p:nvSpPr>
        <p:spPr>
          <a:xfrm>
            <a:off x="-83820" y="2679700"/>
            <a:ext cx="12275185" cy="128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0" name="组合 29"/>
          <p:cNvGrpSpPr/>
          <p:nvPr/>
        </p:nvGrpSpPr>
        <p:grpSpPr>
          <a:xfrm>
            <a:off x="3357245" y="2352675"/>
            <a:ext cx="5393055" cy="2576830"/>
            <a:chOff x="5287" y="3705"/>
            <a:chExt cx="8493" cy="4058"/>
          </a:xfrm>
        </p:grpSpPr>
        <p:sp>
          <p:nvSpPr>
            <p:cNvPr id="25" name="文本框 24"/>
            <p:cNvSpPr txBox="1"/>
            <p:nvPr/>
          </p:nvSpPr>
          <p:spPr>
            <a:xfrm>
              <a:off x="5624" y="3705"/>
              <a:ext cx="6936" cy="2543"/>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indent="457200" algn="ctr" fontAlgn="auto">
                <a:lnSpc>
                  <a:spcPct val="150000"/>
                </a:lnSpc>
              </a:pPr>
              <a:r>
                <a:rPr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zh-CN"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二</a:t>
              </a:r>
              <a:r>
                <a:rPr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板块 </a:t>
              </a:r>
              <a:endParaRPr lang="zh-CN" altLang="en-US" sz="6600" b="1">
                <a:solidFill>
                  <a:srgbClr val="EB1E0C"/>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8" name="组合 27"/>
            <p:cNvGrpSpPr/>
            <p:nvPr/>
          </p:nvGrpSpPr>
          <p:grpSpPr>
            <a:xfrm>
              <a:off x="5287" y="6456"/>
              <a:ext cx="8493" cy="1307"/>
              <a:chOff x="5287" y="6456"/>
              <a:chExt cx="8493" cy="1307"/>
            </a:xfrm>
          </p:grpSpPr>
          <p:sp>
            <p:nvSpPr>
              <p:cNvPr id="100" name="文本框 99"/>
              <p:cNvSpPr txBox="1"/>
              <p:nvPr/>
            </p:nvSpPr>
            <p:spPr>
              <a:xfrm>
                <a:off x="5287" y="6456"/>
                <a:ext cx="8493" cy="1307"/>
              </a:xfrm>
              <a:prstGeom prst="rect">
                <a:avLst/>
              </a:prstGeom>
              <a:noFill/>
              <a:ln w="9525">
                <a:noFill/>
              </a:ln>
            </p:spPr>
            <p:txBody>
              <a:bodyPr wrap="square">
                <a:spAutoFit/>
              </a:bodyPr>
              <a:p>
                <a:pPr indent="457200" algn="just" fontAlgn="auto">
                  <a:lnSpc>
                    <a:spcPct val="150000"/>
                  </a:lnSpc>
                </a:pPr>
                <a:r>
                  <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即第三部分至第十四部分</a:t>
                </a:r>
                <a:endPara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5287" y="6988"/>
                <a:ext cx="476" cy="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068" y="234724"/>
            <a:ext cx="11381864" cy="6388553"/>
            <a:chOff x="246741" y="288017"/>
            <a:chExt cx="11381864" cy="6388553"/>
          </a:xfrm>
        </p:grpSpPr>
        <p:sp>
          <p:nvSpPr>
            <p:cNvPr id="14" name="L 形 13"/>
            <p:cNvSpPr/>
            <p:nvPr/>
          </p:nvSpPr>
          <p:spPr>
            <a:xfrm>
              <a:off x="246743"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L 形 14"/>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文本框 24"/>
          <p:cNvSpPr txBox="1"/>
          <p:nvPr/>
        </p:nvSpPr>
        <p:spPr>
          <a:xfrm>
            <a:off x="1181100" y="2653665"/>
            <a:ext cx="3356610" cy="3371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 积极构建京津冀协同发展新格局</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25"/>
          <p:cNvSpPr txBox="1"/>
          <p:nvPr/>
        </p:nvSpPr>
        <p:spPr>
          <a:xfrm>
            <a:off x="8101330" y="2653665"/>
            <a:ext cx="3852545" cy="3371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 高标准高质量推进雄安新区建设发展</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txBox="1"/>
          <p:nvPr/>
        </p:nvSpPr>
        <p:spPr>
          <a:xfrm>
            <a:off x="4094679" y="5392822"/>
            <a:ext cx="4304683" cy="33718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 精心办好2022年北京冬奥会和冬残奥会</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860550" y="393700"/>
            <a:ext cx="8340725" cy="601345"/>
            <a:chOff x="1234" y="359"/>
            <a:chExt cx="16704" cy="947"/>
          </a:xfrm>
        </p:grpSpPr>
        <p:sp>
          <p:nvSpPr>
            <p:cNvPr id="9" name="六边形 8"/>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2631" y="543"/>
              <a:ext cx="14528"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三、坚持举全省之力办好“三件大事”，开创“两翼”发展新局面</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6" name="组合 45"/>
          <p:cNvGrpSpPr/>
          <p:nvPr/>
        </p:nvGrpSpPr>
        <p:grpSpPr>
          <a:xfrm>
            <a:off x="4537075" y="1590040"/>
            <a:ext cx="3417570" cy="3401695"/>
            <a:chOff x="5973" y="2487"/>
            <a:chExt cx="6616" cy="6585"/>
          </a:xfrm>
        </p:grpSpPr>
        <p:sp>
          <p:nvSpPr>
            <p:cNvPr id="47" name="Circular Arrow 43"/>
            <p:cNvSpPr/>
            <p:nvPr/>
          </p:nvSpPr>
          <p:spPr>
            <a:xfrm>
              <a:off x="6091" y="2690"/>
              <a:ext cx="6382" cy="6382"/>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a:pPr algn="just">
                <a:lnSpc>
                  <a:spcPct val="120000"/>
                </a:lnSpc>
              </a:pPr>
              <a:endParaRPr lang="zh-CN" altLang="en-US"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nvGrpSpPr>
            <p:cNvPr id="48" name="组合 47"/>
            <p:cNvGrpSpPr/>
            <p:nvPr/>
          </p:nvGrpSpPr>
          <p:grpSpPr>
            <a:xfrm>
              <a:off x="5973" y="2487"/>
              <a:ext cx="6616" cy="6382"/>
              <a:chOff x="5973" y="2487"/>
              <a:chExt cx="6616" cy="6382"/>
            </a:xfrm>
          </p:grpSpPr>
          <p:sp>
            <p:nvSpPr>
              <p:cNvPr id="49" name="Freeform 40"/>
              <p:cNvSpPr/>
              <p:nvPr/>
            </p:nvSpPr>
            <p:spPr>
              <a:xfrm>
                <a:off x="6442" y="3041"/>
                <a:ext cx="5679" cy="5679"/>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p>
                <a:pPr algn="just" defTabSz="3046095">
                  <a:lnSpc>
                    <a:spcPct val="120000"/>
                  </a:lnSpc>
                  <a:spcAft>
                    <a:spcPct val="35000"/>
                  </a:spcAft>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nvGrpSpPr>
              <p:cNvPr id="50" name="组合 49"/>
              <p:cNvGrpSpPr/>
              <p:nvPr/>
            </p:nvGrpSpPr>
            <p:grpSpPr>
              <a:xfrm>
                <a:off x="5973" y="2487"/>
                <a:ext cx="6616" cy="6382"/>
                <a:chOff x="5973" y="2487"/>
                <a:chExt cx="6616" cy="6382"/>
              </a:xfrm>
            </p:grpSpPr>
            <p:sp>
              <p:nvSpPr>
                <p:cNvPr id="51" name="Freeform 39"/>
                <p:cNvSpPr/>
                <p:nvPr/>
              </p:nvSpPr>
              <p:spPr>
                <a:xfrm>
                  <a:off x="6560" y="2838"/>
                  <a:ext cx="5679" cy="5679"/>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AE1E2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p>
                  <a:pPr algn="just" defTabSz="2437130">
                    <a:lnSpc>
                      <a:spcPct val="120000"/>
                    </a:lnSpc>
                    <a:spcAft>
                      <a:spcPct val="35000"/>
                    </a:spcAft>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nvGrpSpPr>
                <p:cNvPr id="52" name="组合 51"/>
                <p:cNvGrpSpPr/>
                <p:nvPr/>
              </p:nvGrpSpPr>
              <p:grpSpPr>
                <a:xfrm>
                  <a:off x="5973" y="2487"/>
                  <a:ext cx="6617" cy="6382"/>
                  <a:chOff x="5973" y="2487"/>
                  <a:chExt cx="6617" cy="6382"/>
                </a:xfrm>
              </p:grpSpPr>
              <p:sp>
                <p:nvSpPr>
                  <p:cNvPr id="53" name="Circular Arrow 42"/>
                  <p:cNvSpPr/>
                  <p:nvPr/>
                </p:nvSpPr>
                <p:spPr>
                  <a:xfrm>
                    <a:off x="6208" y="2487"/>
                    <a:ext cx="6382" cy="638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a:pPr algn="just">
                      <a:lnSpc>
                        <a:spcPct val="120000"/>
                      </a:lnSpc>
                    </a:pPr>
                    <a:endParaRPr lang="zh-CN" altLang="en-US"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sp>
                <p:nvSpPr>
                  <p:cNvPr id="54" name="Circular Arrow 44"/>
                  <p:cNvSpPr/>
                  <p:nvPr/>
                </p:nvSpPr>
                <p:spPr>
                  <a:xfrm>
                    <a:off x="5973" y="2487"/>
                    <a:ext cx="6382" cy="638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p>
                    <a:pPr algn="just">
                      <a:lnSpc>
                        <a:spcPct val="120000"/>
                      </a:lnSpc>
                    </a:pPr>
                    <a:endParaRPr lang="zh-CN" altLang="en-US"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grpSp>
          <p:sp>
            <p:nvSpPr>
              <p:cNvPr id="55" name="Freeform 45"/>
              <p:cNvSpPr>
                <a:spLocks noEditPoints="1"/>
              </p:cNvSpPr>
              <p:nvPr/>
            </p:nvSpPr>
            <p:spPr bwMode="auto">
              <a:xfrm>
                <a:off x="8661" y="7104"/>
                <a:ext cx="1242" cy="726"/>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p>
                <a:pPr algn="just">
                  <a:lnSpc>
                    <a:spcPct val="120000"/>
                  </a:lnSpc>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nvGrpSpPr>
              <p:cNvPr id="56" name="Group 46"/>
              <p:cNvGrpSpPr/>
              <p:nvPr/>
            </p:nvGrpSpPr>
            <p:grpSpPr>
              <a:xfrm>
                <a:off x="7280" y="4546"/>
                <a:ext cx="1092" cy="856"/>
                <a:chOff x="7200839" y="1790292"/>
                <a:chExt cx="795921" cy="623870"/>
              </a:xfrm>
              <a:solidFill>
                <a:schemeClr val="bg1"/>
              </a:solidFill>
            </p:grpSpPr>
            <p:sp>
              <p:nvSpPr>
                <p:cNvPr id="57"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p>
                  <a:pPr algn="just">
                    <a:lnSpc>
                      <a:spcPct val="120000"/>
                    </a:lnSpc>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sp>
              <p:nvSpPr>
                <p:cNvPr id="58"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p>
                  <a:pPr algn="just">
                    <a:lnSpc>
                      <a:spcPct val="120000"/>
                    </a:lnSpc>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sp>
              <p:nvSpPr>
                <p:cNvPr id="59"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p>
                  <a:pPr algn="just">
                    <a:lnSpc>
                      <a:spcPct val="120000"/>
                    </a:lnSpc>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sp>
            <p:nvSpPr>
              <p:cNvPr id="60" name="Freeform 50"/>
              <p:cNvSpPr/>
              <p:nvPr/>
            </p:nvSpPr>
            <p:spPr bwMode="auto">
              <a:xfrm>
                <a:off x="10186" y="4327"/>
                <a:ext cx="810" cy="1199"/>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p>
                <a:pPr algn="just">
                  <a:lnSpc>
                    <a:spcPct val="120000"/>
                  </a:lnSpc>
                </a:pPr>
                <a:endParaRPr lang="en-GB" sz="950">
                  <a:latin typeface="Source Han Sans K Medium" panose="020B0600000000000000" pitchFamily="34" charset="-128"/>
                  <a:ea typeface="Source Han Sans K Medium" panose="020B0600000000000000" pitchFamily="34" charset="-128"/>
                  <a:cs typeface="+mn-ea"/>
                  <a:sym typeface="Source Han Sans K Medium" panose="020B0600000000000000" pitchFamily="34" charset="-128"/>
                </a:endParaRPr>
              </a:p>
            </p:txBody>
          </p:sp>
        </p:gr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up)">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ppt_y</p:attrName>
                                        </p:attrNameLst>
                                      </p:cBhvr>
                                      <p:tavLst>
                                        <p:tav tm="0">
                                          <p:val>
                                            <p:strVal val="#ppt_y+#ppt_h*1.125000"/>
                                          </p:val>
                                        </p:tav>
                                        <p:tav tm="100000">
                                          <p:val>
                                            <p:strVal val="#ppt_y"/>
                                          </p:val>
                                        </p:tav>
                                      </p:tavLst>
                                    </p:anim>
                                    <p:animEffect transition="in" filter="wipe(up)">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5068" y="234724"/>
            <a:ext cx="11381864" cy="6388553"/>
            <a:chOff x="246741" y="288017"/>
            <a:chExt cx="11381864" cy="6388553"/>
          </a:xfrm>
        </p:grpSpPr>
        <p:sp>
          <p:nvSpPr>
            <p:cNvPr id="14" name="L 形 13"/>
            <p:cNvSpPr/>
            <p:nvPr/>
          </p:nvSpPr>
          <p:spPr>
            <a:xfrm>
              <a:off x="246743" y="6400858"/>
              <a:ext cx="275712" cy="275712"/>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L 形 14"/>
            <p:cNvSpPr/>
            <p:nvPr/>
          </p:nvSpPr>
          <p:spPr>
            <a:xfrm rot="16200000">
              <a:off x="11352892" y="640085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L 形 15"/>
            <p:cNvSpPr/>
            <p:nvPr/>
          </p:nvSpPr>
          <p:spPr>
            <a:xfrm rot="5400000">
              <a:off x="246741" y="288018"/>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L 形 16"/>
            <p:cNvSpPr/>
            <p:nvPr/>
          </p:nvSpPr>
          <p:spPr>
            <a:xfrm rot="10800000">
              <a:off x="11352892" y="288017"/>
              <a:ext cx="275713" cy="275713"/>
            </a:xfrm>
            <a:prstGeom prst="corner">
              <a:avLst>
                <a:gd name="adj1" fmla="val 25938"/>
                <a:gd name="adj2" fmla="val 25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1181735" y="393700"/>
            <a:ext cx="9828530" cy="601345"/>
            <a:chOff x="1234" y="359"/>
            <a:chExt cx="16704" cy="947"/>
          </a:xfrm>
        </p:grpSpPr>
        <p:sp>
          <p:nvSpPr>
            <p:cNvPr id="9" name="六边形 8"/>
            <p:cNvSpPr/>
            <p:nvPr/>
          </p:nvSpPr>
          <p:spPr>
            <a:xfrm>
              <a:off x="1234" y="359"/>
              <a:ext cx="16704" cy="947"/>
            </a:xfrm>
            <a:prstGeom prst="hexag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2529" y="543"/>
              <a:ext cx="14114" cy="580"/>
            </a:xfrm>
            <a:prstGeom prst="rect">
              <a:avLst/>
            </a:prstGeom>
            <a:noFill/>
          </p:spPr>
          <p:txBody>
            <a:bodyPr wrap="square">
              <a:spAutoFit/>
            </a:bodyPr>
            <a:p>
              <a:pPr algn="just" fontAlgn="auto">
                <a:lnSpc>
                  <a:spcPct val="100000"/>
                </a:lnSpc>
              </a:pP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四、坚持以新发展理念为引领，加快发展现代产业体系和推动经济体系优化升级</a:t>
              </a:r>
              <a:endPar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 name="组合 19"/>
          <p:cNvGrpSpPr/>
          <p:nvPr/>
        </p:nvGrpSpPr>
        <p:grpSpPr>
          <a:xfrm rot="0">
            <a:off x="4807585" y="2134870"/>
            <a:ext cx="2586355" cy="2587625"/>
            <a:chOff x="4858302" y="1866900"/>
            <a:chExt cx="2801938" cy="2801938"/>
          </a:xfrm>
        </p:grpSpPr>
        <p:sp>
          <p:nvSpPr>
            <p:cNvPr id="18" name="矩形 17"/>
            <p:cNvSpPr/>
            <p:nvPr/>
          </p:nvSpPr>
          <p:spPr>
            <a:xfrm>
              <a:off x="4858302" y="1866900"/>
              <a:ext cx="2801938" cy="280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p:cNvSpPr txBox="1"/>
            <p:nvPr/>
          </p:nvSpPr>
          <p:spPr>
            <a:xfrm>
              <a:off x="5154794" y="3433235"/>
              <a:ext cx="2187575" cy="631897"/>
            </a:xfrm>
            <a:prstGeom prst="rect">
              <a:avLst/>
            </a:prstGeom>
            <a:noFill/>
          </p:spPr>
          <p:txBody>
            <a:bodyPr wrap="square" rtlCol="0">
              <a:spAutoFit/>
            </a:bodyPr>
            <a:p>
              <a:pPr algn="ctr"/>
              <a:r>
                <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12 大力发展战略性新兴产业</a:t>
              </a:r>
              <a:endPar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193"/>
            <p:cNvSpPr>
              <a:spLocks noEditPoints="1"/>
            </p:cNvSpPr>
            <p:nvPr/>
          </p:nvSpPr>
          <p:spPr bwMode="auto">
            <a:xfrm>
              <a:off x="5434633" y="1971413"/>
              <a:ext cx="1628252" cy="1119424"/>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EB1E0C"/>
            </a:solidFill>
            <a:ln>
              <a:noFill/>
            </a:ln>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rot="0">
            <a:off x="7401560" y="2586355"/>
            <a:ext cx="1913890" cy="1914525"/>
            <a:chOff x="7668938" y="2355865"/>
            <a:chExt cx="2073246" cy="2073246"/>
          </a:xfrm>
        </p:grpSpPr>
        <p:sp>
          <p:nvSpPr>
            <p:cNvPr id="21" name="矩形 20"/>
            <p:cNvSpPr/>
            <p:nvPr/>
          </p:nvSpPr>
          <p:spPr>
            <a:xfrm>
              <a:off x="7668938" y="2355865"/>
              <a:ext cx="2073246" cy="2073246"/>
            </a:xfrm>
            <a:prstGeom prst="rect">
              <a:avLst/>
            </a:prstGeom>
            <a:solidFill>
              <a:srgbClr val="EB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7905581" y="3434009"/>
              <a:ext cx="1459759" cy="631945"/>
            </a:xfrm>
            <a:prstGeom prst="rect">
              <a:avLst/>
            </a:prstGeom>
            <a:noFill/>
          </p:spPr>
          <p:txBody>
            <a:bodyPr wrap="square" rtlCol="0">
              <a:spAutoFit/>
            </a:bodyPr>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 加快发展现代服务业</a:t>
              </a:r>
              <a:endPar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184"/>
            <p:cNvSpPr>
              <a:spLocks noEditPoints="1"/>
            </p:cNvSpPr>
            <p:nvPr/>
          </p:nvSpPr>
          <p:spPr bwMode="auto">
            <a:xfrm>
              <a:off x="8258568" y="2526387"/>
              <a:ext cx="753183" cy="759486"/>
            </a:xfrm>
            <a:custGeom>
              <a:avLst/>
              <a:gdLst>
                <a:gd name="T0" fmla="*/ 101 w 101"/>
                <a:gd name="T1" fmla="*/ 0 h 102"/>
                <a:gd name="T2" fmla="*/ 80 w 101"/>
                <a:gd name="T3" fmla="*/ 8 h 102"/>
                <a:gd name="T4" fmla="*/ 0 w 101"/>
                <a:gd name="T5" fmla="*/ 93 h 102"/>
                <a:gd name="T6" fmla="*/ 21 w 101"/>
                <a:gd name="T7" fmla="*/ 102 h 102"/>
                <a:gd name="T8" fmla="*/ 0 w 101"/>
                <a:gd name="T9" fmla="*/ 93 h 102"/>
                <a:gd name="T10" fmla="*/ 101 w 101"/>
                <a:gd name="T11" fmla="*/ 93 h 102"/>
                <a:gd name="T12" fmla="*/ 80 w 101"/>
                <a:gd name="T13" fmla="*/ 102 h 102"/>
                <a:gd name="T14" fmla="*/ 53 w 101"/>
                <a:gd name="T15" fmla="*/ 93 h 102"/>
                <a:gd name="T16" fmla="*/ 74 w 101"/>
                <a:gd name="T17" fmla="*/ 102 h 102"/>
                <a:gd name="T18" fmla="*/ 53 w 101"/>
                <a:gd name="T19" fmla="*/ 93 h 102"/>
                <a:gd name="T20" fmla="*/ 48 w 101"/>
                <a:gd name="T21" fmla="*/ 93 h 102"/>
                <a:gd name="T22" fmla="*/ 27 w 101"/>
                <a:gd name="T23" fmla="*/ 102 h 102"/>
                <a:gd name="T24" fmla="*/ 0 w 101"/>
                <a:gd name="T25" fmla="*/ 78 h 102"/>
                <a:gd name="T26" fmla="*/ 21 w 101"/>
                <a:gd name="T27" fmla="*/ 86 h 102"/>
                <a:gd name="T28" fmla="*/ 0 w 101"/>
                <a:gd name="T29" fmla="*/ 78 h 102"/>
                <a:gd name="T30" fmla="*/ 101 w 101"/>
                <a:gd name="T31" fmla="*/ 78 h 102"/>
                <a:gd name="T32" fmla="*/ 80 w 101"/>
                <a:gd name="T33" fmla="*/ 86 h 102"/>
                <a:gd name="T34" fmla="*/ 53 w 101"/>
                <a:gd name="T35" fmla="*/ 78 h 102"/>
                <a:gd name="T36" fmla="*/ 74 w 101"/>
                <a:gd name="T37" fmla="*/ 86 h 102"/>
                <a:gd name="T38" fmla="*/ 53 w 101"/>
                <a:gd name="T39" fmla="*/ 78 h 102"/>
                <a:gd name="T40" fmla="*/ 48 w 101"/>
                <a:gd name="T41" fmla="*/ 78 h 102"/>
                <a:gd name="T42" fmla="*/ 27 w 101"/>
                <a:gd name="T43" fmla="*/ 86 h 102"/>
                <a:gd name="T44" fmla="*/ 0 w 101"/>
                <a:gd name="T45" fmla="*/ 62 h 102"/>
                <a:gd name="T46" fmla="*/ 21 w 101"/>
                <a:gd name="T47" fmla="*/ 70 h 102"/>
                <a:gd name="T48" fmla="*/ 0 w 101"/>
                <a:gd name="T49" fmla="*/ 62 h 102"/>
                <a:gd name="T50" fmla="*/ 101 w 101"/>
                <a:gd name="T51" fmla="*/ 62 h 102"/>
                <a:gd name="T52" fmla="*/ 80 w 101"/>
                <a:gd name="T53" fmla="*/ 70 h 102"/>
                <a:gd name="T54" fmla="*/ 53 w 101"/>
                <a:gd name="T55" fmla="*/ 62 h 102"/>
                <a:gd name="T56" fmla="*/ 74 w 101"/>
                <a:gd name="T57" fmla="*/ 70 h 102"/>
                <a:gd name="T58" fmla="*/ 53 w 101"/>
                <a:gd name="T59" fmla="*/ 62 h 102"/>
                <a:gd name="T60" fmla="*/ 48 w 101"/>
                <a:gd name="T61" fmla="*/ 62 h 102"/>
                <a:gd name="T62" fmla="*/ 27 w 101"/>
                <a:gd name="T63" fmla="*/ 70 h 102"/>
                <a:gd name="T64" fmla="*/ 0 w 101"/>
                <a:gd name="T65" fmla="*/ 46 h 102"/>
                <a:gd name="T66" fmla="*/ 21 w 101"/>
                <a:gd name="T67" fmla="*/ 55 h 102"/>
                <a:gd name="T68" fmla="*/ 0 w 101"/>
                <a:gd name="T69" fmla="*/ 46 h 102"/>
                <a:gd name="T70" fmla="*/ 101 w 101"/>
                <a:gd name="T71" fmla="*/ 46 h 102"/>
                <a:gd name="T72" fmla="*/ 80 w 101"/>
                <a:gd name="T73" fmla="*/ 55 h 102"/>
                <a:gd name="T74" fmla="*/ 27 w 101"/>
                <a:gd name="T75" fmla="*/ 46 h 102"/>
                <a:gd name="T76" fmla="*/ 48 w 101"/>
                <a:gd name="T77" fmla="*/ 55 h 102"/>
                <a:gd name="T78" fmla="*/ 27 w 101"/>
                <a:gd name="T79" fmla="*/ 46 h 102"/>
                <a:gd name="T80" fmla="*/ 101 w 101"/>
                <a:gd name="T81" fmla="*/ 31 h 102"/>
                <a:gd name="T82" fmla="*/ 80 w 101"/>
                <a:gd name="T83" fmla="*/ 39 h 102"/>
                <a:gd name="T84" fmla="*/ 27 w 101"/>
                <a:gd name="T85" fmla="*/ 31 h 102"/>
                <a:gd name="T86" fmla="*/ 48 w 101"/>
                <a:gd name="T87" fmla="*/ 39 h 102"/>
                <a:gd name="T88" fmla="*/ 27 w 101"/>
                <a:gd name="T89" fmla="*/ 31 h 102"/>
                <a:gd name="T90" fmla="*/ 101 w 101"/>
                <a:gd name="T91" fmla="*/ 15 h 102"/>
                <a:gd name="T92" fmla="*/ 80 w 101"/>
                <a:gd name="T93" fmla="*/ 24 h 102"/>
                <a:gd name="T94" fmla="*/ 27 w 101"/>
                <a:gd name="T95" fmla="*/ 15 h 102"/>
                <a:gd name="T96" fmla="*/ 48 w 101"/>
                <a:gd name="T97" fmla="*/ 24 h 102"/>
                <a:gd name="T98" fmla="*/ 27 w 101"/>
                <a:gd name="T99"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02">
                  <a:moveTo>
                    <a:pt x="80" y="0"/>
                  </a:moveTo>
                  <a:cubicBezTo>
                    <a:pt x="101" y="0"/>
                    <a:pt x="101" y="0"/>
                    <a:pt x="101" y="0"/>
                  </a:cubicBezTo>
                  <a:cubicBezTo>
                    <a:pt x="101" y="8"/>
                    <a:pt x="101" y="8"/>
                    <a:pt x="101" y="8"/>
                  </a:cubicBezTo>
                  <a:cubicBezTo>
                    <a:pt x="80" y="8"/>
                    <a:pt x="80" y="8"/>
                    <a:pt x="80" y="8"/>
                  </a:cubicBezTo>
                  <a:cubicBezTo>
                    <a:pt x="80" y="0"/>
                    <a:pt x="80" y="0"/>
                    <a:pt x="80" y="0"/>
                  </a:cubicBezTo>
                  <a:close/>
                  <a:moveTo>
                    <a:pt x="0" y="93"/>
                  </a:moveTo>
                  <a:cubicBezTo>
                    <a:pt x="21" y="93"/>
                    <a:pt x="21" y="93"/>
                    <a:pt x="21" y="93"/>
                  </a:cubicBezTo>
                  <a:cubicBezTo>
                    <a:pt x="21" y="102"/>
                    <a:pt x="21" y="102"/>
                    <a:pt x="21" y="102"/>
                  </a:cubicBezTo>
                  <a:cubicBezTo>
                    <a:pt x="0" y="102"/>
                    <a:pt x="0" y="102"/>
                    <a:pt x="0" y="102"/>
                  </a:cubicBezTo>
                  <a:cubicBezTo>
                    <a:pt x="0" y="93"/>
                    <a:pt x="0" y="93"/>
                    <a:pt x="0" y="93"/>
                  </a:cubicBezTo>
                  <a:close/>
                  <a:moveTo>
                    <a:pt x="80" y="93"/>
                  </a:moveTo>
                  <a:cubicBezTo>
                    <a:pt x="101" y="93"/>
                    <a:pt x="101" y="93"/>
                    <a:pt x="101" y="93"/>
                  </a:cubicBezTo>
                  <a:cubicBezTo>
                    <a:pt x="101" y="102"/>
                    <a:pt x="101" y="102"/>
                    <a:pt x="101" y="102"/>
                  </a:cubicBezTo>
                  <a:cubicBezTo>
                    <a:pt x="80" y="102"/>
                    <a:pt x="80" y="102"/>
                    <a:pt x="80" y="102"/>
                  </a:cubicBezTo>
                  <a:cubicBezTo>
                    <a:pt x="80" y="93"/>
                    <a:pt x="80" y="93"/>
                    <a:pt x="80" y="93"/>
                  </a:cubicBezTo>
                  <a:close/>
                  <a:moveTo>
                    <a:pt x="53" y="93"/>
                  </a:moveTo>
                  <a:cubicBezTo>
                    <a:pt x="74" y="93"/>
                    <a:pt x="74" y="93"/>
                    <a:pt x="74" y="93"/>
                  </a:cubicBezTo>
                  <a:cubicBezTo>
                    <a:pt x="74" y="102"/>
                    <a:pt x="74" y="102"/>
                    <a:pt x="74" y="102"/>
                  </a:cubicBezTo>
                  <a:cubicBezTo>
                    <a:pt x="53" y="102"/>
                    <a:pt x="53" y="102"/>
                    <a:pt x="53" y="102"/>
                  </a:cubicBezTo>
                  <a:cubicBezTo>
                    <a:pt x="53" y="93"/>
                    <a:pt x="53" y="93"/>
                    <a:pt x="53" y="93"/>
                  </a:cubicBezTo>
                  <a:close/>
                  <a:moveTo>
                    <a:pt x="27" y="93"/>
                  </a:moveTo>
                  <a:cubicBezTo>
                    <a:pt x="48" y="93"/>
                    <a:pt x="48" y="93"/>
                    <a:pt x="48" y="93"/>
                  </a:cubicBezTo>
                  <a:cubicBezTo>
                    <a:pt x="48" y="102"/>
                    <a:pt x="48" y="102"/>
                    <a:pt x="48" y="102"/>
                  </a:cubicBezTo>
                  <a:cubicBezTo>
                    <a:pt x="27" y="102"/>
                    <a:pt x="27" y="102"/>
                    <a:pt x="27" y="102"/>
                  </a:cubicBezTo>
                  <a:cubicBezTo>
                    <a:pt x="27" y="93"/>
                    <a:pt x="27" y="93"/>
                    <a:pt x="27" y="93"/>
                  </a:cubicBezTo>
                  <a:close/>
                  <a:moveTo>
                    <a:pt x="0" y="78"/>
                  </a:moveTo>
                  <a:cubicBezTo>
                    <a:pt x="7" y="78"/>
                    <a:pt x="14" y="78"/>
                    <a:pt x="21" y="78"/>
                  </a:cubicBezTo>
                  <a:cubicBezTo>
                    <a:pt x="21" y="80"/>
                    <a:pt x="21" y="83"/>
                    <a:pt x="21" y="86"/>
                  </a:cubicBezTo>
                  <a:cubicBezTo>
                    <a:pt x="14" y="86"/>
                    <a:pt x="7" y="86"/>
                    <a:pt x="0" y="86"/>
                  </a:cubicBezTo>
                  <a:cubicBezTo>
                    <a:pt x="0" y="83"/>
                    <a:pt x="0" y="80"/>
                    <a:pt x="0" y="78"/>
                  </a:cubicBezTo>
                  <a:close/>
                  <a:moveTo>
                    <a:pt x="80" y="78"/>
                  </a:moveTo>
                  <a:cubicBezTo>
                    <a:pt x="87" y="78"/>
                    <a:pt x="94" y="78"/>
                    <a:pt x="101" y="78"/>
                  </a:cubicBezTo>
                  <a:cubicBezTo>
                    <a:pt x="101" y="80"/>
                    <a:pt x="101" y="83"/>
                    <a:pt x="101" y="86"/>
                  </a:cubicBezTo>
                  <a:cubicBezTo>
                    <a:pt x="94" y="86"/>
                    <a:pt x="87" y="86"/>
                    <a:pt x="80" y="86"/>
                  </a:cubicBezTo>
                  <a:cubicBezTo>
                    <a:pt x="80" y="83"/>
                    <a:pt x="80" y="80"/>
                    <a:pt x="80" y="78"/>
                  </a:cubicBezTo>
                  <a:close/>
                  <a:moveTo>
                    <a:pt x="53" y="78"/>
                  </a:moveTo>
                  <a:cubicBezTo>
                    <a:pt x="60" y="78"/>
                    <a:pt x="67" y="78"/>
                    <a:pt x="74" y="78"/>
                  </a:cubicBezTo>
                  <a:cubicBezTo>
                    <a:pt x="74" y="80"/>
                    <a:pt x="74" y="83"/>
                    <a:pt x="74" y="86"/>
                  </a:cubicBezTo>
                  <a:cubicBezTo>
                    <a:pt x="67" y="86"/>
                    <a:pt x="60" y="86"/>
                    <a:pt x="53" y="86"/>
                  </a:cubicBezTo>
                  <a:cubicBezTo>
                    <a:pt x="53" y="83"/>
                    <a:pt x="53" y="80"/>
                    <a:pt x="53" y="78"/>
                  </a:cubicBezTo>
                  <a:close/>
                  <a:moveTo>
                    <a:pt x="27" y="78"/>
                  </a:moveTo>
                  <a:cubicBezTo>
                    <a:pt x="34" y="78"/>
                    <a:pt x="41" y="78"/>
                    <a:pt x="48" y="78"/>
                  </a:cubicBezTo>
                  <a:cubicBezTo>
                    <a:pt x="48" y="80"/>
                    <a:pt x="48" y="83"/>
                    <a:pt x="48" y="86"/>
                  </a:cubicBezTo>
                  <a:cubicBezTo>
                    <a:pt x="41" y="86"/>
                    <a:pt x="34" y="86"/>
                    <a:pt x="27" y="86"/>
                  </a:cubicBezTo>
                  <a:cubicBezTo>
                    <a:pt x="27" y="83"/>
                    <a:pt x="27" y="80"/>
                    <a:pt x="27" y="78"/>
                  </a:cubicBezTo>
                  <a:close/>
                  <a:moveTo>
                    <a:pt x="0" y="62"/>
                  </a:moveTo>
                  <a:cubicBezTo>
                    <a:pt x="7" y="62"/>
                    <a:pt x="14" y="62"/>
                    <a:pt x="21" y="62"/>
                  </a:cubicBezTo>
                  <a:cubicBezTo>
                    <a:pt x="21" y="65"/>
                    <a:pt x="21" y="68"/>
                    <a:pt x="21" y="70"/>
                  </a:cubicBezTo>
                  <a:cubicBezTo>
                    <a:pt x="14" y="70"/>
                    <a:pt x="7" y="70"/>
                    <a:pt x="0" y="70"/>
                  </a:cubicBezTo>
                  <a:cubicBezTo>
                    <a:pt x="0" y="68"/>
                    <a:pt x="0" y="65"/>
                    <a:pt x="0" y="62"/>
                  </a:cubicBezTo>
                  <a:close/>
                  <a:moveTo>
                    <a:pt x="80" y="62"/>
                  </a:moveTo>
                  <a:cubicBezTo>
                    <a:pt x="87" y="62"/>
                    <a:pt x="94" y="62"/>
                    <a:pt x="101" y="62"/>
                  </a:cubicBezTo>
                  <a:cubicBezTo>
                    <a:pt x="101" y="65"/>
                    <a:pt x="101" y="68"/>
                    <a:pt x="101" y="70"/>
                  </a:cubicBezTo>
                  <a:cubicBezTo>
                    <a:pt x="94" y="70"/>
                    <a:pt x="87" y="70"/>
                    <a:pt x="80" y="70"/>
                  </a:cubicBezTo>
                  <a:cubicBezTo>
                    <a:pt x="80" y="68"/>
                    <a:pt x="80" y="65"/>
                    <a:pt x="80" y="62"/>
                  </a:cubicBezTo>
                  <a:close/>
                  <a:moveTo>
                    <a:pt x="53" y="62"/>
                  </a:moveTo>
                  <a:cubicBezTo>
                    <a:pt x="60" y="62"/>
                    <a:pt x="67" y="62"/>
                    <a:pt x="74" y="62"/>
                  </a:cubicBezTo>
                  <a:cubicBezTo>
                    <a:pt x="74" y="65"/>
                    <a:pt x="74" y="68"/>
                    <a:pt x="74" y="70"/>
                  </a:cubicBezTo>
                  <a:cubicBezTo>
                    <a:pt x="67" y="70"/>
                    <a:pt x="60" y="70"/>
                    <a:pt x="53" y="70"/>
                  </a:cubicBezTo>
                  <a:cubicBezTo>
                    <a:pt x="53" y="68"/>
                    <a:pt x="53" y="65"/>
                    <a:pt x="53" y="62"/>
                  </a:cubicBezTo>
                  <a:close/>
                  <a:moveTo>
                    <a:pt x="27" y="62"/>
                  </a:moveTo>
                  <a:cubicBezTo>
                    <a:pt x="34" y="62"/>
                    <a:pt x="41" y="62"/>
                    <a:pt x="48" y="62"/>
                  </a:cubicBezTo>
                  <a:cubicBezTo>
                    <a:pt x="48" y="65"/>
                    <a:pt x="48" y="68"/>
                    <a:pt x="48" y="70"/>
                  </a:cubicBezTo>
                  <a:cubicBezTo>
                    <a:pt x="41" y="70"/>
                    <a:pt x="34" y="70"/>
                    <a:pt x="27" y="70"/>
                  </a:cubicBezTo>
                  <a:cubicBezTo>
                    <a:pt x="27" y="68"/>
                    <a:pt x="27" y="65"/>
                    <a:pt x="27" y="62"/>
                  </a:cubicBezTo>
                  <a:close/>
                  <a:moveTo>
                    <a:pt x="0" y="46"/>
                  </a:moveTo>
                  <a:cubicBezTo>
                    <a:pt x="7" y="46"/>
                    <a:pt x="14" y="46"/>
                    <a:pt x="21" y="46"/>
                  </a:cubicBezTo>
                  <a:cubicBezTo>
                    <a:pt x="21" y="49"/>
                    <a:pt x="21" y="52"/>
                    <a:pt x="21" y="55"/>
                  </a:cubicBezTo>
                  <a:cubicBezTo>
                    <a:pt x="14" y="55"/>
                    <a:pt x="7" y="55"/>
                    <a:pt x="0" y="55"/>
                  </a:cubicBezTo>
                  <a:cubicBezTo>
                    <a:pt x="0" y="52"/>
                    <a:pt x="0" y="49"/>
                    <a:pt x="0" y="46"/>
                  </a:cubicBezTo>
                  <a:close/>
                  <a:moveTo>
                    <a:pt x="80" y="46"/>
                  </a:moveTo>
                  <a:cubicBezTo>
                    <a:pt x="87" y="46"/>
                    <a:pt x="94" y="46"/>
                    <a:pt x="101" y="46"/>
                  </a:cubicBezTo>
                  <a:cubicBezTo>
                    <a:pt x="101" y="49"/>
                    <a:pt x="101" y="52"/>
                    <a:pt x="101" y="55"/>
                  </a:cubicBezTo>
                  <a:cubicBezTo>
                    <a:pt x="94" y="55"/>
                    <a:pt x="87" y="55"/>
                    <a:pt x="80" y="55"/>
                  </a:cubicBezTo>
                  <a:cubicBezTo>
                    <a:pt x="80" y="52"/>
                    <a:pt x="80" y="49"/>
                    <a:pt x="80" y="46"/>
                  </a:cubicBezTo>
                  <a:close/>
                  <a:moveTo>
                    <a:pt x="27" y="46"/>
                  </a:moveTo>
                  <a:cubicBezTo>
                    <a:pt x="34" y="46"/>
                    <a:pt x="41" y="46"/>
                    <a:pt x="48" y="46"/>
                  </a:cubicBezTo>
                  <a:cubicBezTo>
                    <a:pt x="48" y="49"/>
                    <a:pt x="48" y="52"/>
                    <a:pt x="48" y="55"/>
                  </a:cubicBezTo>
                  <a:cubicBezTo>
                    <a:pt x="41" y="55"/>
                    <a:pt x="34" y="55"/>
                    <a:pt x="27" y="55"/>
                  </a:cubicBezTo>
                  <a:cubicBezTo>
                    <a:pt x="27" y="52"/>
                    <a:pt x="27" y="49"/>
                    <a:pt x="27" y="46"/>
                  </a:cubicBezTo>
                  <a:close/>
                  <a:moveTo>
                    <a:pt x="80" y="31"/>
                  </a:moveTo>
                  <a:cubicBezTo>
                    <a:pt x="87" y="31"/>
                    <a:pt x="94" y="31"/>
                    <a:pt x="101" y="31"/>
                  </a:cubicBezTo>
                  <a:cubicBezTo>
                    <a:pt x="101" y="34"/>
                    <a:pt x="101" y="37"/>
                    <a:pt x="101" y="39"/>
                  </a:cubicBezTo>
                  <a:cubicBezTo>
                    <a:pt x="94" y="39"/>
                    <a:pt x="87" y="39"/>
                    <a:pt x="80" y="39"/>
                  </a:cubicBezTo>
                  <a:cubicBezTo>
                    <a:pt x="80" y="37"/>
                    <a:pt x="80" y="34"/>
                    <a:pt x="80" y="31"/>
                  </a:cubicBezTo>
                  <a:close/>
                  <a:moveTo>
                    <a:pt x="27" y="31"/>
                  </a:moveTo>
                  <a:cubicBezTo>
                    <a:pt x="34" y="31"/>
                    <a:pt x="41" y="31"/>
                    <a:pt x="48" y="31"/>
                  </a:cubicBezTo>
                  <a:cubicBezTo>
                    <a:pt x="48" y="34"/>
                    <a:pt x="48" y="37"/>
                    <a:pt x="48" y="39"/>
                  </a:cubicBezTo>
                  <a:cubicBezTo>
                    <a:pt x="41" y="39"/>
                    <a:pt x="34" y="39"/>
                    <a:pt x="27" y="39"/>
                  </a:cubicBezTo>
                  <a:cubicBezTo>
                    <a:pt x="27" y="37"/>
                    <a:pt x="27" y="34"/>
                    <a:pt x="27" y="31"/>
                  </a:cubicBezTo>
                  <a:close/>
                  <a:moveTo>
                    <a:pt x="80" y="15"/>
                  </a:moveTo>
                  <a:cubicBezTo>
                    <a:pt x="87" y="15"/>
                    <a:pt x="94" y="15"/>
                    <a:pt x="101" y="15"/>
                  </a:cubicBezTo>
                  <a:cubicBezTo>
                    <a:pt x="101" y="18"/>
                    <a:pt x="101" y="21"/>
                    <a:pt x="101" y="24"/>
                  </a:cubicBezTo>
                  <a:cubicBezTo>
                    <a:pt x="94" y="24"/>
                    <a:pt x="87" y="24"/>
                    <a:pt x="80" y="24"/>
                  </a:cubicBezTo>
                  <a:cubicBezTo>
                    <a:pt x="80" y="21"/>
                    <a:pt x="80" y="18"/>
                    <a:pt x="80" y="15"/>
                  </a:cubicBezTo>
                  <a:close/>
                  <a:moveTo>
                    <a:pt x="27" y="15"/>
                  </a:moveTo>
                  <a:cubicBezTo>
                    <a:pt x="34" y="15"/>
                    <a:pt x="41" y="15"/>
                    <a:pt x="48" y="15"/>
                  </a:cubicBezTo>
                  <a:cubicBezTo>
                    <a:pt x="48" y="18"/>
                    <a:pt x="48" y="21"/>
                    <a:pt x="48" y="24"/>
                  </a:cubicBezTo>
                  <a:cubicBezTo>
                    <a:pt x="41" y="24"/>
                    <a:pt x="34" y="24"/>
                    <a:pt x="27" y="24"/>
                  </a:cubicBezTo>
                  <a:cubicBezTo>
                    <a:pt x="27" y="21"/>
                    <a:pt x="27" y="18"/>
                    <a:pt x="27" y="15"/>
                  </a:cubicBezTo>
                  <a:close/>
                </a:path>
              </a:pathLst>
            </a:custGeom>
            <a:solidFill>
              <a:schemeClr val="bg1"/>
            </a:solidFill>
            <a:ln>
              <a:noFill/>
            </a:ln>
          </p:spPr>
          <p:txBody>
            <a:bodyPr vert="horz" wrap="square" lIns="91440" tIns="45720" rIns="91440" bIns="45720" numCol="1" anchor="t" anchorCtr="0" compatLnSpc="1"/>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rot="0">
            <a:off x="2875915" y="2565400"/>
            <a:ext cx="1913890" cy="1914525"/>
            <a:chOff x="2766006" y="2333232"/>
            <a:chExt cx="2073246" cy="2073246"/>
          </a:xfrm>
        </p:grpSpPr>
        <p:sp>
          <p:nvSpPr>
            <p:cNvPr id="22" name="矩形 21"/>
            <p:cNvSpPr/>
            <p:nvPr/>
          </p:nvSpPr>
          <p:spPr>
            <a:xfrm>
              <a:off x="2766006" y="2333232"/>
              <a:ext cx="2073246" cy="2073246"/>
            </a:xfrm>
            <a:prstGeom prst="rect">
              <a:avLst/>
            </a:prstGeom>
            <a:solidFill>
              <a:srgbClr val="EB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2979246" y="3300747"/>
              <a:ext cx="1646078" cy="898750"/>
            </a:xfrm>
            <a:prstGeom prst="rect">
              <a:avLst/>
            </a:prstGeom>
            <a:noFill/>
          </p:spPr>
          <p:txBody>
            <a:bodyPr wrap="square" rtlCol="0">
              <a:spAutoFit/>
            </a:bodyPr>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 大力提升产业链供应链现代化水平</a:t>
              </a:r>
              <a:endPar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191"/>
            <p:cNvSpPr>
              <a:spLocks noEditPoints="1"/>
            </p:cNvSpPr>
            <p:nvPr/>
          </p:nvSpPr>
          <p:spPr bwMode="auto">
            <a:xfrm>
              <a:off x="3446091" y="2484997"/>
              <a:ext cx="889000" cy="72072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38"/>
          <p:cNvGrpSpPr/>
          <p:nvPr/>
        </p:nvGrpSpPr>
        <p:grpSpPr>
          <a:xfrm>
            <a:off x="9367520" y="2835275"/>
            <a:ext cx="1600200" cy="1600835"/>
            <a:chOff x="14752" y="4465"/>
            <a:chExt cx="2520" cy="2521"/>
          </a:xfrm>
        </p:grpSpPr>
        <p:sp>
          <p:nvSpPr>
            <p:cNvPr id="23" name="矩形 22"/>
            <p:cNvSpPr/>
            <p:nvPr/>
          </p:nvSpPr>
          <p:spPr>
            <a:xfrm>
              <a:off x="14752" y="4465"/>
              <a:ext cx="2520" cy="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txBox="1"/>
            <p:nvPr/>
          </p:nvSpPr>
          <p:spPr>
            <a:xfrm>
              <a:off x="14853" y="5640"/>
              <a:ext cx="2186" cy="919"/>
            </a:xfrm>
            <a:prstGeom prst="rect">
              <a:avLst/>
            </a:prstGeom>
            <a:noFill/>
          </p:spPr>
          <p:txBody>
            <a:bodyPr wrap="square" rtlCol="0">
              <a:spAutoFit/>
            </a:bodyPr>
            <a:p>
              <a:pPr algn="ctr"/>
              <a:r>
                <a:rPr lang="zh-CN" altLang="en-US" sz="1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14 大力发展数字经济</a:t>
              </a:r>
              <a:endParaRPr lang="zh-CN" altLang="en-US" sz="1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146"/>
            <p:cNvSpPr>
              <a:spLocks noEditPoints="1"/>
            </p:cNvSpPr>
            <p:nvPr/>
          </p:nvSpPr>
          <p:spPr bwMode="auto">
            <a:xfrm>
              <a:off x="15522" y="4627"/>
              <a:ext cx="849" cy="799"/>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EB1E0C"/>
            </a:solidFill>
            <a:ln>
              <a:noFill/>
            </a:ln>
          </p:spPr>
          <p:txBody>
            <a:bodyPr vert="horz" wrap="square" lIns="91440" tIns="45720" rIns="91440" bIns="45720" numCol="1" anchor="t" anchorCtr="0" compatLnSpc="1"/>
            <a:p>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1224915" y="2775585"/>
            <a:ext cx="1600200" cy="1600200"/>
            <a:chOff x="1929" y="4371"/>
            <a:chExt cx="2520" cy="2520"/>
          </a:xfrm>
        </p:grpSpPr>
        <p:grpSp>
          <p:nvGrpSpPr>
            <p:cNvPr id="32" name="组合 31"/>
            <p:cNvGrpSpPr/>
            <p:nvPr/>
          </p:nvGrpSpPr>
          <p:grpSpPr>
            <a:xfrm rot="0">
              <a:off x="1929" y="4371"/>
              <a:ext cx="2520" cy="2521"/>
              <a:chOff x="977263" y="2560575"/>
              <a:chExt cx="1733247" cy="1733247"/>
            </a:xfrm>
          </p:grpSpPr>
          <p:sp>
            <p:nvSpPr>
              <p:cNvPr id="33" name="矩形 32"/>
              <p:cNvSpPr/>
              <p:nvPr/>
            </p:nvSpPr>
            <p:spPr>
              <a:xfrm>
                <a:off x="977263" y="2560575"/>
                <a:ext cx="1733247" cy="173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p:cNvSpPr txBox="1"/>
              <p:nvPr/>
            </p:nvSpPr>
            <p:spPr>
              <a:xfrm>
                <a:off x="1049494" y="3433129"/>
                <a:ext cx="1589087" cy="631834"/>
              </a:xfrm>
              <a:prstGeom prst="rect">
                <a:avLst/>
              </a:prstGeom>
              <a:noFill/>
            </p:spPr>
            <p:txBody>
              <a:bodyPr wrap="square" rtlCol="0">
                <a:spAutoFit/>
              </a:bodyPr>
              <a:p>
                <a:pPr algn="just"/>
                <a:r>
                  <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10 持续调整优化经济结构</a:t>
                </a:r>
                <a:endParaRPr lang="zh-CN" altLang="en-US" sz="1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 name="Freeform 22"/>
            <p:cNvSpPr>
              <a:spLocks noEditPoints="1"/>
            </p:cNvSpPr>
            <p:nvPr/>
          </p:nvSpPr>
          <p:spPr bwMode="auto">
            <a:xfrm>
              <a:off x="2722" y="4627"/>
              <a:ext cx="934" cy="828"/>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rgbClr val="EB1E0C"/>
            </a:solidFill>
            <a:ln>
              <a:noFill/>
            </a:ln>
          </p:spPr>
          <p:txBody>
            <a:bodyPr vert="horz" wrap="square" lIns="45720" tIns="22860" rIns="45720" bIns="22860" numCol="1" anchor="t" anchorCtr="0" compatLnSpc="1"/>
            <a:p>
              <a:endParaRPr lang="en-US" sz="84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777,&quot;width&quot;:2799}"/>
</p:tagLst>
</file>

<file path=ppt/tags/tag2.xml><?xml version="1.0" encoding="utf-8"?>
<p:tagLst xmlns:p="http://schemas.openxmlformats.org/presentationml/2006/main">
  <p:tag name="KSO_WM_UNIT_PLACING_PICTURE_USER_VIEWPORT" val="{&quot;height&quot;:2777,&quot;width&quot;:27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1890</Words>
  <Application>WPS 演示</Application>
  <PresentationFormat>宽屏</PresentationFormat>
  <Paragraphs>305</Paragraphs>
  <Slides>22</Slides>
  <Notes>14</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22</vt:i4>
      </vt:variant>
    </vt:vector>
  </HeadingPairs>
  <TitlesOfParts>
    <vt:vector size="45" baseType="lpstr">
      <vt:lpstr>Arial</vt:lpstr>
      <vt:lpstr>宋体</vt:lpstr>
      <vt:lpstr>Wingdings</vt:lpstr>
      <vt:lpstr>微软雅黑</vt:lpstr>
      <vt:lpstr>Source Han Sans K Medium</vt:lpstr>
      <vt:lpstr>思源黑体 CN Bold</vt:lpstr>
      <vt:lpstr>Times New Roman</vt:lpstr>
      <vt:lpstr>Arial Unicode MS</vt:lpstr>
      <vt:lpstr>等线 Light</vt:lpstr>
      <vt:lpstr>等线</vt:lpstr>
      <vt:lpstr>方正清刻本悦宋简体</vt:lpstr>
      <vt:lpstr>方正四岁半简体</vt:lpstr>
      <vt:lpstr>华文黑体</vt:lpstr>
      <vt:lpstr>阿里巴巴普惠体 Light</vt:lpstr>
      <vt:lpstr>思源黑体 CN Light</vt:lpstr>
      <vt:lpstr>Arial</vt:lpstr>
      <vt:lpstr>方正兰亭超细黑简体</vt:lpstr>
      <vt:lpstr>Roboto Light</vt:lpstr>
      <vt:lpstr>Verdana</vt:lpstr>
      <vt:lpstr>黑体</vt:lpstr>
      <vt:lpstr>MS UI Gothic</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www.51ppt mo ban.com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七点滴工作室</dc:creator>
  <cp:keywords>51PPT模板网</cp:keywords>
  <dc:description>www.51pp tm oban.com</dc:description>
  <cp:lastModifiedBy>孙文娟</cp:lastModifiedBy>
  <cp:revision>320</cp:revision>
  <dcterms:created xsi:type="dcterms:W3CDTF">2020-10-27T05:39:00Z</dcterms:created>
  <dcterms:modified xsi:type="dcterms:W3CDTF">2020-11-17T01:31:00Z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