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37" r:id="rId3"/>
    <p:sldId id="366" r:id="rId5"/>
    <p:sldId id="258" r:id="rId6"/>
    <p:sldId id="270" r:id="rId7"/>
    <p:sldId id="308" r:id="rId8"/>
    <p:sldId id="367" r:id="rId9"/>
    <p:sldId id="295" r:id="rId10"/>
    <p:sldId id="338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92" r:id="rId28"/>
    <p:sldId id="386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9C11"/>
    <a:srgbClr val="595959"/>
    <a:srgbClr val="807E79"/>
    <a:srgbClr val="E1000F"/>
    <a:srgbClr val="F4ECD7"/>
    <a:srgbClr val="AE0201"/>
    <a:srgbClr val="EC7241"/>
    <a:srgbClr val="C47500"/>
    <a:srgbClr val="EA9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>
        <p:scale>
          <a:sx n="62" d="100"/>
          <a:sy n="62" d="100"/>
        </p:scale>
        <p:origin x="2412" y="1278"/>
      </p:cViewPr>
      <p:guideLst>
        <p:guide orient="horz" pos="2122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7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97FC6-7124-4C2A-BDAD-DAB338F7DD4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299CD-859F-4F97-B2B2-217FAE4B10C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D5E97-9CA9-4861-A1E4-423378A96E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D5E97-9CA9-4861-A1E4-423378A96E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D5E97-9CA9-4861-A1E4-423378A96E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D5E97-9CA9-4861-A1E4-423378A96E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D5E97-9CA9-4861-A1E4-423378A96E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32AC2-5CA0-41E2-900C-4A9051C0A65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D5E97-9CA9-4861-A1E4-423378A96E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C7261-48CD-4BEE-9F11-EF7E8E5DD8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D5E97-9CA9-4861-A1E4-423378A96E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D5E97-9CA9-4861-A1E4-423378A96E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 userDrawn="1"/>
        </p:nvSpPr>
        <p:spPr>
          <a:xfrm>
            <a:off x="501106" y="354487"/>
            <a:ext cx="11189788" cy="6149026"/>
          </a:xfrm>
          <a:prstGeom prst="roundRect">
            <a:avLst>
              <a:gd name="adj" fmla="val 4420"/>
            </a:avLst>
          </a:prstGeom>
          <a:solidFill>
            <a:srgbClr val="F4ECD7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 userDrawn="1"/>
        </p:nvSpPr>
        <p:spPr>
          <a:xfrm>
            <a:off x="819373" y="1334681"/>
            <a:ext cx="157236" cy="157236"/>
          </a:xfrm>
          <a:prstGeom prst="ellipse">
            <a:avLst/>
          </a:prstGeom>
          <a:solidFill>
            <a:srgbClr val="FF9C11"/>
          </a:solidFill>
          <a:ln w="57150"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6" name="椭圆 15"/>
          <p:cNvSpPr/>
          <p:nvPr userDrawn="1"/>
        </p:nvSpPr>
        <p:spPr>
          <a:xfrm>
            <a:off x="1520797" y="657868"/>
            <a:ext cx="84544" cy="84544"/>
          </a:xfrm>
          <a:prstGeom prst="ellipse">
            <a:avLst/>
          </a:prstGeom>
          <a:solidFill>
            <a:srgbClr val="AE0201"/>
          </a:solidFill>
          <a:ln w="57150"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 userDrawn="1"/>
        </p:nvGrpSpPr>
        <p:grpSpPr>
          <a:xfrm>
            <a:off x="0" y="6587638"/>
            <a:ext cx="9439835" cy="80682"/>
            <a:chOff x="0" y="5755341"/>
            <a:chExt cx="9439835" cy="80682"/>
          </a:xfrm>
          <a:solidFill>
            <a:srgbClr val="1C4272"/>
          </a:solidFill>
        </p:grpSpPr>
        <p:cxnSp>
          <p:nvCxnSpPr>
            <p:cNvPr id="20" name="直接连接符 19"/>
            <p:cNvCxnSpPr/>
            <p:nvPr/>
          </p:nvCxnSpPr>
          <p:spPr>
            <a:xfrm>
              <a:off x="0" y="5795682"/>
              <a:ext cx="9399494" cy="0"/>
            </a:xfrm>
            <a:prstGeom prst="line">
              <a:avLst/>
            </a:prstGeom>
            <a:grpFill/>
            <a:ln w="12700">
              <a:solidFill>
                <a:srgbClr val="C62C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椭圆 20"/>
            <p:cNvSpPr/>
            <p:nvPr/>
          </p:nvSpPr>
          <p:spPr>
            <a:xfrm>
              <a:off x="9359153" y="5755341"/>
              <a:ext cx="80682" cy="80682"/>
            </a:xfrm>
            <a:prstGeom prst="ellipse">
              <a:avLst/>
            </a:prstGeom>
            <a:solidFill>
              <a:srgbClr val="C62C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2" name="文本框 21"/>
          <p:cNvSpPr txBox="1"/>
          <p:nvPr userDrawn="1"/>
        </p:nvSpPr>
        <p:spPr>
          <a:xfrm>
            <a:off x="9423923" y="6501021"/>
            <a:ext cx="2348977" cy="25391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lvl="1" algn="ctr"/>
            <a:r>
              <a:rPr lang="zh-CN" altLang="en-US" sz="1000" dirty="0" smtClean="0">
                <a:solidFill>
                  <a:srgbClr val="C62C2D"/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rPr>
              <a:t>任何业绩的质变都来自于量变的积累</a:t>
            </a:r>
            <a:endParaRPr lang="zh-CN" altLang="en-US" sz="1000" spc="300" dirty="0">
              <a:solidFill>
                <a:srgbClr val="C62C2D"/>
              </a:solidFill>
              <a:latin typeface="字魂105号-简雅黑" panose="00000500000000000000" pitchFamily="2" charset="-122"/>
              <a:ea typeface="字魂105号-简雅黑" panose="00000500000000000000" pitchFamily="2" charset="-122"/>
            </a:endParaRPr>
          </a:p>
        </p:txBody>
      </p:sp>
      <p:sp>
        <p:nvSpPr>
          <p:cNvPr id="23" name="矩形 22"/>
          <p:cNvSpPr/>
          <p:nvPr userDrawn="1"/>
        </p:nvSpPr>
        <p:spPr>
          <a:xfrm>
            <a:off x="11799656" y="6515427"/>
            <a:ext cx="392655" cy="225105"/>
          </a:xfrm>
          <a:prstGeom prst="rect">
            <a:avLst/>
          </a:prstGeom>
          <a:solidFill>
            <a:srgbClr val="C62C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4" name="TextBox 15"/>
          <p:cNvSpPr txBox="1"/>
          <p:nvPr userDrawn="1"/>
        </p:nvSpPr>
        <p:spPr>
          <a:xfrm>
            <a:off x="11669792" y="6489921"/>
            <a:ext cx="671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EEF1883-7A0E-4F66-9932-E581691AD397}" type="slidenum">
              <a:rPr lang="zh-CN" altLang="en-US" sz="1200" b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</a:fld>
            <a:r>
              <a:rPr lang="zh-CN" altLang="en-US" sz="1200" b="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endParaRPr lang="zh-CN" altLang="en-US" sz="1200" b="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  <p:timing>
    <p:tnLst>
      <p:par>
        <p:cTn id="1" dur="indefinite" restart="never" nodeType="tmRoot"/>
      </p:par>
    </p:tnLst>
  </p:timing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77337-1161-4CB2-8B69-3E24C9ADD5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ED884B-F155-42E3-9801-487CD0C3BE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4059A86-7567-45EC-9528-D7690CDE1B5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3292C7B-FDB0-4FFE-9F4B-C01005B067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8"/>
          <p:cNvSpPr/>
          <p:nvPr userDrawn="1"/>
        </p:nvSpPr>
        <p:spPr>
          <a:xfrm>
            <a:off x="501106" y="354487"/>
            <a:ext cx="11189788" cy="6149026"/>
          </a:xfrm>
          <a:prstGeom prst="roundRect">
            <a:avLst>
              <a:gd name="adj" fmla="val 4420"/>
            </a:avLst>
          </a:prstGeom>
          <a:solidFill>
            <a:srgbClr val="F4ECD7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 userDrawn="1"/>
        </p:nvSpPr>
        <p:spPr>
          <a:xfrm>
            <a:off x="819373" y="1334681"/>
            <a:ext cx="157236" cy="157236"/>
          </a:xfrm>
          <a:prstGeom prst="ellipse">
            <a:avLst/>
          </a:prstGeom>
          <a:solidFill>
            <a:srgbClr val="FF9C11"/>
          </a:solidFill>
          <a:ln w="57150"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8" name="椭圆 17"/>
          <p:cNvSpPr/>
          <p:nvPr userDrawn="1"/>
        </p:nvSpPr>
        <p:spPr>
          <a:xfrm>
            <a:off x="1520797" y="657868"/>
            <a:ext cx="84544" cy="84544"/>
          </a:xfrm>
          <a:prstGeom prst="ellipse">
            <a:avLst/>
          </a:prstGeom>
          <a:solidFill>
            <a:srgbClr val="AE0201"/>
          </a:solidFill>
          <a:ln w="57150"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zh-CN" alt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450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640257" y="976393"/>
            <a:ext cx="10912470" cy="4905214"/>
          </a:xfrm>
          <a:prstGeom prst="roundRect">
            <a:avLst>
              <a:gd name="adj" fmla="val 4420"/>
            </a:avLst>
          </a:prstGeom>
          <a:solidFill>
            <a:srgbClr val="F4ECD7"/>
          </a:solidFill>
          <a:ln>
            <a:noFill/>
          </a:ln>
          <a:effectLst>
            <a:outerShdw blurRad="1905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1841500" y="2478405"/>
            <a:ext cx="8549640" cy="1778000"/>
            <a:chOff x="2702768" y="4208374"/>
            <a:chExt cx="7209693" cy="648040"/>
          </a:xfrm>
        </p:grpSpPr>
        <p:sp>
          <p:nvSpPr>
            <p:cNvPr id="2" name="圆角矩形 1"/>
            <p:cNvSpPr/>
            <p:nvPr/>
          </p:nvSpPr>
          <p:spPr>
            <a:xfrm>
              <a:off x="2737938" y="4264189"/>
              <a:ext cx="7174523" cy="592225"/>
            </a:xfrm>
            <a:prstGeom prst="roundRect">
              <a:avLst/>
            </a:prstGeom>
            <a:noFill/>
            <a:ln w="28575">
              <a:solidFill>
                <a:srgbClr val="B91F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2702768" y="4208374"/>
              <a:ext cx="7174523" cy="59222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653665" y="2613660"/>
            <a:ext cx="6967220" cy="1353820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p>
            <a:pPr indent="0" algn="ctr"/>
            <a:r>
              <a:rPr lang="en-US" sz="4400" b="1">
                <a:solidFill>
                  <a:srgbClr val="F4ECD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2021</a:t>
            </a:r>
            <a:r>
              <a:rPr lang="zh-CN" sz="4400" b="1">
                <a:solidFill>
                  <a:srgbClr val="F4ECD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年河北省政府工作报告</a:t>
            </a:r>
            <a:endParaRPr lang="zh-CN" sz="4400" b="1">
              <a:solidFill>
                <a:srgbClr val="F4ECD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indent="0" algn="ctr"/>
            <a:r>
              <a:rPr lang="zh-CN" sz="4400" b="1">
                <a:solidFill>
                  <a:srgbClr val="F4ECD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要  点</a:t>
            </a:r>
            <a:endParaRPr lang="zh-CN" altLang="en-US" sz="4400" b="1" dirty="0" smtClean="0">
              <a:solidFill>
                <a:srgbClr val="F4ECD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81100" y="1917065"/>
            <a:ext cx="9829800" cy="3367405"/>
          </a:xfrm>
          <a:prstGeom prst="rect">
            <a:avLst/>
          </a:prstGeom>
          <a:solidFill>
            <a:schemeClr val="bg1">
              <a:alpha val="71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228600" algn="ctr" rotWithShape="0">
              <a:prstClr val="black">
                <a:alpha val="20000"/>
              </a:prstClr>
            </a:outerShdw>
            <a:softEdge rad="12700"/>
          </a:effectLst>
        </p:spPr>
        <p:txBody>
          <a:bodyPr rtlCol="0" anchor="ctr"/>
          <a:p>
            <a:pPr algn="just" fontAlgn="auto">
              <a:lnSpc>
                <a:spcPct val="150000"/>
              </a:lnSpc>
            </a:pPr>
            <a:endParaRPr lang="zh-CN" altLang="en-US" ker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4" name="TextBox 560"/>
          <p:cNvSpPr txBox="1"/>
          <p:nvPr/>
        </p:nvSpPr>
        <p:spPr>
          <a:xfrm>
            <a:off x="1520825" y="664845"/>
            <a:ext cx="713422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“十四五”时期河北省经济社会发展的指导思想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1</a:t>
            </a:r>
            <a:endParaRPr lang="zh-CN" alt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447800" y="2308860"/>
            <a:ext cx="9296400" cy="2584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just" fontAlgn="auto">
              <a:lnSpc>
                <a:spcPct val="150000"/>
              </a:lnSpc>
            </a:pPr>
            <a:r>
              <a:rPr lang="zh-CN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加快重大国家战略和国家大事落地见效，加快优化经济结构和提质增效，加快发展实体经济、城市经济、县域经济和民营经济，加快打造沿海经济带和大力发展海洋经济，加快建设创新型河北，加快构建现代化经济体系，加快构建新发展格局，加快推进治理体系和治理能力现代化，强化基层基础建设，实现经济行稳致远、社会安定和谐，不断增强人民群众获得感、幸福感、安全感，推动经济强省、美丽河北建设再上新台阶，为全面建设社会主义现代化国家开好局、起好步作出积极贡献。</a:t>
            </a:r>
            <a:endParaRPr lang="zh-CN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20825" y="2364740"/>
            <a:ext cx="4749800" cy="496570"/>
            <a:chOff x="2367" y="3836"/>
            <a:chExt cx="7480" cy="782"/>
          </a:xfrm>
        </p:grpSpPr>
        <p:sp>
          <p:nvSpPr>
            <p:cNvPr id="11" name="TextBox 22"/>
            <p:cNvSpPr txBox="1"/>
            <p:nvPr/>
          </p:nvSpPr>
          <p:spPr>
            <a:xfrm>
              <a:off x="3779" y="3836"/>
              <a:ext cx="6069" cy="6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坚持质量引领构建新发展格局</a:t>
              </a:r>
              <a:endParaRPr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 rot="0">
              <a:off x="2367" y="3852"/>
              <a:ext cx="767" cy="767"/>
              <a:chOff x="7577336" y="1858421"/>
              <a:chExt cx="487164" cy="487328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7577336" y="1858421"/>
                <a:ext cx="487164" cy="487328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Freeform 5"/>
              <p:cNvSpPr/>
              <p:nvPr/>
            </p:nvSpPr>
            <p:spPr bwMode="auto">
              <a:xfrm>
                <a:off x="7722493" y="1947227"/>
                <a:ext cx="322039" cy="306266"/>
              </a:xfrm>
              <a:custGeom>
                <a:avLst/>
                <a:gdLst>
                  <a:gd name="T0" fmla="*/ 461 w 472"/>
                  <a:gd name="T1" fmla="*/ 0 h 449"/>
                  <a:gd name="T2" fmla="*/ 472 w 472"/>
                  <a:gd name="T3" fmla="*/ 17 h 449"/>
                  <a:gd name="T4" fmla="*/ 310 w 472"/>
                  <a:gd name="T5" fmla="*/ 186 h 449"/>
                  <a:gd name="T6" fmla="*/ 174 w 472"/>
                  <a:gd name="T7" fmla="*/ 399 h 449"/>
                  <a:gd name="T8" fmla="*/ 149 w 472"/>
                  <a:gd name="T9" fmla="*/ 417 h 449"/>
                  <a:gd name="T10" fmla="*/ 106 w 472"/>
                  <a:gd name="T11" fmla="*/ 449 h 449"/>
                  <a:gd name="T12" fmla="*/ 87 w 472"/>
                  <a:gd name="T13" fmla="*/ 396 h 449"/>
                  <a:gd name="T14" fmla="*/ 77 w 472"/>
                  <a:gd name="T15" fmla="*/ 374 h 449"/>
                  <a:gd name="T16" fmla="*/ 39 w 472"/>
                  <a:gd name="T17" fmla="*/ 304 h 449"/>
                  <a:gd name="T18" fmla="*/ 0 w 472"/>
                  <a:gd name="T19" fmla="*/ 273 h 449"/>
                  <a:gd name="T20" fmla="*/ 67 w 472"/>
                  <a:gd name="T21" fmla="*/ 235 h 449"/>
                  <a:gd name="T22" fmla="*/ 126 w 472"/>
                  <a:gd name="T23" fmla="*/ 306 h 449"/>
                  <a:gd name="T24" fmla="*/ 136 w 472"/>
                  <a:gd name="T25" fmla="*/ 330 h 449"/>
                  <a:gd name="T26" fmla="*/ 284 w 472"/>
                  <a:gd name="T27" fmla="*/ 141 h 449"/>
                  <a:gd name="T28" fmla="*/ 461 w 472"/>
                  <a:gd name="T29" fmla="*/ 0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2" h="449">
                    <a:moveTo>
                      <a:pt x="461" y="0"/>
                    </a:moveTo>
                    <a:cubicBezTo>
                      <a:pt x="472" y="17"/>
                      <a:pt x="472" y="17"/>
                      <a:pt x="472" y="17"/>
                    </a:cubicBezTo>
                    <a:cubicBezTo>
                      <a:pt x="424" y="54"/>
                      <a:pt x="370" y="110"/>
                      <a:pt x="310" y="186"/>
                    </a:cubicBezTo>
                    <a:cubicBezTo>
                      <a:pt x="251" y="262"/>
                      <a:pt x="205" y="333"/>
                      <a:pt x="174" y="399"/>
                    </a:cubicBezTo>
                    <a:cubicBezTo>
                      <a:pt x="149" y="417"/>
                      <a:pt x="149" y="417"/>
                      <a:pt x="149" y="417"/>
                    </a:cubicBezTo>
                    <a:cubicBezTo>
                      <a:pt x="128" y="431"/>
                      <a:pt x="114" y="442"/>
                      <a:pt x="106" y="449"/>
                    </a:cubicBezTo>
                    <a:cubicBezTo>
                      <a:pt x="103" y="438"/>
                      <a:pt x="97" y="421"/>
                      <a:pt x="87" y="396"/>
                    </a:cubicBezTo>
                    <a:cubicBezTo>
                      <a:pt x="77" y="374"/>
                      <a:pt x="77" y="374"/>
                      <a:pt x="77" y="374"/>
                    </a:cubicBezTo>
                    <a:cubicBezTo>
                      <a:pt x="64" y="342"/>
                      <a:pt x="51" y="319"/>
                      <a:pt x="39" y="304"/>
                    </a:cubicBezTo>
                    <a:cubicBezTo>
                      <a:pt x="27" y="289"/>
                      <a:pt x="14" y="278"/>
                      <a:pt x="0" y="273"/>
                    </a:cubicBezTo>
                    <a:cubicBezTo>
                      <a:pt x="24" y="247"/>
                      <a:pt x="47" y="235"/>
                      <a:pt x="67" y="235"/>
                    </a:cubicBezTo>
                    <a:cubicBezTo>
                      <a:pt x="85" y="235"/>
                      <a:pt x="104" y="258"/>
                      <a:pt x="126" y="306"/>
                    </a:cubicBezTo>
                    <a:cubicBezTo>
                      <a:pt x="136" y="330"/>
                      <a:pt x="136" y="330"/>
                      <a:pt x="136" y="330"/>
                    </a:cubicBezTo>
                    <a:cubicBezTo>
                      <a:pt x="175" y="265"/>
                      <a:pt x="224" y="202"/>
                      <a:pt x="284" y="141"/>
                    </a:cubicBezTo>
                    <a:cubicBezTo>
                      <a:pt x="344" y="80"/>
                      <a:pt x="403" y="33"/>
                      <a:pt x="461" y="0"/>
                    </a:cubicBezTo>
                    <a:close/>
                  </a:path>
                </a:pathLst>
              </a:custGeom>
              <a:solidFill>
                <a:srgbClr val="FF9C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6434455" y="2374900"/>
            <a:ext cx="3916680" cy="495935"/>
            <a:chOff x="2367" y="5010"/>
            <a:chExt cx="6168" cy="781"/>
          </a:xfrm>
        </p:grpSpPr>
        <p:sp>
          <p:nvSpPr>
            <p:cNvPr id="12" name="TextBox 23"/>
            <p:cNvSpPr txBox="1"/>
            <p:nvPr/>
          </p:nvSpPr>
          <p:spPr>
            <a:xfrm>
              <a:off x="3779" y="5010"/>
              <a:ext cx="4756" cy="6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50000"/>
                </a:lnSpc>
                <a:buClrTx/>
                <a:buSzTx/>
                <a:buFontTx/>
              </a:pPr>
              <a:r>
                <a:rPr sz="1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坚持扩大内需构建新发展格局</a:t>
              </a:r>
              <a:endParaRPr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 rot="0">
              <a:off x="2367" y="5025"/>
              <a:ext cx="767" cy="767"/>
              <a:chOff x="7577336" y="2603365"/>
              <a:chExt cx="487164" cy="487328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7577336" y="2603365"/>
                <a:ext cx="487164" cy="487328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Freeform 5"/>
              <p:cNvSpPr/>
              <p:nvPr/>
            </p:nvSpPr>
            <p:spPr bwMode="auto">
              <a:xfrm>
                <a:off x="7722493" y="2692717"/>
                <a:ext cx="322039" cy="306266"/>
              </a:xfrm>
              <a:custGeom>
                <a:avLst/>
                <a:gdLst>
                  <a:gd name="T0" fmla="*/ 461 w 472"/>
                  <a:gd name="T1" fmla="*/ 0 h 449"/>
                  <a:gd name="T2" fmla="*/ 472 w 472"/>
                  <a:gd name="T3" fmla="*/ 17 h 449"/>
                  <a:gd name="T4" fmla="*/ 310 w 472"/>
                  <a:gd name="T5" fmla="*/ 186 h 449"/>
                  <a:gd name="T6" fmla="*/ 174 w 472"/>
                  <a:gd name="T7" fmla="*/ 399 h 449"/>
                  <a:gd name="T8" fmla="*/ 149 w 472"/>
                  <a:gd name="T9" fmla="*/ 417 h 449"/>
                  <a:gd name="T10" fmla="*/ 106 w 472"/>
                  <a:gd name="T11" fmla="*/ 449 h 449"/>
                  <a:gd name="T12" fmla="*/ 87 w 472"/>
                  <a:gd name="T13" fmla="*/ 396 h 449"/>
                  <a:gd name="T14" fmla="*/ 77 w 472"/>
                  <a:gd name="T15" fmla="*/ 374 h 449"/>
                  <a:gd name="T16" fmla="*/ 39 w 472"/>
                  <a:gd name="T17" fmla="*/ 304 h 449"/>
                  <a:gd name="T18" fmla="*/ 0 w 472"/>
                  <a:gd name="T19" fmla="*/ 273 h 449"/>
                  <a:gd name="T20" fmla="*/ 67 w 472"/>
                  <a:gd name="T21" fmla="*/ 235 h 449"/>
                  <a:gd name="T22" fmla="*/ 126 w 472"/>
                  <a:gd name="T23" fmla="*/ 306 h 449"/>
                  <a:gd name="T24" fmla="*/ 136 w 472"/>
                  <a:gd name="T25" fmla="*/ 330 h 449"/>
                  <a:gd name="T26" fmla="*/ 284 w 472"/>
                  <a:gd name="T27" fmla="*/ 141 h 449"/>
                  <a:gd name="T28" fmla="*/ 461 w 472"/>
                  <a:gd name="T29" fmla="*/ 0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2" h="449">
                    <a:moveTo>
                      <a:pt x="461" y="0"/>
                    </a:moveTo>
                    <a:cubicBezTo>
                      <a:pt x="472" y="17"/>
                      <a:pt x="472" y="17"/>
                      <a:pt x="472" y="17"/>
                    </a:cubicBezTo>
                    <a:cubicBezTo>
                      <a:pt x="424" y="54"/>
                      <a:pt x="370" y="110"/>
                      <a:pt x="310" y="186"/>
                    </a:cubicBezTo>
                    <a:cubicBezTo>
                      <a:pt x="251" y="262"/>
                      <a:pt x="205" y="333"/>
                      <a:pt x="174" y="399"/>
                    </a:cubicBezTo>
                    <a:cubicBezTo>
                      <a:pt x="149" y="417"/>
                      <a:pt x="149" y="417"/>
                      <a:pt x="149" y="417"/>
                    </a:cubicBezTo>
                    <a:cubicBezTo>
                      <a:pt x="128" y="431"/>
                      <a:pt x="114" y="442"/>
                      <a:pt x="106" y="449"/>
                    </a:cubicBezTo>
                    <a:cubicBezTo>
                      <a:pt x="103" y="438"/>
                      <a:pt x="97" y="421"/>
                      <a:pt x="87" y="396"/>
                    </a:cubicBezTo>
                    <a:cubicBezTo>
                      <a:pt x="77" y="374"/>
                      <a:pt x="77" y="374"/>
                      <a:pt x="77" y="374"/>
                    </a:cubicBezTo>
                    <a:cubicBezTo>
                      <a:pt x="64" y="342"/>
                      <a:pt x="51" y="319"/>
                      <a:pt x="39" y="304"/>
                    </a:cubicBezTo>
                    <a:cubicBezTo>
                      <a:pt x="27" y="289"/>
                      <a:pt x="14" y="278"/>
                      <a:pt x="0" y="273"/>
                    </a:cubicBezTo>
                    <a:cubicBezTo>
                      <a:pt x="24" y="247"/>
                      <a:pt x="47" y="235"/>
                      <a:pt x="67" y="235"/>
                    </a:cubicBezTo>
                    <a:cubicBezTo>
                      <a:pt x="85" y="235"/>
                      <a:pt x="104" y="258"/>
                      <a:pt x="126" y="306"/>
                    </a:cubicBezTo>
                    <a:cubicBezTo>
                      <a:pt x="136" y="330"/>
                      <a:pt x="136" y="330"/>
                      <a:pt x="136" y="330"/>
                    </a:cubicBezTo>
                    <a:cubicBezTo>
                      <a:pt x="175" y="265"/>
                      <a:pt x="224" y="202"/>
                      <a:pt x="284" y="141"/>
                    </a:cubicBezTo>
                    <a:cubicBezTo>
                      <a:pt x="344" y="80"/>
                      <a:pt x="403" y="33"/>
                      <a:pt x="461" y="0"/>
                    </a:cubicBezTo>
                    <a:close/>
                  </a:path>
                </a:pathLst>
              </a:custGeom>
              <a:solidFill>
                <a:srgbClr val="FF9C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1520825" y="3210560"/>
            <a:ext cx="4165600" cy="495935"/>
            <a:chOff x="2367" y="6183"/>
            <a:chExt cx="6560" cy="781"/>
          </a:xfrm>
        </p:grpSpPr>
        <p:sp>
          <p:nvSpPr>
            <p:cNvPr id="13" name="TextBox 24"/>
            <p:cNvSpPr txBox="1"/>
            <p:nvPr/>
          </p:nvSpPr>
          <p:spPr>
            <a:xfrm>
              <a:off x="3779" y="6183"/>
              <a:ext cx="5148" cy="6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坚持创新驱动构建新发展格局</a:t>
              </a:r>
              <a:endParaRPr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 rot="0">
              <a:off x="2367" y="6198"/>
              <a:ext cx="767" cy="767"/>
              <a:chOff x="7577336" y="3348309"/>
              <a:chExt cx="487164" cy="487328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7577336" y="3348309"/>
                <a:ext cx="487164" cy="487328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Freeform 5"/>
              <p:cNvSpPr/>
              <p:nvPr/>
            </p:nvSpPr>
            <p:spPr bwMode="auto">
              <a:xfrm>
                <a:off x="7722493" y="3438207"/>
                <a:ext cx="322039" cy="306266"/>
              </a:xfrm>
              <a:custGeom>
                <a:avLst/>
                <a:gdLst>
                  <a:gd name="T0" fmla="*/ 461 w 472"/>
                  <a:gd name="T1" fmla="*/ 0 h 449"/>
                  <a:gd name="T2" fmla="*/ 472 w 472"/>
                  <a:gd name="T3" fmla="*/ 17 h 449"/>
                  <a:gd name="T4" fmla="*/ 310 w 472"/>
                  <a:gd name="T5" fmla="*/ 186 h 449"/>
                  <a:gd name="T6" fmla="*/ 174 w 472"/>
                  <a:gd name="T7" fmla="*/ 399 h 449"/>
                  <a:gd name="T8" fmla="*/ 149 w 472"/>
                  <a:gd name="T9" fmla="*/ 417 h 449"/>
                  <a:gd name="T10" fmla="*/ 106 w 472"/>
                  <a:gd name="T11" fmla="*/ 449 h 449"/>
                  <a:gd name="T12" fmla="*/ 87 w 472"/>
                  <a:gd name="T13" fmla="*/ 396 h 449"/>
                  <a:gd name="T14" fmla="*/ 77 w 472"/>
                  <a:gd name="T15" fmla="*/ 374 h 449"/>
                  <a:gd name="T16" fmla="*/ 39 w 472"/>
                  <a:gd name="T17" fmla="*/ 304 h 449"/>
                  <a:gd name="T18" fmla="*/ 0 w 472"/>
                  <a:gd name="T19" fmla="*/ 273 h 449"/>
                  <a:gd name="T20" fmla="*/ 67 w 472"/>
                  <a:gd name="T21" fmla="*/ 235 h 449"/>
                  <a:gd name="T22" fmla="*/ 126 w 472"/>
                  <a:gd name="T23" fmla="*/ 306 h 449"/>
                  <a:gd name="T24" fmla="*/ 136 w 472"/>
                  <a:gd name="T25" fmla="*/ 330 h 449"/>
                  <a:gd name="T26" fmla="*/ 284 w 472"/>
                  <a:gd name="T27" fmla="*/ 141 h 449"/>
                  <a:gd name="T28" fmla="*/ 461 w 472"/>
                  <a:gd name="T29" fmla="*/ 0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2" h="449">
                    <a:moveTo>
                      <a:pt x="461" y="0"/>
                    </a:moveTo>
                    <a:cubicBezTo>
                      <a:pt x="472" y="17"/>
                      <a:pt x="472" y="17"/>
                      <a:pt x="472" y="17"/>
                    </a:cubicBezTo>
                    <a:cubicBezTo>
                      <a:pt x="424" y="54"/>
                      <a:pt x="370" y="110"/>
                      <a:pt x="310" y="186"/>
                    </a:cubicBezTo>
                    <a:cubicBezTo>
                      <a:pt x="251" y="262"/>
                      <a:pt x="205" y="333"/>
                      <a:pt x="174" y="399"/>
                    </a:cubicBezTo>
                    <a:cubicBezTo>
                      <a:pt x="149" y="417"/>
                      <a:pt x="149" y="417"/>
                      <a:pt x="149" y="417"/>
                    </a:cubicBezTo>
                    <a:cubicBezTo>
                      <a:pt x="128" y="431"/>
                      <a:pt x="114" y="442"/>
                      <a:pt x="106" y="449"/>
                    </a:cubicBezTo>
                    <a:cubicBezTo>
                      <a:pt x="103" y="438"/>
                      <a:pt x="97" y="421"/>
                      <a:pt x="87" y="396"/>
                    </a:cubicBezTo>
                    <a:cubicBezTo>
                      <a:pt x="77" y="374"/>
                      <a:pt x="77" y="374"/>
                      <a:pt x="77" y="374"/>
                    </a:cubicBezTo>
                    <a:cubicBezTo>
                      <a:pt x="64" y="342"/>
                      <a:pt x="51" y="319"/>
                      <a:pt x="39" y="304"/>
                    </a:cubicBezTo>
                    <a:cubicBezTo>
                      <a:pt x="27" y="289"/>
                      <a:pt x="14" y="278"/>
                      <a:pt x="0" y="273"/>
                    </a:cubicBezTo>
                    <a:cubicBezTo>
                      <a:pt x="24" y="247"/>
                      <a:pt x="47" y="235"/>
                      <a:pt x="67" y="235"/>
                    </a:cubicBezTo>
                    <a:cubicBezTo>
                      <a:pt x="85" y="235"/>
                      <a:pt x="104" y="258"/>
                      <a:pt x="126" y="306"/>
                    </a:cubicBezTo>
                    <a:cubicBezTo>
                      <a:pt x="136" y="330"/>
                      <a:pt x="136" y="330"/>
                      <a:pt x="136" y="330"/>
                    </a:cubicBezTo>
                    <a:cubicBezTo>
                      <a:pt x="175" y="265"/>
                      <a:pt x="224" y="202"/>
                      <a:pt x="284" y="141"/>
                    </a:cubicBezTo>
                    <a:cubicBezTo>
                      <a:pt x="344" y="80"/>
                      <a:pt x="403" y="33"/>
                      <a:pt x="461" y="0"/>
                    </a:cubicBezTo>
                    <a:close/>
                  </a:path>
                </a:pathLst>
              </a:custGeom>
              <a:solidFill>
                <a:srgbClr val="FF9C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6434455" y="3210560"/>
            <a:ext cx="4234180" cy="495935"/>
            <a:chOff x="10133" y="3805"/>
            <a:chExt cx="6668" cy="781"/>
          </a:xfrm>
        </p:grpSpPr>
        <p:sp>
          <p:nvSpPr>
            <p:cNvPr id="14" name="TextBox 25"/>
            <p:cNvSpPr txBox="1"/>
            <p:nvPr/>
          </p:nvSpPr>
          <p:spPr>
            <a:xfrm>
              <a:off x="11545" y="3805"/>
              <a:ext cx="5257" cy="6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坚持优化供给构建新发展格局</a:t>
              </a:r>
              <a:endParaRPr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 rot="0">
              <a:off x="10133" y="3820"/>
              <a:ext cx="767" cy="767"/>
              <a:chOff x="7577336" y="4093253"/>
              <a:chExt cx="487164" cy="487328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7577336" y="4093253"/>
                <a:ext cx="487164" cy="487328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Freeform 5"/>
              <p:cNvSpPr/>
              <p:nvPr/>
            </p:nvSpPr>
            <p:spPr bwMode="auto">
              <a:xfrm>
                <a:off x="7722493" y="4183697"/>
                <a:ext cx="322039" cy="306266"/>
              </a:xfrm>
              <a:custGeom>
                <a:avLst/>
                <a:gdLst>
                  <a:gd name="T0" fmla="*/ 461 w 472"/>
                  <a:gd name="T1" fmla="*/ 0 h 449"/>
                  <a:gd name="T2" fmla="*/ 472 w 472"/>
                  <a:gd name="T3" fmla="*/ 17 h 449"/>
                  <a:gd name="T4" fmla="*/ 310 w 472"/>
                  <a:gd name="T5" fmla="*/ 186 h 449"/>
                  <a:gd name="T6" fmla="*/ 174 w 472"/>
                  <a:gd name="T7" fmla="*/ 399 h 449"/>
                  <a:gd name="T8" fmla="*/ 149 w 472"/>
                  <a:gd name="T9" fmla="*/ 417 h 449"/>
                  <a:gd name="T10" fmla="*/ 106 w 472"/>
                  <a:gd name="T11" fmla="*/ 449 h 449"/>
                  <a:gd name="T12" fmla="*/ 87 w 472"/>
                  <a:gd name="T13" fmla="*/ 396 h 449"/>
                  <a:gd name="T14" fmla="*/ 77 w 472"/>
                  <a:gd name="T15" fmla="*/ 374 h 449"/>
                  <a:gd name="T16" fmla="*/ 39 w 472"/>
                  <a:gd name="T17" fmla="*/ 304 h 449"/>
                  <a:gd name="T18" fmla="*/ 0 w 472"/>
                  <a:gd name="T19" fmla="*/ 273 h 449"/>
                  <a:gd name="T20" fmla="*/ 67 w 472"/>
                  <a:gd name="T21" fmla="*/ 235 h 449"/>
                  <a:gd name="T22" fmla="*/ 126 w 472"/>
                  <a:gd name="T23" fmla="*/ 306 h 449"/>
                  <a:gd name="T24" fmla="*/ 136 w 472"/>
                  <a:gd name="T25" fmla="*/ 330 h 449"/>
                  <a:gd name="T26" fmla="*/ 284 w 472"/>
                  <a:gd name="T27" fmla="*/ 141 h 449"/>
                  <a:gd name="T28" fmla="*/ 461 w 472"/>
                  <a:gd name="T29" fmla="*/ 0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2" h="449">
                    <a:moveTo>
                      <a:pt x="461" y="0"/>
                    </a:moveTo>
                    <a:cubicBezTo>
                      <a:pt x="472" y="17"/>
                      <a:pt x="472" y="17"/>
                      <a:pt x="472" y="17"/>
                    </a:cubicBezTo>
                    <a:cubicBezTo>
                      <a:pt x="424" y="54"/>
                      <a:pt x="370" y="110"/>
                      <a:pt x="310" y="186"/>
                    </a:cubicBezTo>
                    <a:cubicBezTo>
                      <a:pt x="251" y="262"/>
                      <a:pt x="205" y="333"/>
                      <a:pt x="174" y="399"/>
                    </a:cubicBezTo>
                    <a:cubicBezTo>
                      <a:pt x="149" y="417"/>
                      <a:pt x="149" y="417"/>
                      <a:pt x="149" y="417"/>
                    </a:cubicBezTo>
                    <a:cubicBezTo>
                      <a:pt x="128" y="431"/>
                      <a:pt x="114" y="442"/>
                      <a:pt x="106" y="449"/>
                    </a:cubicBezTo>
                    <a:cubicBezTo>
                      <a:pt x="103" y="438"/>
                      <a:pt x="97" y="421"/>
                      <a:pt x="87" y="396"/>
                    </a:cubicBezTo>
                    <a:cubicBezTo>
                      <a:pt x="77" y="374"/>
                      <a:pt x="77" y="374"/>
                      <a:pt x="77" y="374"/>
                    </a:cubicBezTo>
                    <a:cubicBezTo>
                      <a:pt x="64" y="342"/>
                      <a:pt x="51" y="319"/>
                      <a:pt x="39" y="304"/>
                    </a:cubicBezTo>
                    <a:cubicBezTo>
                      <a:pt x="27" y="289"/>
                      <a:pt x="14" y="278"/>
                      <a:pt x="0" y="273"/>
                    </a:cubicBezTo>
                    <a:cubicBezTo>
                      <a:pt x="24" y="247"/>
                      <a:pt x="47" y="235"/>
                      <a:pt x="67" y="235"/>
                    </a:cubicBezTo>
                    <a:cubicBezTo>
                      <a:pt x="85" y="235"/>
                      <a:pt x="104" y="258"/>
                      <a:pt x="126" y="306"/>
                    </a:cubicBezTo>
                    <a:cubicBezTo>
                      <a:pt x="136" y="330"/>
                      <a:pt x="136" y="330"/>
                      <a:pt x="136" y="330"/>
                    </a:cubicBezTo>
                    <a:cubicBezTo>
                      <a:pt x="175" y="265"/>
                      <a:pt x="224" y="202"/>
                      <a:pt x="284" y="141"/>
                    </a:cubicBezTo>
                    <a:cubicBezTo>
                      <a:pt x="344" y="80"/>
                      <a:pt x="403" y="33"/>
                      <a:pt x="461" y="0"/>
                    </a:cubicBezTo>
                    <a:close/>
                  </a:path>
                </a:pathLst>
              </a:custGeom>
              <a:solidFill>
                <a:srgbClr val="FF9C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1520825" y="4006850"/>
            <a:ext cx="4019550" cy="495935"/>
            <a:chOff x="10133" y="4978"/>
            <a:chExt cx="6330" cy="781"/>
          </a:xfrm>
        </p:grpSpPr>
        <p:sp>
          <p:nvSpPr>
            <p:cNvPr id="15" name="TextBox 26"/>
            <p:cNvSpPr txBox="1"/>
            <p:nvPr/>
          </p:nvSpPr>
          <p:spPr>
            <a:xfrm>
              <a:off x="11545" y="4978"/>
              <a:ext cx="4919" cy="6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坚持改革开放构建新发展格局</a:t>
              </a:r>
              <a:endParaRPr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 rot="0">
              <a:off x="10133" y="4993"/>
              <a:ext cx="767" cy="767"/>
              <a:chOff x="7577336" y="4838197"/>
              <a:chExt cx="487164" cy="487328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7577336" y="4838197"/>
                <a:ext cx="487164" cy="487328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Freeform 5"/>
              <p:cNvSpPr/>
              <p:nvPr/>
            </p:nvSpPr>
            <p:spPr bwMode="auto">
              <a:xfrm>
                <a:off x="7722493" y="4929187"/>
                <a:ext cx="322039" cy="306266"/>
              </a:xfrm>
              <a:custGeom>
                <a:avLst/>
                <a:gdLst>
                  <a:gd name="T0" fmla="*/ 461 w 472"/>
                  <a:gd name="T1" fmla="*/ 0 h 449"/>
                  <a:gd name="T2" fmla="*/ 472 w 472"/>
                  <a:gd name="T3" fmla="*/ 17 h 449"/>
                  <a:gd name="T4" fmla="*/ 310 w 472"/>
                  <a:gd name="T5" fmla="*/ 186 h 449"/>
                  <a:gd name="T6" fmla="*/ 174 w 472"/>
                  <a:gd name="T7" fmla="*/ 399 h 449"/>
                  <a:gd name="T8" fmla="*/ 149 w 472"/>
                  <a:gd name="T9" fmla="*/ 417 h 449"/>
                  <a:gd name="T10" fmla="*/ 106 w 472"/>
                  <a:gd name="T11" fmla="*/ 449 h 449"/>
                  <a:gd name="T12" fmla="*/ 87 w 472"/>
                  <a:gd name="T13" fmla="*/ 396 h 449"/>
                  <a:gd name="T14" fmla="*/ 77 w 472"/>
                  <a:gd name="T15" fmla="*/ 374 h 449"/>
                  <a:gd name="T16" fmla="*/ 39 w 472"/>
                  <a:gd name="T17" fmla="*/ 304 h 449"/>
                  <a:gd name="T18" fmla="*/ 0 w 472"/>
                  <a:gd name="T19" fmla="*/ 273 h 449"/>
                  <a:gd name="T20" fmla="*/ 67 w 472"/>
                  <a:gd name="T21" fmla="*/ 235 h 449"/>
                  <a:gd name="T22" fmla="*/ 126 w 472"/>
                  <a:gd name="T23" fmla="*/ 306 h 449"/>
                  <a:gd name="T24" fmla="*/ 136 w 472"/>
                  <a:gd name="T25" fmla="*/ 330 h 449"/>
                  <a:gd name="T26" fmla="*/ 284 w 472"/>
                  <a:gd name="T27" fmla="*/ 141 h 449"/>
                  <a:gd name="T28" fmla="*/ 461 w 472"/>
                  <a:gd name="T29" fmla="*/ 0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2" h="449">
                    <a:moveTo>
                      <a:pt x="461" y="0"/>
                    </a:moveTo>
                    <a:cubicBezTo>
                      <a:pt x="472" y="17"/>
                      <a:pt x="472" y="17"/>
                      <a:pt x="472" y="17"/>
                    </a:cubicBezTo>
                    <a:cubicBezTo>
                      <a:pt x="424" y="54"/>
                      <a:pt x="370" y="110"/>
                      <a:pt x="310" y="186"/>
                    </a:cubicBezTo>
                    <a:cubicBezTo>
                      <a:pt x="251" y="262"/>
                      <a:pt x="205" y="333"/>
                      <a:pt x="174" y="399"/>
                    </a:cubicBezTo>
                    <a:cubicBezTo>
                      <a:pt x="149" y="417"/>
                      <a:pt x="149" y="417"/>
                      <a:pt x="149" y="417"/>
                    </a:cubicBezTo>
                    <a:cubicBezTo>
                      <a:pt x="128" y="431"/>
                      <a:pt x="114" y="442"/>
                      <a:pt x="106" y="449"/>
                    </a:cubicBezTo>
                    <a:cubicBezTo>
                      <a:pt x="103" y="438"/>
                      <a:pt x="97" y="421"/>
                      <a:pt x="87" y="396"/>
                    </a:cubicBezTo>
                    <a:cubicBezTo>
                      <a:pt x="77" y="374"/>
                      <a:pt x="77" y="374"/>
                      <a:pt x="77" y="374"/>
                    </a:cubicBezTo>
                    <a:cubicBezTo>
                      <a:pt x="64" y="342"/>
                      <a:pt x="51" y="319"/>
                      <a:pt x="39" y="304"/>
                    </a:cubicBezTo>
                    <a:cubicBezTo>
                      <a:pt x="27" y="289"/>
                      <a:pt x="14" y="278"/>
                      <a:pt x="0" y="273"/>
                    </a:cubicBezTo>
                    <a:cubicBezTo>
                      <a:pt x="24" y="247"/>
                      <a:pt x="47" y="235"/>
                      <a:pt x="67" y="235"/>
                    </a:cubicBezTo>
                    <a:cubicBezTo>
                      <a:pt x="85" y="235"/>
                      <a:pt x="104" y="258"/>
                      <a:pt x="126" y="306"/>
                    </a:cubicBezTo>
                    <a:cubicBezTo>
                      <a:pt x="136" y="330"/>
                      <a:pt x="136" y="330"/>
                      <a:pt x="136" y="330"/>
                    </a:cubicBezTo>
                    <a:cubicBezTo>
                      <a:pt x="175" y="265"/>
                      <a:pt x="224" y="202"/>
                      <a:pt x="284" y="141"/>
                    </a:cubicBezTo>
                    <a:cubicBezTo>
                      <a:pt x="344" y="80"/>
                      <a:pt x="403" y="33"/>
                      <a:pt x="461" y="0"/>
                    </a:cubicBezTo>
                    <a:close/>
                  </a:path>
                </a:pathLst>
              </a:custGeom>
              <a:solidFill>
                <a:srgbClr val="FF9C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6434455" y="4006850"/>
            <a:ext cx="3916680" cy="495935"/>
            <a:chOff x="10133" y="6151"/>
            <a:chExt cx="6168" cy="781"/>
          </a:xfrm>
        </p:grpSpPr>
        <p:sp>
          <p:nvSpPr>
            <p:cNvPr id="16" name="TextBox 27"/>
            <p:cNvSpPr txBox="1"/>
            <p:nvPr/>
          </p:nvSpPr>
          <p:spPr>
            <a:xfrm>
              <a:off x="11545" y="6151"/>
              <a:ext cx="4756" cy="6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坚持人民至上构建新发展格局</a:t>
              </a:r>
              <a:endParaRPr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 rot="0">
              <a:off x="10133" y="6166"/>
              <a:ext cx="767" cy="767"/>
              <a:chOff x="7577336" y="5583141"/>
              <a:chExt cx="487164" cy="487328"/>
            </a:xfrm>
          </p:grpSpPr>
          <p:sp>
            <p:nvSpPr>
              <p:cNvPr id="33" name="椭圆 32"/>
              <p:cNvSpPr/>
              <p:nvPr/>
            </p:nvSpPr>
            <p:spPr>
              <a:xfrm>
                <a:off x="7577336" y="5583141"/>
                <a:ext cx="487164" cy="487328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Freeform 5"/>
              <p:cNvSpPr/>
              <p:nvPr/>
            </p:nvSpPr>
            <p:spPr bwMode="auto">
              <a:xfrm>
                <a:off x="7722493" y="5674677"/>
                <a:ext cx="322039" cy="306266"/>
              </a:xfrm>
              <a:custGeom>
                <a:avLst/>
                <a:gdLst>
                  <a:gd name="T0" fmla="*/ 461 w 472"/>
                  <a:gd name="T1" fmla="*/ 0 h 449"/>
                  <a:gd name="T2" fmla="*/ 472 w 472"/>
                  <a:gd name="T3" fmla="*/ 17 h 449"/>
                  <a:gd name="T4" fmla="*/ 310 w 472"/>
                  <a:gd name="T5" fmla="*/ 186 h 449"/>
                  <a:gd name="T6" fmla="*/ 174 w 472"/>
                  <a:gd name="T7" fmla="*/ 399 h 449"/>
                  <a:gd name="T8" fmla="*/ 149 w 472"/>
                  <a:gd name="T9" fmla="*/ 417 h 449"/>
                  <a:gd name="T10" fmla="*/ 106 w 472"/>
                  <a:gd name="T11" fmla="*/ 449 h 449"/>
                  <a:gd name="T12" fmla="*/ 87 w 472"/>
                  <a:gd name="T13" fmla="*/ 396 h 449"/>
                  <a:gd name="T14" fmla="*/ 77 w 472"/>
                  <a:gd name="T15" fmla="*/ 374 h 449"/>
                  <a:gd name="T16" fmla="*/ 39 w 472"/>
                  <a:gd name="T17" fmla="*/ 304 h 449"/>
                  <a:gd name="T18" fmla="*/ 0 w 472"/>
                  <a:gd name="T19" fmla="*/ 273 h 449"/>
                  <a:gd name="T20" fmla="*/ 67 w 472"/>
                  <a:gd name="T21" fmla="*/ 235 h 449"/>
                  <a:gd name="T22" fmla="*/ 126 w 472"/>
                  <a:gd name="T23" fmla="*/ 306 h 449"/>
                  <a:gd name="T24" fmla="*/ 136 w 472"/>
                  <a:gd name="T25" fmla="*/ 330 h 449"/>
                  <a:gd name="T26" fmla="*/ 284 w 472"/>
                  <a:gd name="T27" fmla="*/ 141 h 449"/>
                  <a:gd name="T28" fmla="*/ 461 w 472"/>
                  <a:gd name="T29" fmla="*/ 0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72" h="449">
                    <a:moveTo>
                      <a:pt x="461" y="0"/>
                    </a:moveTo>
                    <a:cubicBezTo>
                      <a:pt x="472" y="17"/>
                      <a:pt x="472" y="17"/>
                      <a:pt x="472" y="17"/>
                    </a:cubicBezTo>
                    <a:cubicBezTo>
                      <a:pt x="424" y="54"/>
                      <a:pt x="370" y="110"/>
                      <a:pt x="310" y="186"/>
                    </a:cubicBezTo>
                    <a:cubicBezTo>
                      <a:pt x="251" y="262"/>
                      <a:pt x="205" y="333"/>
                      <a:pt x="174" y="399"/>
                    </a:cubicBezTo>
                    <a:cubicBezTo>
                      <a:pt x="149" y="417"/>
                      <a:pt x="149" y="417"/>
                      <a:pt x="149" y="417"/>
                    </a:cubicBezTo>
                    <a:cubicBezTo>
                      <a:pt x="128" y="431"/>
                      <a:pt x="114" y="442"/>
                      <a:pt x="106" y="449"/>
                    </a:cubicBezTo>
                    <a:cubicBezTo>
                      <a:pt x="103" y="438"/>
                      <a:pt x="97" y="421"/>
                      <a:pt x="87" y="396"/>
                    </a:cubicBezTo>
                    <a:cubicBezTo>
                      <a:pt x="77" y="374"/>
                      <a:pt x="77" y="374"/>
                      <a:pt x="77" y="374"/>
                    </a:cubicBezTo>
                    <a:cubicBezTo>
                      <a:pt x="64" y="342"/>
                      <a:pt x="51" y="319"/>
                      <a:pt x="39" y="304"/>
                    </a:cubicBezTo>
                    <a:cubicBezTo>
                      <a:pt x="27" y="289"/>
                      <a:pt x="14" y="278"/>
                      <a:pt x="0" y="273"/>
                    </a:cubicBezTo>
                    <a:cubicBezTo>
                      <a:pt x="24" y="247"/>
                      <a:pt x="47" y="235"/>
                      <a:pt x="67" y="235"/>
                    </a:cubicBezTo>
                    <a:cubicBezTo>
                      <a:pt x="85" y="235"/>
                      <a:pt x="104" y="258"/>
                      <a:pt x="126" y="306"/>
                    </a:cubicBezTo>
                    <a:cubicBezTo>
                      <a:pt x="136" y="330"/>
                      <a:pt x="136" y="330"/>
                      <a:pt x="136" y="330"/>
                    </a:cubicBezTo>
                    <a:cubicBezTo>
                      <a:pt x="175" y="265"/>
                      <a:pt x="224" y="202"/>
                      <a:pt x="284" y="141"/>
                    </a:cubicBezTo>
                    <a:cubicBezTo>
                      <a:pt x="344" y="80"/>
                      <a:pt x="403" y="33"/>
                      <a:pt x="461" y="0"/>
                    </a:cubicBezTo>
                    <a:close/>
                  </a:path>
                </a:pathLst>
              </a:custGeom>
              <a:solidFill>
                <a:srgbClr val="FF9C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37" name="TextBox 560"/>
          <p:cNvSpPr txBox="1"/>
          <p:nvPr/>
        </p:nvSpPr>
        <p:spPr>
          <a:xfrm>
            <a:off x="1520825" y="664845"/>
            <a:ext cx="505904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十四五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时期做到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六个坚持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560"/>
          <p:cNvSpPr txBox="1"/>
          <p:nvPr/>
        </p:nvSpPr>
        <p:spPr>
          <a:xfrm>
            <a:off x="1520825" y="664845"/>
            <a:ext cx="3953510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“十四五”时期重点任务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3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" name="Rounded Rectangle 3"/>
          <p:cNvSpPr/>
          <p:nvPr/>
        </p:nvSpPr>
        <p:spPr>
          <a:xfrm>
            <a:off x="1011555" y="3440430"/>
            <a:ext cx="10169525" cy="2413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52400" dist="38100" dir="5400000" algn="t" rotWithShape="0">
              <a:prstClr val="black">
                <a:alpha val="21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4914900" y="2049780"/>
            <a:ext cx="2117090" cy="3239770"/>
            <a:chOff x="7740" y="3228"/>
            <a:chExt cx="3334" cy="5102"/>
          </a:xfrm>
        </p:grpSpPr>
        <p:grpSp>
          <p:nvGrpSpPr>
            <p:cNvPr id="12" name="组合 11"/>
            <p:cNvGrpSpPr/>
            <p:nvPr/>
          </p:nvGrpSpPr>
          <p:grpSpPr>
            <a:xfrm>
              <a:off x="8091" y="3228"/>
              <a:ext cx="2730" cy="2675"/>
              <a:chOff x="8091" y="3228"/>
              <a:chExt cx="2730" cy="2675"/>
            </a:xfrm>
          </p:grpSpPr>
          <p:grpSp>
            <p:nvGrpSpPr>
              <p:cNvPr id="8" name="Group 13"/>
              <p:cNvGrpSpPr/>
              <p:nvPr/>
            </p:nvGrpSpPr>
            <p:grpSpPr>
              <a:xfrm rot="0">
                <a:off x="9140" y="5271"/>
                <a:ext cx="632" cy="632"/>
                <a:chOff x="2996418" y="1828800"/>
                <a:chExt cx="717453" cy="717453"/>
              </a:xfrm>
            </p:grpSpPr>
            <p:sp>
              <p:nvSpPr>
                <p:cNvPr id="5" name="Oval 18"/>
                <p:cNvSpPr/>
                <p:nvPr/>
              </p:nvSpPr>
              <p:spPr>
                <a:xfrm>
                  <a:off x="2996418" y="1828800"/>
                  <a:ext cx="717453" cy="717453"/>
                </a:xfrm>
                <a:prstGeom prst="ellipse">
                  <a:avLst/>
                </a:prstGeom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" name="Oval 19"/>
                <p:cNvSpPr/>
                <p:nvPr/>
              </p:nvSpPr>
              <p:spPr>
                <a:xfrm>
                  <a:off x="3142370" y="1974752"/>
                  <a:ext cx="425548" cy="42554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" name="Group 14"/>
              <p:cNvGrpSpPr/>
              <p:nvPr/>
            </p:nvGrpSpPr>
            <p:grpSpPr>
              <a:xfrm rot="0">
                <a:off x="8091" y="3228"/>
                <a:ext cx="2730" cy="1945"/>
                <a:chOff x="596313" y="1252025"/>
                <a:chExt cx="2743200" cy="1954482"/>
              </a:xfrm>
            </p:grpSpPr>
            <p:sp>
              <p:nvSpPr>
                <p:cNvPr id="7" name="Rounded Rectangle 16"/>
                <p:cNvSpPr/>
                <p:nvPr/>
              </p:nvSpPr>
              <p:spPr>
                <a:xfrm>
                  <a:off x="596313" y="1252025"/>
                  <a:ext cx="2743200" cy="1730326"/>
                </a:xfrm>
                <a:prstGeom prst="roundRect">
                  <a:avLst>
                    <a:gd name="adj" fmla="val 10163"/>
                  </a:avLst>
                </a:prstGeom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" name="Isosceles Triangle 17"/>
                <p:cNvSpPr/>
                <p:nvPr/>
              </p:nvSpPr>
              <p:spPr>
                <a:xfrm rot="10800000">
                  <a:off x="1712595" y="2955143"/>
                  <a:ext cx="510637" cy="251364"/>
                </a:xfrm>
                <a:prstGeom prst="triangle">
                  <a:avLst/>
                </a:prstGeom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11" name="Oval 106"/>
              <p:cNvSpPr/>
              <p:nvPr/>
            </p:nvSpPr>
            <p:spPr>
              <a:xfrm>
                <a:off x="8823" y="3602"/>
                <a:ext cx="1167" cy="977"/>
              </a:xfrm>
              <a:custGeom>
                <a:avLst/>
                <a:gdLst>
                  <a:gd name="T0" fmla="*/ 6602 w 6827"/>
                  <a:gd name="T1" fmla="*/ 2044 h 5719"/>
                  <a:gd name="T2" fmla="*/ 4833 w 6827"/>
                  <a:gd name="T3" fmla="*/ 2044 h 5719"/>
                  <a:gd name="T4" fmla="*/ 4833 w 6827"/>
                  <a:gd name="T5" fmla="*/ 226 h 5719"/>
                  <a:gd name="T6" fmla="*/ 4606 w 6827"/>
                  <a:gd name="T7" fmla="*/ 0 h 5719"/>
                  <a:gd name="T8" fmla="*/ 4380 w 6827"/>
                  <a:gd name="T9" fmla="*/ 226 h 5719"/>
                  <a:gd name="T10" fmla="*/ 4380 w 6827"/>
                  <a:gd name="T11" fmla="*/ 307 h 5719"/>
                  <a:gd name="T12" fmla="*/ 2447 w 6827"/>
                  <a:gd name="T13" fmla="*/ 307 h 5719"/>
                  <a:gd name="T14" fmla="*/ 2447 w 6827"/>
                  <a:gd name="T15" fmla="*/ 226 h 5719"/>
                  <a:gd name="T16" fmla="*/ 2220 w 6827"/>
                  <a:gd name="T17" fmla="*/ 0 h 5719"/>
                  <a:gd name="T18" fmla="*/ 1994 w 6827"/>
                  <a:gd name="T19" fmla="*/ 226 h 5719"/>
                  <a:gd name="T20" fmla="*/ 1994 w 6827"/>
                  <a:gd name="T21" fmla="*/ 2044 h 5719"/>
                  <a:gd name="T22" fmla="*/ 225 w 6827"/>
                  <a:gd name="T23" fmla="*/ 2044 h 5719"/>
                  <a:gd name="T24" fmla="*/ 0 w 6827"/>
                  <a:gd name="T25" fmla="*/ 2270 h 5719"/>
                  <a:gd name="T26" fmla="*/ 0 w 6827"/>
                  <a:gd name="T27" fmla="*/ 5493 h 5719"/>
                  <a:gd name="T28" fmla="*/ 227 w 6827"/>
                  <a:gd name="T29" fmla="*/ 5719 h 5719"/>
                  <a:gd name="T30" fmla="*/ 453 w 6827"/>
                  <a:gd name="T31" fmla="*/ 5493 h 5719"/>
                  <a:gd name="T32" fmla="*/ 453 w 6827"/>
                  <a:gd name="T33" fmla="*/ 3267 h 5719"/>
                  <a:gd name="T34" fmla="*/ 1933 w 6827"/>
                  <a:gd name="T35" fmla="*/ 3267 h 5719"/>
                  <a:gd name="T36" fmla="*/ 1933 w 6827"/>
                  <a:gd name="T37" fmla="*/ 5049 h 5719"/>
                  <a:gd name="T38" fmla="*/ 2160 w 6827"/>
                  <a:gd name="T39" fmla="*/ 5276 h 5719"/>
                  <a:gd name="T40" fmla="*/ 2386 w 6827"/>
                  <a:gd name="T41" fmla="*/ 5049 h 5719"/>
                  <a:gd name="T42" fmla="*/ 2386 w 6827"/>
                  <a:gd name="T43" fmla="*/ 3932 h 5719"/>
                  <a:gd name="T44" fmla="*/ 4425 w 6827"/>
                  <a:gd name="T45" fmla="*/ 3932 h 5719"/>
                  <a:gd name="T46" fmla="*/ 4425 w 6827"/>
                  <a:gd name="T47" fmla="*/ 5049 h 5719"/>
                  <a:gd name="T48" fmla="*/ 4652 w 6827"/>
                  <a:gd name="T49" fmla="*/ 5276 h 5719"/>
                  <a:gd name="T50" fmla="*/ 4878 w 6827"/>
                  <a:gd name="T51" fmla="*/ 5049 h 5719"/>
                  <a:gd name="T52" fmla="*/ 4878 w 6827"/>
                  <a:gd name="T53" fmla="*/ 3267 h 5719"/>
                  <a:gd name="T54" fmla="*/ 6374 w 6827"/>
                  <a:gd name="T55" fmla="*/ 3267 h 5719"/>
                  <a:gd name="T56" fmla="*/ 6374 w 6827"/>
                  <a:gd name="T57" fmla="*/ 5493 h 5719"/>
                  <a:gd name="T58" fmla="*/ 6600 w 6827"/>
                  <a:gd name="T59" fmla="*/ 5719 h 5719"/>
                  <a:gd name="T60" fmla="*/ 6827 w 6827"/>
                  <a:gd name="T61" fmla="*/ 5493 h 5719"/>
                  <a:gd name="T62" fmla="*/ 6827 w 6827"/>
                  <a:gd name="T63" fmla="*/ 2270 h 5719"/>
                  <a:gd name="T64" fmla="*/ 6602 w 6827"/>
                  <a:gd name="T65" fmla="*/ 2044 h 5719"/>
                  <a:gd name="T66" fmla="*/ 4380 w 6827"/>
                  <a:gd name="T67" fmla="*/ 3479 h 5719"/>
                  <a:gd name="T68" fmla="*/ 2447 w 6827"/>
                  <a:gd name="T69" fmla="*/ 3479 h 5719"/>
                  <a:gd name="T70" fmla="*/ 2447 w 6827"/>
                  <a:gd name="T71" fmla="*/ 3267 h 5719"/>
                  <a:gd name="T72" fmla="*/ 4380 w 6827"/>
                  <a:gd name="T73" fmla="*/ 3267 h 5719"/>
                  <a:gd name="T74" fmla="*/ 4380 w 6827"/>
                  <a:gd name="T75" fmla="*/ 3479 h 5719"/>
                  <a:gd name="T76" fmla="*/ 4380 w 6827"/>
                  <a:gd name="T77" fmla="*/ 2044 h 5719"/>
                  <a:gd name="T78" fmla="*/ 2447 w 6827"/>
                  <a:gd name="T79" fmla="*/ 2044 h 5719"/>
                  <a:gd name="T80" fmla="*/ 2447 w 6827"/>
                  <a:gd name="T81" fmla="*/ 1500 h 5719"/>
                  <a:gd name="T82" fmla="*/ 4380 w 6827"/>
                  <a:gd name="T83" fmla="*/ 1500 h 5719"/>
                  <a:gd name="T84" fmla="*/ 4380 w 6827"/>
                  <a:gd name="T85" fmla="*/ 2044 h 5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827" h="5719">
                    <a:moveTo>
                      <a:pt x="6602" y="2044"/>
                    </a:moveTo>
                    <a:lnTo>
                      <a:pt x="4833" y="2044"/>
                    </a:lnTo>
                    <a:lnTo>
                      <a:pt x="4833" y="226"/>
                    </a:lnTo>
                    <a:cubicBezTo>
                      <a:pt x="4833" y="101"/>
                      <a:pt x="4732" y="0"/>
                      <a:pt x="4606" y="0"/>
                    </a:cubicBezTo>
                    <a:cubicBezTo>
                      <a:pt x="4481" y="0"/>
                      <a:pt x="4380" y="101"/>
                      <a:pt x="4380" y="226"/>
                    </a:cubicBezTo>
                    <a:lnTo>
                      <a:pt x="4380" y="307"/>
                    </a:lnTo>
                    <a:lnTo>
                      <a:pt x="2447" y="307"/>
                    </a:lnTo>
                    <a:lnTo>
                      <a:pt x="2447" y="226"/>
                    </a:lnTo>
                    <a:cubicBezTo>
                      <a:pt x="2447" y="101"/>
                      <a:pt x="2345" y="0"/>
                      <a:pt x="2220" y="0"/>
                    </a:cubicBezTo>
                    <a:cubicBezTo>
                      <a:pt x="2095" y="0"/>
                      <a:pt x="1994" y="101"/>
                      <a:pt x="1994" y="226"/>
                    </a:cubicBezTo>
                    <a:lnTo>
                      <a:pt x="1994" y="2044"/>
                    </a:lnTo>
                    <a:lnTo>
                      <a:pt x="225" y="2044"/>
                    </a:lnTo>
                    <a:cubicBezTo>
                      <a:pt x="100" y="2044"/>
                      <a:pt x="0" y="2145"/>
                      <a:pt x="0" y="2270"/>
                    </a:cubicBezTo>
                    <a:lnTo>
                      <a:pt x="0" y="5493"/>
                    </a:lnTo>
                    <a:cubicBezTo>
                      <a:pt x="0" y="5618"/>
                      <a:pt x="101" y="5719"/>
                      <a:pt x="227" y="5719"/>
                    </a:cubicBezTo>
                    <a:cubicBezTo>
                      <a:pt x="352" y="5719"/>
                      <a:pt x="453" y="5618"/>
                      <a:pt x="453" y="5493"/>
                    </a:cubicBezTo>
                    <a:lnTo>
                      <a:pt x="453" y="3267"/>
                    </a:lnTo>
                    <a:lnTo>
                      <a:pt x="1933" y="3267"/>
                    </a:lnTo>
                    <a:lnTo>
                      <a:pt x="1933" y="5049"/>
                    </a:lnTo>
                    <a:cubicBezTo>
                      <a:pt x="1933" y="5174"/>
                      <a:pt x="2035" y="5276"/>
                      <a:pt x="2160" y="5276"/>
                    </a:cubicBezTo>
                    <a:cubicBezTo>
                      <a:pt x="2285" y="5276"/>
                      <a:pt x="2386" y="5174"/>
                      <a:pt x="2386" y="5049"/>
                    </a:cubicBezTo>
                    <a:lnTo>
                      <a:pt x="2386" y="3932"/>
                    </a:lnTo>
                    <a:lnTo>
                      <a:pt x="4425" y="3932"/>
                    </a:lnTo>
                    <a:lnTo>
                      <a:pt x="4425" y="5049"/>
                    </a:lnTo>
                    <a:cubicBezTo>
                      <a:pt x="4425" y="5174"/>
                      <a:pt x="4527" y="5276"/>
                      <a:pt x="4652" y="5276"/>
                    </a:cubicBezTo>
                    <a:cubicBezTo>
                      <a:pt x="4777" y="5276"/>
                      <a:pt x="4878" y="5174"/>
                      <a:pt x="4878" y="5049"/>
                    </a:cubicBezTo>
                    <a:lnTo>
                      <a:pt x="4878" y="3267"/>
                    </a:lnTo>
                    <a:lnTo>
                      <a:pt x="6374" y="3267"/>
                    </a:lnTo>
                    <a:lnTo>
                      <a:pt x="6374" y="5493"/>
                    </a:lnTo>
                    <a:cubicBezTo>
                      <a:pt x="6374" y="5618"/>
                      <a:pt x="6475" y="5719"/>
                      <a:pt x="6600" y="5719"/>
                    </a:cubicBezTo>
                    <a:cubicBezTo>
                      <a:pt x="6725" y="5719"/>
                      <a:pt x="6827" y="5618"/>
                      <a:pt x="6827" y="5493"/>
                    </a:cubicBezTo>
                    <a:lnTo>
                      <a:pt x="6827" y="2270"/>
                    </a:lnTo>
                    <a:cubicBezTo>
                      <a:pt x="6827" y="2145"/>
                      <a:pt x="6727" y="2044"/>
                      <a:pt x="6602" y="2044"/>
                    </a:cubicBezTo>
                    <a:close/>
                    <a:moveTo>
                      <a:pt x="4380" y="3479"/>
                    </a:moveTo>
                    <a:lnTo>
                      <a:pt x="2447" y="3479"/>
                    </a:lnTo>
                    <a:lnTo>
                      <a:pt x="2447" y="3267"/>
                    </a:lnTo>
                    <a:lnTo>
                      <a:pt x="4380" y="3267"/>
                    </a:lnTo>
                    <a:lnTo>
                      <a:pt x="4380" y="3479"/>
                    </a:lnTo>
                    <a:close/>
                    <a:moveTo>
                      <a:pt x="4380" y="2044"/>
                    </a:moveTo>
                    <a:lnTo>
                      <a:pt x="2447" y="2044"/>
                    </a:lnTo>
                    <a:lnTo>
                      <a:pt x="2447" y="1500"/>
                    </a:lnTo>
                    <a:lnTo>
                      <a:pt x="4380" y="1500"/>
                    </a:lnTo>
                    <a:lnTo>
                      <a:pt x="4380" y="204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/>
              </a:p>
            </p:txBody>
          </p:sp>
        </p:grpSp>
        <p:sp>
          <p:nvSpPr>
            <p:cNvPr id="46" name="Inhaltsplatzhalter 4"/>
            <p:cNvSpPr txBox="1"/>
            <p:nvPr/>
          </p:nvSpPr>
          <p:spPr>
            <a:xfrm>
              <a:off x="7740" y="6368"/>
              <a:ext cx="3334" cy="1963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>
              <a:lvl1pPr marL="27305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1pPr>
              <a:lvl2pPr marL="80772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2pPr>
              <a:lvl3pPr marL="10807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3pPr>
              <a:lvl4pPr marL="14363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4pPr>
              <a:lvl5pPr marL="1793240" indent="-17907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5pPr>
              <a:lvl6pPr marL="25139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1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7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49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50000"/>
                </a:lnSpc>
                <a:spcAft>
                  <a:spcPts val="1200"/>
                </a:spcAft>
                <a:buNone/>
              </a:pPr>
              <a:r>
                <a:rPr lang="zh-CN" altLang="en-US" sz="1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以协调推动发展平衡，加快形成优势互补的区域经济布局</a:t>
              </a:r>
              <a:endPara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326005" y="2049780"/>
            <a:ext cx="1733550" cy="3240405"/>
            <a:chOff x="3663" y="3228"/>
            <a:chExt cx="2730" cy="5103"/>
          </a:xfrm>
        </p:grpSpPr>
        <p:sp>
          <p:nvSpPr>
            <p:cNvPr id="52" name="Inhaltsplatzhalter 4"/>
            <p:cNvSpPr txBox="1"/>
            <p:nvPr/>
          </p:nvSpPr>
          <p:spPr>
            <a:xfrm>
              <a:off x="3696" y="6368"/>
              <a:ext cx="2697" cy="1963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>
              <a:lvl1pPr marL="27305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1pPr>
              <a:lvl2pPr marL="80772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2pPr>
              <a:lvl3pPr marL="10807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3pPr>
              <a:lvl4pPr marL="14363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4pPr>
              <a:lvl5pPr marL="1793240" indent="-17907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5pPr>
              <a:lvl6pPr marL="25139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1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7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49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50000"/>
                </a:lnSpc>
                <a:spcAft>
                  <a:spcPts val="1200"/>
                </a:spcAft>
                <a:buNone/>
              </a:pPr>
              <a:r>
                <a:rPr lang="zh-CN" altLang="en-US" sz="1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以创新增强发展动力，加快构建现代产业体系</a:t>
              </a:r>
              <a:endPara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3663" y="3228"/>
              <a:ext cx="2730" cy="2674"/>
              <a:chOff x="3663" y="3228"/>
              <a:chExt cx="2730" cy="2674"/>
            </a:xfrm>
          </p:grpSpPr>
          <p:grpSp>
            <p:nvGrpSpPr>
              <p:cNvPr id="115" name="组合 114"/>
              <p:cNvGrpSpPr/>
              <p:nvPr/>
            </p:nvGrpSpPr>
            <p:grpSpPr>
              <a:xfrm rot="0">
                <a:off x="3663" y="3228"/>
                <a:ext cx="2730" cy="2675"/>
                <a:chOff x="925840" y="2579711"/>
                <a:chExt cx="1733426" cy="1698578"/>
              </a:xfrm>
            </p:grpSpPr>
            <p:grpSp>
              <p:nvGrpSpPr>
                <p:cNvPr id="4" name="Group 6"/>
                <p:cNvGrpSpPr/>
                <p:nvPr/>
              </p:nvGrpSpPr>
              <p:grpSpPr>
                <a:xfrm>
                  <a:off x="1591895" y="3876972"/>
                  <a:ext cx="401318" cy="401317"/>
                  <a:chOff x="2996418" y="1828800"/>
                  <a:chExt cx="717453" cy="717453"/>
                </a:xfrm>
              </p:grpSpPr>
              <p:sp>
                <p:nvSpPr>
                  <p:cNvPr id="50" name="Oval 4"/>
                  <p:cNvSpPr/>
                  <p:nvPr/>
                </p:nvSpPr>
                <p:spPr>
                  <a:xfrm>
                    <a:off x="2996418" y="1828800"/>
                    <a:ext cx="717453" cy="717453"/>
                  </a:xfrm>
                  <a:prstGeom prst="ellipse">
                    <a:avLst/>
                  </a:prstGeom>
                  <a:gradFill>
                    <a:gsLst>
                      <a:gs pos="0">
                        <a:srgbClr val="FE4444"/>
                      </a:gs>
                      <a:gs pos="100000">
                        <a:srgbClr val="832B2B"/>
                      </a:gs>
                    </a:gsLst>
                    <a:lin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1" name="Oval 5"/>
                  <p:cNvSpPr/>
                  <p:nvPr/>
                </p:nvSpPr>
                <p:spPr>
                  <a:xfrm>
                    <a:off x="3142370" y="1974752"/>
                    <a:ext cx="425548" cy="425548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41" name="Group 9"/>
                <p:cNvGrpSpPr/>
                <p:nvPr/>
              </p:nvGrpSpPr>
              <p:grpSpPr>
                <a:xfrm>
                  <a:off x="925840" y="2579711"/>
                  <a:ext cx="1733426" cy="1235036"/>
                  <a:chOff x="596313" y="1252025"/>
                  <a:chExt cx="2743200" cy="1954482"/>
                </a:xfrm>
              </p:grpSpPr>
              <p:sp>
                <p:nvSpPr>
                  <p:cNvPr id="48" name="Rounded Rectangle 7"/>
                  <p:cNvSpPr/>
                  <p:nvPr/>
                </p:nvSpPr>
                <p:spPr>
                  <a:xfrm>
                    <a:off x="596313" y="1252025"/>
                    <a:ext cx="2743200" cy="1730326"/>
                  </a:xfrm>
                  <a:prstGeom prst="roundRect">
                    <a:avLst>
                      <a:gd name="adj" fmla="val 10163"/>
                    </a:avLst>
                  </a:prstGeom>
                  <a:gradFill>
                    <a:gsLst>
                      <a:gs pos="0">
                        <a:srgbClr val="E30000"/>
                      </a:gs>
                      <a:gs pos="100000">
                        <a:srgbClr val="76030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9" name="Isosceles Triangle 8"/>
                  <p:cNvSpPr/>
                  <p:nvPr/>
                </p:nvSpPr>
                <p:spPr>
                  <a:xfrm rot="10800000">
                    <a:off x="1712595" y="2955143"/>
                    <a:ext cx="510637" cy="251364"/>
                  </a:xfrm>
                  <a:prstGeom prst="triangle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118" name="AutoShape 115"/>
              <p:cNvSpPr/>
              <p:nvPr/>
            </p:nvSpPr>
            <p:spPr bwMode="auto">
              <a:xfrm>
                <a:off x="4547" y="3602"/>
                <a:ext cx="964" cy="96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1357" y="18801"/>
                    </a:moveTo>
                    <a:cubicBezTo>
                      <a:pt x="21518" y="18965"/>
                      <a:pt x="21599" y="19177"/>
                      <a:pt x="21599" y="19436"/>
                    </a:cubicBezTo>
                    <a:cubicBezTo>
                      <a:pt x="21599" y="19580"/>
                      <a:pt x="21518" y="19775"/>
                      <a:pt x="21357" y="20018"/>
                    </a:cubicBezTo>
                    <a:cubicBezTo>
                      <a:pt x="21193" y="20261"/>
                      <a:pt x="20989" y="20504"/>
                      <a:pt x="20746" y="20741"/>
                    </a:cubicBezTo>
                    <a:cubicBezTo>
                      <a:pt x="20503" y="20978"/>
                      <a:pt x="20260" y="21184"/>
                      <a:pt x="20023" y="21348"/>
                    </a:cubicBezTo>
                    <a:cubicBezTo>
                      <a:pt x="19783" y="21518"/>
                      <a:pt x="19593" y="21599"/>
                      <a:pt x="19447" y="21599"/>
                    </a:cubicBezTo>
                    <a:cubicBezTo>
                      <a:pt x="19189" y="21599"/>
                      <a:pt x="18975" y="21515"/>
                      <a:pt x="18811" y="21343"/>
                    </a:cubicBezTo>
                    <a:lnTo>
                      <a:pt x="13957" y="16502"/>
                    </a:lnTo>
                    <a:cubicBezTo>
                      <a:pt x="13217" y="16980"/>
                      <a:pt x="12428" y="17350"/>
                      <a:pt x="11589" y="17604"/>
                    </a:cubicBezTo>
                    <a:cubicBezTo>
                      <a:pt x="10750" y="17864"/>
                      <a:pt x="9891" y="17991"/>
                      <a:pt x="9007" y="17991"/>
                    </a:cubicBezTo>
                    <a:cubicBezTo>
                      <a:pt x="7769" y="17991"/>
                      <a:pt x="6608" y="17759"/>
                      <a:pt x="5517" y="17290"/>
                    </a:cubicBezTo>
                    <a:cubicBezTo>
                      <a:pt x="4427" y="16822"/>
                      <a:pt x="3469" y="16175"/>
                      <a:pt x="2644" y="15353"/>
                    </a:cubicBezTo>
                    <a:cubicBezTo>
                      <a:pt x="1816" y="14534"/>
                      <a:pt x="1172" y="13580"/>
                      <a:pt x="700" y="12487"/>
                    </a:cubicBezTo>
                    <a:cubicBezTo>
                      <a:pt x="231" y="11400"/>
                      <a:pt x="0" y="10236"/>
                      <a:pt x="0" y="8999"/>
                    </a:cubicBezTo>
                    <a:cubicBezTo>
                      <a:pt x="0" y="7768"/>
                      <a:pt x="231" y="6602"/>
                      <a:pt x="700" y="5515"/>
                    </a:cubicBezTo>
                    <a:cubicBezTo>
                      <a:pt x="1169" y="4422"/>
                      <a:pt x="1816" y="3467"/>
                      <a:pt x="2644" y="2645"/>
                    </a:cubicBezTo>
                    <a:cubicBezTo>
                      <a:pt x="3469" y="1827"/>
                      <a:pt x="4424" y="1180"/>
                      <a:pt x="5512" y="708"/>
                    </a:cubicBezTo>
                    <a:cubicBezTo>
                      <a:pt x="6600" y="237"/>
                      <a:pt x="7764" y="0"/>
                      <a:pt x="9007" y="0"/>
                    </a:cubicBezTo>
                    <a:cubicBezTo>
                      <a:pt x="10244" y="0"/>
                      <a:pt x="11403" y="237"/>
                      <a:pt x="12488" y="708"/>
                    </a:cubicBezTo>
                    <a:cubicBezTo>
                      <a:pt x="13573" y="1180"/>
                      <a:pt x="14530" y="1827"/>
                      <a:pt x="15358" y="2645"/>
                    </a:cubicBezTo>
                    <a:cubicBezTo>
                      <a:pt x="16183" y="3467"/>
                      <a:pt x="16830" y="4422"/>
                      <a:pt x="17299" y="5515"/>
                    </a:cubicBezTo>
                    <a:cubicBezTo>
                      <a:pt x="17768" y="6602"/>
                      <a:pt x="18003" y="7768"/>
                      <a:pt x="18003" y="8999"/>
                    </a:cubicBezTo>
                    <a:cubicBezTo>
                      <a:pt x="18003" y="9886"/>
                      <a:pt x="17873" y="10747"/>
                      <a:pt x="17616" y="11589"/>
                    </a:cubicBezTo>
                    <a:cubicBezTo>
                      <a:pt x="17359" y="12433"/>
                      <a:pt x="16991" y="13218"/>
                      <a:pt x="16514" y="13947"/>
                    </a:cubicBezTo>
                    <a:lnTo>
                      <a:pt x="21357" y="18801"/>
                    </a:lnTo>
                    <a:close/>
                    <a:moveTo>
                      <a:pt x="3596" y="8999"/>
                    </a:moveTo>
                    <a:cubicBezTo>
                      <a:pt x="3596" y="9759"/>
                      <a:pt x="3740" y="10465"/>
                      <a:pt x="4028" y="11117"/>
                    </a:cubicBezTo>
                    <a:cubicBezTo>
                      <a:pt x="4317" y="11770"/>
                      <a:pt x="4707" y="12337"/>
                      <a:pt x="5193" y="12820"/>
                    </a:cubicBezTo>
                    <a:cubicBezTo>
                      <a:pt x="5679" y="13300"/>
                      <a:pt x="6252" y="13684"/>
                      <a:pt x="6908" y="13969"/>
                    </a:cubicBezTo>
                    <a:cubicBezTo>
                      <a:pt x="7566" y="14252"/>
                      <a:pt x="8264" y="14393"/>
                      <a:pt x="9004" y="14393"/>
                    </a:cubicBezTo>
                    <a:cubicBezTo>
                      <a:pt x="9744" y="14393"/>
                      <a:pt x="10439" y="14252"/>
                      <a:pt x="11092" y="13969"/>
                    </a:cubicBezTo>
                    <a:cubicBezTo>
                      <a:pt x="11745" y="13684"/>
                      <a:pt x="12318" y="13300"/>
                      <a:pt x="12801" y="12820"/>
                    </a:cubicBezTo>
                    <a:cubicBezTo>
                      <a:pt x="13290" y="12337"/>
                      <a:pt x="13677" y="11770"/>
                      <a:pt x="13965" y="11117"/>
                    </a:cubicBezTo>
                    <a:cubicBezTo>
                      <a:pt x="14254" y="10465"/>
                      <a:pt x="14398" y="9759"/>
                      <a:pt x="14398" y="8999"/>
                    </a:cubicBezTo>
                    <a:cubicBezTo>
                      <a:pt x="14398" y="8259"/>
                      <a:pt x="14254" y="7565"/>
                      <a:pt x="13965" y="6912"/>
                    </a:cubicBezTo>
                    <a:cubicBezTo>
                      <a:pt x="13674" y="6257"/>
                      <a:pt x="13290" y="5684"/>
                      <a:pt x="12801" y="5192"/>
                    </a:cubicBezTo>
                    <a:cubicBezTo>
                      <a:pt x="12315" y="4704"/>
                      <a:pt x="11745" y="4317"/>
                      <a:pt x="11092" y="4032"/>
                    </a:cubicBezTo>
                    <a:cubicBezTo>
                      <a:pt x="10439" y="3749"/>
                      <a:pt x="9741" y="3605"/>
                      <a:pt x="9004" y="3605"/>
                    </a:cubicBezTo>
                    <a:cubicBezTo>
                      <a:pt x="8267" y="3605"/>
                      <a:pt x="7566" y="3749"/>
                      <a:pt x="6908" y="4032"/>
                    </a:cubicBezTo>
                    <a:cubicBezTo>
                      <a:pt x="6252" y="4317"/>
                      <a:pt x="5676" y="4704"/>
                      <a:pt x="5193" y="5192"/>
                    </a:cubicBezTo>
                    <a:cubicBezTo>
                      <a:pt x="4707" y="5684"/>
                      <a:pt x="4317" y="6257"/>
                      <a:pt x="4028" y="6912"/>
                    </a:cubicBezTo>
                    <a:cubicBezTo>
                      <a:pt x="3740" y="7565"/>
                      <a:pt x="3596" y="8256"/>
                      <a:pt x="3596" y="8999"/>
                    </a:cubicBezTo>
                    <a:moveTo>
                      <a:pt x="9007" y="5591"/>
                    </a:moveTo>
                    <a:cubicBezTo>
                      <a:pt x="9185" y="5591"/>
                      <a:pt x="9343" y="5656"/>
                      <a:pt x="9473" y="5785"/>
                    </a:cubicBezTo>
                    <a:cubicBezTo>
                      <a:pt x="9603" y="5918"/>
                      <a:pt x="9668" y="6082"/>
                      <a:pt x="9668" y="6279"/>
                    </a:cubicBezTo>
                    <a:cubicBezTo>
                      <a:pt x="9668" y="6460"/>
                      <a:pt x="9603" y="6616"/>
                      <a:pt x="9473" y="6745"/>
                    </a:cubicBezTo>
                    <a:cubicBezTo>
                      <a:pt x="9343" y="6878"/>
                      <a:pt x="9185" y="6943"/>
                      <a:pt x="9007" y="6943"/>
                    </a:cubicBezTo>
                    <a:cubicBezTo>
                      <a:pt x="8439" y="6943"/>
                      <a:pt x="7953" y="7144"/>
                      <a:pt x="7552" y="7536"/>
                    </a:cubicBezTo>
                    <a:cubicBezTo>
                      <a:pt x="7151" y="7934"/>
                      <a:pt x="6950" y="8423"/>
                      <a:pt x="6950" y="8996"/>
                    </a:cubicBezTo>
                    <a:cubicBezTo>
                      <a:pt x="6950" y="9180"/>
                      <a:pt x="6885" y="9332"/>
                      <a:pt x="6755" y="9465"/>
                    </a:cubicBezTo>
                    <a:cubicBezTo>
                      <a:pt x="6622" y="9595"/>
                      <a:pt x="6467" y="9657"/>
                      <a:pt x="6289" y="9657"/>
                    </a:cubicBezTo>
                    <a:cubicBezTo>
                      <a:pt x="6080" y="9657"/>
                      <a:pt x="5913" y="9595"/>
                      <a:pt x="5786" y="9465"/>
                    </a:cubicBezTo>
                    <a:cubicBezTo>
                      <a:pt x="5659" y="9332"/>
                      <a:pt x="5599" y="9180"/>
                      <a:pt x="5599" y="8996"/>
                    </a:cubicBezTo>
                    <a:cubicBezTo>
                      <a:pt x="5599" y="8539"/>
                      <a:pt x="5684" y="8104"/>
                      <a:pt x="5862" y="7686"/>
                    </a:cubicBezTo>
                    <a:cubicBezTo>
                      <a:pt x="6037" y="7271"/>
                      <a:pt x="6280" y="6907"/>
                      <a:pt x="6597" y="6590"/>
                    </a:cubicBezTo>
                    <a:cubicBezTo>
                      <a:pt x="6905" y="6277"/>
                      <a:pt x="7264" y="6028"/>
                      <a:pt x="7676" y="5856"/>
                    </a:cubicBezTo>
                    <a:cubicBezTo>
                      <a:pt x="8086" y="5681"/>
                      <a:pt x="8529" y="5591"/>
                      <a:pt x="9007" y="559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lIns="19044" tIns="19044" rIns="19044" bIns="19044" anchor="ctr"/>
              <a:p>
                <a:pPr defTabSz="170815">
                  <a:defRPr/>
                </a:pPr>
                <a:endParaRPr lang="es-ES" sz="1050">
                  <a:solidFill>
                    <a:srgbClr val="44CEB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7893050" y="2049780"/>
            <a:ext cx="2302510" cy="3240405"/>
            <a:chOff x="12430" y="3228"/>
            <a:chExt cx="3626" cy="5103"/>
          </a:xfrm>
        </p:grpSpPr>
        <p:sp>
          <p:nvSpPr>
            <p:cNvPr id="47" name="Inhaltsplatzhalter 4"/>
            <p:cNvSpPr txBox="1"/>
            <p:nvPr/>
          </p:nvSpPr>
          <p:spPr>
            <a:xfrm>
              <a:off x="12430" y="6368"/>
              <a:ext cx="3626" cy="1963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>
              <a:lvl1pPr marL="27305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1pPr>
              <a:lvl2pPr marL="80772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2pPr>
              <a:lvl3pPr marL="10807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3pPr>
              <a:lvl4pPr marL="14363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4pPr>
              <a:lvl5pPr marL="1793240" indent="-17907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5pPr>
              <a:lvl6pPr marL="25139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1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7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49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50000"/>
                </a:lnSpc>
                <a:spcAft>
                  <a:spcPts val="1200"/>
                </a:spcAft>
                <a:buNone/>
              </a:pPr>
              <a:r>
                <a:rPr lang="zh-CN" altLang="en-US" sz="1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以绿色实现永续发展，加快建设天蓝地绿水秀的美丽河北</a:t>
              </a:r>
              <a:endPara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2520" y="3228"/>
              <a:ext cx="2730" cy="2674"/>
              <a:chOff x="12520" y="3228"/>
              <a:chExt cx="2730" cy="2674"/>
            </a:xfrm>
          </p:grpSpPr>
          <p:grpSp>
            <p:nvGrpSpPr>
              <p:cNvPr id="117" name="组合 116"/>
              <p:cNvGrpSpPr/>
              <p:nvPr/>
            </p:nvGrpSpPr>
            <p:grpSpPr>
              <a:xfrm rot="0">
                <a:off x="12520" y="3228"/>
                <a:ext cx="2730" cy="2675"/>
                <a:chOff x="6549942" y="2579711"/>
                <a:chExt cx="1733426" cy="1698578"/>
              </a:xfrm>
            </p:grpSpPr>
            <p:grpSp>
              <p:nvGrpSpPr>
                <p:cNvPr id="35" name="Group 21"/>
                <p:cNvGrpSpPr/>
                <p:nvPr/>
              </p:nvGrpSpPr>
              <p:grpSpPr>
                <a:xfrm>
                  <a:off x="7215997" y="3876972"/>
                  <a:ext cx="401318" cy="401317"/>
                  <a:chOff x="2996418" y="1828800"/>
                  <a:chExt cx="717453" cy="717453"/>
                </a:xfrm>
              </p:grpSpPr>
              <p:sp>
                <p:nvSpPr>
                  <p:cNvPr id="36" name="Oval 26"/>
                  <p:cNvSpPr/>
                  <p:nvPr/>
                </p:nvSpPr>
                <p:spPr>
                  <a:xfrm>
                    <a:off x="2996418" y="1828800"/>
                    <a:ext cx="717453" cy="717453"/>
                  </a:xfrm>
                  <a:prstGeom prst="ellipse">
                    <a:avLst/>
                  </a:prstGeom>
                  <a:gradFill>
                    <a:gsLst>
                      <a:gs pos="0">
                        <a:srgbClr val="FE4444"/>
                      </a:gs>
                      <a:gs pos="100000">
                        <a:srgbClr val="832B2B"/>
                      </a:gs>
                    </a:gsLst>
                    <a:lin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2" name="Oval 27"/>
                  <p:cNvSpPr/>
                  <p:nvPr/>
                </p:nvSpPr>
                <p:spPr>
                  <a:xfrm>
                    <a:off x="3142370" y="1974752"/>
                    <a:ext cx="425548" cy="425548"/>
                  </a:xfrm>
                  <a:prstGeom prst="ellipse">
                    <a:avLst/>
                  </a:prstGeom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43" name="Group 22"/>
                <p:cNvGrpSpPr/>
                <p:nvPr/>
              </p:nvGrpSpPr>
              <p:grpSpPr>
                <a:xfrm>
                  <a:off x="6549942" y="2579711"/>
                  <a:ext cx="1733426" cy="1235036"/>
                  <a:chOff x="596313" y="1252025"/>
                  <a:chExt cx="2743200" cy="1954482"/>
                </a:xfrm>
              </p:grpSpPr>
              <p:sp>
                <p:nvSpPr>
                  <p:cNvPr id="44" name="Rounded Rectangle 24"/>
                  <p:cNvSpPr/>
                  <p:nvPr/>
                </p:nvSpPr>
                <p:spPr>
                  <a:xfrm>
                    <a:off x="596313" y="1252025"/>
                    <a:ext cx="2743200" cy="1730326"/>
                  </a:xfrm>
                  <a:prstGeom prst="roundRect">
                    <a:avLst>
                      <a:gd name="adj" fmla="val 10163"/>
                    </a:avLst>
                  </a:prstGeom>
                  <a:gradFill>
                    <a:gsLst>
                      <a:gs pos="0">
                        <a:srgbClr val="E30000"/>
                      </a:gs>
                      <a:gs pos="100000">
                        <a:srgbClr val="760303"/>
                      </a:gs>
                    </a:gsLst>
                    <a:lin ang="0"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5" name="Isosceles Triangle 25"/>
                  <p:cNvSpPr/>
                  <p:nvPr/>
                </p:nvSpPr>
                <p:spPr>
                  <a:xfrm rot="10800000">
                    <a:off x="1712595" y="2955143"/>
                    <a:ext cx="510637" cy="251364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E4444"/>
                      </a:gs>
                      <a:gs pos="100000">
                        <a:srgbClr val="832B2B"/>
                      </a:gs>
                    </a:gsLst>
                    <a:lin scaled="0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85" name="Freeform 16"/>
              <p:cNvSpPr>
                <a:spLocks noEditPoints="1"/>
              </p:cNvSpPr>
              <p:nvPr/>
            </p:nvSpPr>
            <p:spPr bwMode="auto">
              <a:xfrm>
                <a:off x="13426" y="3742"/>
                <a:ext cx="920" cy="824"/>
              </a:xfrm>
              <a:custGeom>
                <a:avLst/>
                <a:gdLst>
                  <a:gd name="T0" fmla="*/ 36 w 101"/>
                  <a:gd name="T1" fmla="*/ 77 h 90"/>
                  <a:gd name="T2" fmla="*/ 39 w 101"/>
                  <a:gd name="T3" fmla="*/ 80 h 90"/>
                  <a:gd name="T4" fmla="*/ 42 w 101"/>
                  <a:gd name="T5" fmla="*/ 80 h 90"/>
                  <a:gd name="T6" fmla="*/ 44 w 101"/>
                  <a:gd name="T7" fmla="*/ 79 h 90"/>
                  <a:gd name="T8" fmla="*/ 46 w 101"/>
                  <a:gd name="T9" fmla="*/ 75 h 90"/>
                  <a:gd name="T10" fmla="*/ 46 w 101"/>
                  <a:gd name="T11" fmla="*/ 75 h 90"/>
                  <a:gd name="T12" fmla="*/ 46 w 101"/>
                  <a:gd name="T13" fmla="*/ 47 h 90"/>
                  <a:gd name="T14" fmla="*/ 30 w 101"/>
                  <a:gd name="T15" fmla="*/ 52 h 90"/>
                  <a:gd name="T16" fmla="*/ 0 w 101"/>
                  <a:gd name="T17" fmla="*/ 52 h 90"/>
                  <a:gd name="T18" fmla="*/ 44 w 101"/>
                  <a:gd name="T19" fmla="*/ 6 h 90"/>
                  <a:gd name="T20" fmla="*/ 46 w 101"/>
                  <a:gd name="T21" fmla="*/ 0 h 90"/>
                  <a:gd name="T22" fmla="*/ 55 w 101"/>
                  <a:gd name="T23" fmla="*/ 0 h 90"/>
                  <a:gd name="T24" fmla="*/ 57 w 101"/>
                  <a:gd name="T25" fmla="*/ 6 h 90"/>
                  <a:gd name="T26" fmla="*/ 101 w 101"/>
                  <a:gd name="T27" fmla="*/ 52 h 90"/>
                  <a:gd name="T28" fmla="*/ 72 w 101"/>
                  <a:gd name="T29" fmla="*/ 52 h 90"/>
                  <a:gd name="T30" fmla="*/ 56 w 101"/>
                  <a:gd name="T31" fmla="*/ 47 h 90"/>
                  <a:gd name="T32" fmla="*/ 56 w 101"/>
                  <a:gd name="T33" fmla="*/ 75 h 90"/>
                  <a:gd name="T34" fmla="*/ 56 w 101"/>
                  <a:gd name="T35" fmla="*/ 75 h 90"/>
                  <a:gd name="T36" fmla="*/ 50 w 101"/>
                  <a:gd name="T37" fmla="*/ 88 h 90"/>
                  <a:gd name="T38" fmla="*/ 43 w 101"/>
                  <a:gd name="T39" fmla="*/ 90 h 90"/>
                  <a:gd name="T40" fmla="*/ 36 w 101"/>
                  <a:gd name="T41" fmla="*/ 89 h 90"/>
                  <a:gd name="T42" fmla="*/ 26 w 101"/>
                  <a:gd name="T43" fmla="*/ 79 h 90"/>
                  <a:gd name="T44" fmla="*/ 36 w 101"/>
                  <a:gd name="T45" fmla="*/ 77 h 90"/>
                  <a:gd name="T46" fmla="*/ 72 w 101"/>
                  <a:gd name="T47" fmla="*/ 43 h 90"/>
                  <a:gd name="T48" fmla="*/ 80 w 101"/>
                  <a:gd name="T49" fmla="*/ 41 h 90"/>
                  <a:gd name="T50" fmla="*/ 57 w 101"/>
                  <a:gd name="T51" fmla="*/ 13 h 90"/>
                  <a:gd name="T52" fmla="*/ 72 w 101"/>
                  <a:gd name="T53" fmla="*/ 43 h 90"/>
                  <a:gd name="T54" fmla="*/ 10 w 101"/>
                  <a:gd name="T55" fmla="*/ 40 h 90"/>
                  <a:gd name="T56" fmla="*/ 20 w 101"/>
                  <a:gd name="T57" fmla="*/ 39 h 90"/>
                  <a:gd name="T58" fmla="*/ 33 w 101"/>
                  <a:gd name="T59" fmla="*/ 16 h 90"/>
                  <a:gd name="T60" fmla="*/ 10 w 101"/>
                  <a:gd name="T61" fmla="*/ 4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1" h="90">
                    <a:moveTo>
                      <a:pt x="36" y="77"/>
                    </a:moveTo>
                    <a:cubicBezTo>
                      <a:pt x="36" y="78"/>
                      <a:pt x="37" y="79"/>
                      <a:pt x="39" y="80"/>
                    </a:cubicBezTo>
                    <a:cubicBezTo>
                      <a:pt x="40" y="80"/>
                      <a:pt x="41" y="80"/>
                      <a:pt x="42" y="80"/>
                    </a:cubicBezTo>
                    <a:cubicBezTo>
                      <a:pt x="43" y="80"/>
                      <a:pt x="43" y="79"/>
                      <a:pt x="44" y="79"/>
                    </a:cubicBezTo>
                    <a:cubicBezTo>
                      <a:pt x="45" y="78"/>
                      <a:pt x="46" y="77"/>
                      <a:pt x="46" y="75"/>
                    </a:cubicBezTo>
                    <a:cubicBezTo>
                      <a:pt x="46" y="75"/>
                      <a:pt x="46" y="75"/>
                      <a:pt x="46" y="75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39" y="47"/>
                      <a:pt x="34" y="49"/>
                      <a:pt x="30" y="52"/>
                    </a:cubicBezTo>
                    <a:cubicBezTo>
                      <a:pt x="19" y="47"/>
                      <a:pt x="9" y="47"/>
                      <a:pt x="0" y="52"/>
                    </a:cubicBezTo>
                    <a:cubicBezTo>
                      <a:pt x="2" y="26"/>
                      <a:pt x="16" y="9"/>
                      <a:pt x="44" y="6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85" y="9"/>
                      <a:pt x="99" y="26"/>
                      <a:pt x="101" y="52"/>
                    </a:cubicBezTo>
                    <a:cubicBezTo>
                      <a:pt x="92" y="47"/>
                      <a:pt x="83" y="47"/>
                      <a:pt x="72" y="52"/>
                    </a:cubicBezTo>
                    <a:cubicBezTo>
                      <a:pt x="67" y="49"/>
                      <a:pt x="63" y="47"/>
                      <a:pt x="56" y="47"/>
                    </a:cubicBezTo>
                    <a:cubicBezTo>
                      <a:pt x="56" y="75"/>
                      <a:pt x="56" y="75"/>
                      <a:pt x="56" y="75"/>
                    </a:cubicBezTo>
                    <a:cubicBezTo>
                      <a:pt x="56" y="75"/>
                      <a:pt x="56" y="75"/>
                      <a:pt x="56" y="75"/>
                    </a:cubicBezTo>
                    <a:cubicBezTo>
                      <a:pt x="56" y="81"/>
                      <a:pt x="54" y="85"/>
                      <a:pt x="50" y="88"/>
                    </a:cubicBezTo>
                    <a:cubicBezTo>
                      <a:pt x="48" y="89"/>
                      <a:pt x="45" y="90"/>
                      <a:pt x="43" y="90"/>
                    </a:cubicBezTo>
                    <a:cubicBezTo>
                      <a:pt x="40" y="90"/>
                      <a:pt x="38" y="90"/>
                      <a:pt x="36" y="89"/>
                    </a:cubicBezTo>
                    <a:cubicBezTo>
                      <a:pt x="31" y="88"/>
                      <a:pt x="27" y="84"/>
                      <a:pt x="26" y="79"/>
                    </a:cubicBezTo>
                    <a:cubicBezTo>
                      <a:pt x="36" y="77"/>
                      <a:pt x="36" y="77"/>
                      <a:pt x="36" y="77"/>
                    </a:cubicBezTo>
                    <a:close/>
                    <a:moveTo>
                      <a:pt x="72" y="43"/>
                    </a:moveTo>
                    <a:cubicBezTo>
                      <a:pt x="75" y="42"/>
                      <a:pt x="77" y="41"/>
                      <a:pt x="80" y="41"/>
                    </a:cubicBezTo>
                    <a:cubicBezTo>
                      <a:pt x="78" y="23"/>
                      <a:pt x="69" y="16"/>
                      <a:pt x="57" y="13"/>
                    </a:cubicBezTo>
                    <a:cubicBezTo>
                      <a:pt x="67" y="20"/>
                      <a:pt x="73" y="29"/>
                      <a:pt x="72" y="43"/>
                    </a:cubicBezTo>
                    <a:close/>
                    <a:moveTo>
                      <a:pt x="10" y="40"/>
                    </a:moveTo>
                    <a:cubicBezTo>
                      <a:pt x="14" y="40"/>
                      <a:pt x="17" y="40"/>
                      <a:pt x="20" y="39"/>
                    </a:cubicBezTo>
                    <a:cubicBezTo>
                      <a:pt x="25" y="31"/>
                      <a:pt x="29" y="23"/>
                      <a:pt x="33" y="16"/>
                    </a:cubicBezTo>
                    <a:cubicBezTo>
                      <a:pt x="20" y="19"/>
                      <a:pt x="13" y="27"/>
                      <a:pt x="10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560"/>
          <p:cNvSpPr txBox="1"/>
          <p:nvPr/>
        </p:nvSpPr>
        <p:spPr>
          <a:xfrm>
            <a:off x="1520825" y="664845"/>
            <a:ext cx="4433570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“十四五”时期重点任务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3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3" name="Rounded Rectangle 3"/>
          <p:cNvSpPr/>
          <p:nvPr/>
        </p:nvSpPr>
        <p:spPr>
          <a:xfrm>
            <a:off x="1020445" y="3440430"/>
            <a:ext cx="10169525" cy="2413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52400" dist="38100" dir="5400000" algn="t" rotWithShape="0">
              <a:prstClr val="black">
                <a:alpha val="21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7959090" y="2049780"/>
            <a:ext cx="1735455" cy="3240405"/>
            <a:chOff x="12534" y="3228"/>
            <a:chExt cx="2733" cy="5103"/>
          </a:xfrm>
        </p:grpSpPr>
        <p:grpSp>
          <p:nvGrpSpPr>
            <p:cNvPr id="117" name="组合 116"/>
            <p:cNvGrpSpPr/>
            <p:nvPr/>
          </p:nvGrpSpPr>
          <p:grpSpPr>
            <a:xfrm rot="0">
              <a:off x="12534" y="3228"/>
              <a:ext cx="2730" cy="2675"/>
              <a:chOff x="6549942" y="2579711"/>
              <a:chExt cx="1733426" cy="1698578"/>
            </a:xfrm>
          </p:grpSpPr>
          <p:grpSp>
            <p:nvGrpSpPr>
              <p:cNvPr id="35" name="Group 21"/>
              <p:cNvGrpSpPr/>
              <p:nvPr/>
            </p:nvGrpSpPr>
            <p:grpSpPr>
              <a:xfrm>
                <a:off x="7215997" y="3876972"/>
                <a:ext cx="401318" cy="401317"/>
                <a:chOff x="2996418" y="1828800"/>
                <a:chExt cx="717453" cy="717453"/>
              </a:xfrm>
            </p:grpSpPr>
            <p:sp>
              <p:nvSpPr>
                <p:cNvPr id="36" name="Oval 26"/>
                <p:cNvSpPr/>
                <p:nvPr/>
              </p:nvSpPr>
              <p:spPr>
                <a:xfrm>
                  <a:off x="2996418" y="1828800"/>
                  <a:ext cx="717453" cy="717453"/>
                </a:xfrm>
                <a:prstGeom prst="ellipse">
                  <a:avLst/>
                </a:prstGeom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Oval 27"/>
                <p:cNvSpPr/>
                <p:nvPr/>
              </p:nvSpPr>
              <p:spPr>
                <a:xfrm>
                  <a:off x="3142370" y="1974752"/>
                  <a:ext cx="425548" cy="42554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3" name="Group 22"/>
              <p:cNvGrpSpPr/>
              <p:nvPr/>
            </p:nvGrpSpPr>
            <p:grpSpPr>
              <a:xfrm>
                <a:off x="6549942" y="2579711"/>
                <a:ext cx="1733426" cy="1235036"/>
                <a:chOff x="596313" y="1252025"/>
                <a:chExt cx="2743200" cy="1954482"/>
              </a:xfrm>
            </p:grpSpPr>
            <p:sp>
              <p:nvSpPr>
                <p:cNvPr id="44" name="Rounded Rectangle 24"/>
                <p:cNvSpPr/>
                <p:nvPr/>
              </p:nvSpPr>
              <p:spPr>
                <a:xfrm>
                  <a:off x="596313" y="1252025"/>
                  <a:ext cx="2743200" cy="1730326"/>
                </a:xfrm>
                <a:prstGeom prst="roundRect">
                  <a:avLst>
                    <a:gd name="adj" fmla="val 10163"/>
                  </a:avLst>
                </a:prstGeom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Isosceles Triangle 25"/>
                <p:cNvSpPr/>
                <p:nvPr/>
              </p:nvSpPr>
              <p:spPr>
                <a:xfrm rot="10800000">
                  <a:off x="1712595" y="2955143"/>
                  <a:ext cx="510637" cy="251364"/>
                </a:xfrm>
                <a:prstGeom prst="triangle">
                  <a:avLst/>
                </a:prstGeom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47" name="Inhaltsplatzhalter 4"/>
            <p:cNvSpPr txBox="1"/>
            <p:nvPr/>
          </p:nvSpPr>
          <p:spPr>
            <a:xfrm>
              <a:off x="12534" y="6368"/>
              <a:ext cx="2733" cy="1963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>
              <a:lvl1pPr marL="27305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1pPr>
              <a:lvl2pPr marL="80772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2pPr>
              <a:lvl3pPr marL="10807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3pPr>
              <a:lvl4pPr marL="14363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4pPr>
              <a:lvl5pPr marL="1793240" indent="-17907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5pPr>
              <a:lvl6pPr marL="25139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1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7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49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50000"/>
                </a:lnSpc>
                <a:spcAft>
                  <a:spcPts val="1200"/>
                </a:spcAft>
                <a:buNone/>
              </a:pPr>
              <a:r>
                <a:rPr lang="zh-CN" altLang="en-US" sz="1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统筹发展和安全，高质量推进安全发展</a:t>
              </a:r>
              <a:endPara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1" name="AutoShape 134"/>
            <p:cNvSpPr/>
            <p:nvPr/>
          </p:nvSpPr>
          <p:spPr bwMode="auto">
            <a:xfrm>
              <a:off x="13291" y="3583"/>
              <a:ext cx="1216" cy="10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7152"/>
                  </a:moveTo>
                  <a:cubicBezTo>
                    <a:pt x="21509" y="7979"/>
                    <a:pt x="21282" y="8750"/>
                    <a:pt x="20914" y="9461"/>
                  </a:cubicBezTo>
                  <a:cubicBezTo>
                    <a:pt x="20549" y="10173"/>
                    <a:pt x="20079" y="10791"/>
                    <a:pt x="19504" y="11311"/>
                  </a:cubicBezTo>
                  <a:cubicBezTo>
                    <a:pt x="18932" y="11836"/>
                    <a:pt x="18276" y="12245"/>
                    <a:pt x="17542" y="12545"/>
                  </a:cubicBezTo>
                  <a:cubicBezTo>
                    <a:pt x="16803" y="12838"/>
                    <a:pt x="16016" y="12988"/>
                    <a:pt x="15175" y="12988"/>
                  </a:cubicBezTo>
                  <a:cubicBezTo>
                    <a:pt x="14626" y="12988"/>
                    <a:pt x="14048" y="12914"/>
                    <a:pt x="13457" y="12759"/>
                  </a:cubicBezTo>
                  <a:lnTo>
                    <a:pt x="5243" y="20964"/>
                  </a:lnTo>
                  <a:cubicBezTo>
                    <a:pt x="4818" y="21385"/>
                    <a:pt x="4312" y="21599"/>
                    <a:pt x="3725" y="21599"/>
                  </a:cubicBezTo>
                  <a:cubicBezTo>
                    <a:pt x="3111" y="21599"/>
                    <a:pt x="2593" y="21388"/>
                    <a:pt x="2165" y="20964"/>
                  </a:cubicBezTo>
                  <a:cubicBezTo>
                    <a:pt x="1959" y="20758"/>
                    <a:pt x="1729" y="20544"/>
                    <a:pt x="1483" y="20320"/>
                  </a:cubicBezTo>
                  <a:cubicBezTo>
                    <a:pt x="1234" y="20100"/>
                    <a:pt x="999" y="19866"/>
                    <a:pt x="778" y="19617"/>
                  </a:cubicBezTo>
                  <a:cubicBezTo>
                    <a:pt x="557" y="19369"/>
                    <a:pt x="370" y="19106"/>
                    <a:pt x="223" y="18827"/>
                  </a:cubicBezTo>
                  <a:cubicBezTo>
                    <a:pt x="73" y="18547"/>
                    <a:pt x="0" y="18242"/>
                    <a:pt x="0" y="17909"/>
                  </a:cubicBezTo>
                  <a:cubicBezTo>
                    <a:pt x="0" y="17613"/>
                    <a:pt x="56" y="17330"/>
                    <a:pt x="169" y="17062"/>
                  </a:cubicBezTo>
                  <a:cubicBezTo>
                    <a:pt x="283" y="16797"/>
                    <a:pt x="438" y="16565"/>
                    <a:pt x="637" y="16367"/>
                  </a:cubicBezTo>
                  <a:lnTo>
                    <a:pt x="8893" y="8134"/>
                  </a:lnTo>
                  <a:cubicBezTo>
                    <a:pt x="8743" y="7541"/>
                    <a:pt x="8669" y="6993"/>
                    <a:pt x="8660" y="6485"/>
                  </a:cubicBezTo>
                  <a:cubicBezTo>
                    <a:pt x="8660" y="5604"/>
                    <a:pt x="8833" y="4766"/>
                    <a:pt x="9176" y="3964"/>
                  </a:cubicBezTo>
                  <a:cubicBezTo>
                    <a:pt x="9521" y="3168"/>
                    <a:pt x="9983" y="2479"/>
                    <a:pt x="10566" y="1897"/>
                  </a:cubicBezTo>
                  <a:cubicBezTo>
                    <a:pt x="11149" y="1315"/>
                    <a:pt x="11831" y="855"/>
                    <a:pt x="12621" y="513"/>
                  </a:cubicBezTo>
                  <a:cubicBezTo>
                    <a:pt x="13406" y="172"/>
                    <a:pt x="14241" y="0"/>
                    <a:pt x="15130" y="0"/>
                  </a:cubicBezTo>
                  <a:cubicBezTo>
                    <a:pt x="15979" y="0"/>
                    <a:pt x="16798" y="160"/>
                    <a:pt x="17588" y="485"/>
                  </a:cubicBezTo>
                  <a:cubicBezTo>
                    <a:pt x="18377" y="813"/>
                    <a:pt x="19077" y="1264"/>
                    <a:pt x="19683" y="1849"/>
                  </a:cubicBezTo>
                  <a:lnTo>
                    <a:pt x="13692" y="4037"/>
                  </a:lnTo>
                  <a:lnTo>
                    <a:pt x="13108" y="7228"/>
                  </a:lnTo>
                  <a:lnTo>
                    <a:pt x="15603" y="9295"/>
                  </a:lnTo>
                  <a:lnTo>
                    <a:pt x="21599" y="7152"/>
                  </a:lnTo>
                  <a:close/>
                  <a:moveTo>
                    <a:pt x="3720" y="18991"/>
                  </a:moveTo>
                  <a:cubicBezTo>
                    <a:pt x="4017" y="18991"/>
                    <a:pt x="4269" y="18886"/>
                    <a:pt x="4479" y="18674"/>
                  </a:cubicBezTo>
                  <a:cubicBezTo>
                    <a:pt x="4688" y="18462"/>
                    <a:pt x="4790" y="18208"/>
                    <a:pt x="4790" y="17909"/>
                  </a:cubicBezTo>
                  <a:cubicBezTo>
                    <a:pt x="4790" y="17593"/>
                    <a:pt x="4685" y="17333"/>
                    <a:pt x="4473" y="17133"/>
                  </a:cubicBezTo>
                  <a:cubicBezTo>
                    <a:pt x="4261" y="16929"/>
                    <a:pt x="4009" y="16830"/>
                    <a:pt x="3720" y="16830"/>
                  </a:cubicBezTo>
                  <a:cubicBezTo>
                    <a:pt x="3403" y="16830"/>
                    <a:pt x="3145" y="16935"/>
                    <a:pt x="2941" y="17138"/>
                  </a:cubicBezTo>
                  <a:cubicBezTo>
                    <a:pt x="2737" y="17347"/>
                    <a:pt x="2638" y="17604"/>
                    <a:pt x="2638" y="17909"/>
                  </a:cubicBezTo>
                  <a:cubicBezTo>
                    <a:pt x="2638" y="18206"/>
                    <a:pt x="2737" y="18460"/>
                    <a:pt x="2941" y="18674"/>
                  </a:cubicBezTo>
                  <a:cubicBezTo>
                    <a:pt x="3145" y="18889"/>
                    <a:pt x="3403" y="18991"/>
                    <a:pt x="3720" y="1899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50785" tIns="50785" rIns="50785" bIns="50785" anchor="ctr"/>
            <a:p>
              <a:pPr defTabSz="456565">
                <a:defRPr/>
              </a:pPr>
              <a:endParaRPr lang="es-ES" sz="295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148840" y="2049780"/>
            <a:ext cx="2105025" cy="2824480"/>
            <a:chOff x="3384" y="3228"/>
            <a:chExt cx="3315" cy="4448"/>
          </a:xfrm>
        </p:grpSpPr>
        <p:sp>
          <p:nvSpPr>
            <p:cNvPr id="52" name="Inhaltsplatzhalter 4"/>
            <p:cNvSpPr txBox="1"/>
            <p:nvPr/>
          </p:nvSpPr>
          <p:spPr>
            <a:xfrm>
              <a:off x="3384" y="6368"/>
              <a:ext cx="3315" cy="1308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>
              <a:lvl1pPr marL="27305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1pPr>
              <a:lvl2pPr marL="80772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2pPr>
              <a:lvl3pPr marL="10807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3pPr>
              <a:lvl4pPr marL="14363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4pPr>
              <a:lvl5pPr marL="1793240" indent="-17907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5pPr>
              <a:lvl6pPr marL="25139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1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7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49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50000"/>
                </a:lnSpc>
                <a:spcAft>
                  <a:spcPts val="1200"/>
                </a:spcAft>
                <a:buNone/>
              </a:pPr>
              <a:r>
                <a:rPr lang="zh-CN" altLang="en-US" sz="1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以开放拓展发展空间，加快推进市场化改革</a:t>
              </a:r>
              <a:endPara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grpSp>
          <p:nvGrpSpPr>
            <p:cNvPr id="115" name="组合 114"/>
            <p:cNvGrpSpPr/>
            <p:nvPr/>
          </p:nvGrpSpPr>
          <p:grpSpPr>
            <a:xfrm rot="0">
              <a:off x="3677" y="3228"/>
              <a:ext cx="2730" cy="2675"/>
              <a:chOff x="925840" y="2579711"/>
              <a:chExt cx="1733426" cy="1698578"/>
            </a:xfrm>
          </p:grpSpPr>
          <p:grpSp>
            <p:nvGrpSpPr>
              <p:cNvPr id="4" name="Group 6"/>
              <p:cNvGrpSpPr/>
              <p:nvPr/>
            </p:nvGrpSpPr>
            <p:grpSpPr>
              <a:xfrm>
                <a:off x="1591895" y="3876972"/>
                <a:ext cx="401318" cy="401317"/>
                <a:chOff x="2996418" y="1828800"/>
                <a:chExt cx="717453" cy="717453"/>
              </a:xfrm>
            </p:grpSpPr>
            <p:sp>
              <p:nvSpPr>
                <p:cNvPr id="50" name="Oval 4"/>
                <p:cNvSpPr/>
                <p:nvPr/>
              </p:nvSpPr>
              <p:spPr>
                <a:xfrm>
                  <a:off x="2996418" y="1828800"/>
                  <a:ext cx="717453" cy="717453"/>
                </a:xfrm>
                <a:prstGeom prst="ellipse">
                  <a:avLst/>
                </a:prstGeom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Oval 5"/>
                <p:cNvSpPr/>
                <p:nvPr/>
              </p:nvSpPr>
              <p:spPr>
                <a:xfrm>
                  <a:off x="3142370" y="1974752"/>
                  <a:ext cx="425548" cy="42554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41" name="Group 9"/>
              <p:cNvGrpSpPr/>
              <p:nvPr/>
            </p:nvGrpSpPr>
            <p:grpSpPr>
              <a:xfrm>
                <a:off x="925840" y="2579711"/>
                <a:ext cx="1733426" cy="1235036"/>
                <a:chOff x="596313" y="1252025"/>
                <a:chExt cx="2743200" cy="1954482"/>
              </a:xfrm>
            </p:grpSpPr>
            <p:sp>
              <p:nvSpPr>
                <p:cNvPr id="48" name="Rounded Rectangle 7"/>
                <p:cNvSpPr/>
                <p:nvPr/>
              </p:nvSpPr>
              <p:spPr>
                <a:xfrm>
                  <a:off x="596313" y="1252025"/>
                  <a:ext cx="2743200" cy="1730326"/>
                </a:xfrm>
                <a:prstGeom prst="roundRect">
                  <a:avLst>
                    <a:gd name="adj" fmla="val 10163"/>
                  </a:avLst>
                </a:prstGeom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Isosceles Triangle 8"/>
                <p:cNvSpPr/>
                <p:nvPr/>
              </p:nvSpPr>
              <p:spPr>
                <a:xfrm rot="10800000">
                  <a:off x="1712595" y="2955143"/>
                  <a:ext cx="510637" cy="251364"/>
                </a:xfrm>
                <a:prstGeom prst="triangle">
                  <a:avLst/>
                </a:prstGeom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12" name="AutoShape 59"/>
            <p:cNvSpPr/>
            <p:nvPr/>
          </p:nvSpPr>
          <p:spPr bwMode="auto">
            <a:xfrm>
              <a:off x="4488" y="3666"/>
              <a:ext cx="848" cy="846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txBody>
            <a:bodyPr lIns="11906" tIns="11906" rIns="11906" bIns="11906" anchor="ctr"/>
            <a:lstStyle/>
            <a:p>
              <a:pPr algn="ctr" defTabSz="142875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940" dirty="0">
                <a:solidFill>
                  <a:srgbClr val="000000">
                    <a:lumMod val="75000"/>
                    <a:lumOff val="2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字魂105号-简雅黑" panose="00000500000000000000" pitchFamily="2" charset="-122"/>
                <a:ea typeface="字魂105号-简雅黑" panose="00000500000000000000" pitchFamily="2" charset="-122"/>
                <a:sym typeface="Gill Sans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955540" y="2049780"/>
            <a:ext cx="2117090" cy="3240405"/>
            <a:chOff x="7804" y="3228"/>
            <a:chExt cx="3334" cy="5103"/>
          </a:xfrm>
        </p:grpSpPr>
        <p:grpSp>
          <p:nvGrpSpPr>
            <p:cNvPr id="116" name="组合 115"/>
            <p:cNvGrpSpPr/>
            <p:nvPr/>
          </p:nvGrpSpPr>
          <p:grpSpPr>
            <a:xfrm rot="0">
              <a:off x="8105" y="3228"/>
              <a:ext cx="2730" cy="2675"/>
              <a:chOff x="3737891" y="2579711"/>
              <a:chExt cx="1733426" cy="1698578"/>
            </a:xfrm>
          </p:grpSpPr>
          <p:grpSp>
            <p:nvGrpSpPr>
              <p:cNvPr id="8" name="Group 13"/>
              <p:cNvGrpSpPr/>
              <p:nvPr/>
            </p:nvGrpSpPr>
            <p:grpSpPr>
              <a:xfrm>
                <a:off x="4403946" y="3876972"/>
                <a:ext cx="401318" cy="401317"/>
                <a:chOff x="2996418" y="1828800"/>
                <a:chExt cx="717453" cy="717453"/>
              </a:xfrm>
            </p:grpSpPr>
            <p:sp>
              <p:nvSpPr>
                <p:cNvPr id="5" name="Oval 18"/>
                <p:cNvSpPr/>
                <p:nvPr/>
              </p:nvSpPr>
              <p:spPr>
                <a:xfrm>
                  <a:off x="2996418" y="1828800"/>
                  <a:ext cx="717453" cy="717453"/>
                </a:xfrm>
                <a:prstGeom prst="ellipse">
                  <a:avLst/>
                </a:prstGeom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6" name="Oval 19"/>
                <p:cNvSpPr/>
                <p:nvPr/>
              </p:nvSpPr>
              <p:spPr>
                <a:xfrm>
                  <a:off x="3142370" y="1974752"/>
                  <a:ext cx="425548" cy="42554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9" name="Group 14"/>
              <p:cNvGrpSpPr/>
              <p:nvPr/>
            </p:nvGrpSpPr>
            <p:grpSpPr>
              <a:xfrm>
                <a:off x="3737891" y="2579711"/>
                <a:ext cx="1733426" cy="1235036"/>
                <a:chOff x="596313" y="1252025"/>
                <a:chExt cx="2743200" cy="1954482"/>
              </a:xfrm>
            </p:grpSpPr>
            <p:sp>
              <p:nvSpPr>
                <p:cNvPr id="7" name="Rounded Rectangle 16"/>
                <p:cNvSpPr/>
                <p:nvPr/>
              </p:nvSpPr>
              <p:spPr>
                <a:xfrm>
                  <a:off x="596313" y="1252025"/>
                  <a:ext cx="2743200" cy="1730326"/>
                </a:xfrm>
                <a:prstGeom prst="roundRect">
                  <a:avLst>
                    <a:gd name="adj" fmla="val 10163"/>
                  </a:avLst>
                </a:prstGeom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ang="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10" name="Isosceles Triangle 17"/>
                <p:cNvSpPr/>
                <p:nvPr/>
              </p:nvSpPr>
              <p:spPr>
                <a:xfrm rot="10800000">
                  <a:off x="1712595" y="2955143"/>
                  <a:ext cx="510637" cy="251364"/>
                </a:xfrm>
                <a:prstGeom prst="triangle">
                  <a:avLst/>
                </a:prstGeom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46" name="Inhaltsplatzhalter 4"/>
            <p:cNvSpPr txBox="1"/>
            <p:nvPr/>
          </p:nvSpPr>
          <p:spPr>
            <a:xfrm>
              <a:off x="7804" y="6368"/>
              <a:ext cx="3334" cy="1963"/>
            </a:xfrm>
            <a:prstGeom prst="rect">
              <a:avLst/>
            </a:prstGeom>
          </p:spPr>
          <p:txBody>
            <a:bodyPr wrap="square" lIns="0" tIns="0" rIns="0" bIns="0" anchor="t">
              <a:spAutoFit/>
            </a:bodyPr>
            <a:lstStyle>
              <a:lvl1pPr marL="27305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Wingdings" panose="05000000000000000000" pitchFamily="2" charset="2"/>
                <a:buChar char="§"/>
                <a:defRPr sz="23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1pPr>
              <a:lvl2pPr marL="807720" indent="-27305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20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2pPr>
              <a:lvl3pPr marL="10807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9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3pPr>
              <a:lvl4pPr marL="1436370" indent="-1778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4pPr>
              <a:lvl5pPr marL="1793240" indent="-17907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Font typeface="Symbol" panose="05050102010706020507" pitchFamily="18" charset="2"/>
                <a:buChar char="-"/>
                <a:defRPr sz="1600" kern="1200">
                  <a:solidFill>
                    <a:schemeClr val="bg1"/>
                  </a:solidFill>
                  <a:latin typeface="Calibri Light" panose="020F0302020204030204" charset="0"/>
                  <a:ea typeface="+mn-ea"/>
                  <a:cs typeface="+mn-cs"/>
                </a:defRPr>
              </a:lvl5pPr>
              <a:lvl6pPr marL="25139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165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77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493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fontAlgn="auto">
                <a:lnSpc>
                  <a:spcPct val="150000"/>
                </a:lnSpc>
                <a:spcAft>
                  <a:spcPts val="1200"/>
                </a:spcAft>
                <a:buNone/>
              </a:pPr>
              <a:r>
                <a:rPr lang="zh-CN" altLang="en-US" sz="1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以共享促进共同富裕，不断满足人民群众对美好生活的新期待</a:t>
              </a:r>
              <a:endPara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74" name="AutoShape 262"/>
            <p:cNvSpPr/>
            <p:nvPr/>
          </p:nvSpPr>
          <p:spPr bwMode="auto">
            <a:xfrm>
              <a:off x="8915" y="3808"/>
              <a:ext cx="1369" cy="5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w 21600"/>
                <a:gd name="T37" fmla="*/ 0 h 21600"/>
                <a:gd name="T38" fmla="*/ 0 w 21600"/>
                <a:gd name="T39" fmla="*/ 0 h 21600"/>
                <a:gd name="T40" fmla="*/ 0 w 21600"/>
                <a:gd name="T41" fmla="*/ 0 h 21600"/>
                <a:gd name="T42" fmla="*/ 0 w 21600"/>
                <a:gd name="T43" fmla="*/ 0 h 21600"/>
                <a:gd name="T44" fmla="*/ 0 w 21600"/>
                <a:gd name="T45" fmla="*/ 0 h 21600"/>
                <a:gd name="T46" fmla="*/ 0 w 21600"/>
                <a:gd name="T47" fmla="*/ 0 h 21600"/>
                <a:gd name="T48" fmla="*/ 0 w 21600"/>
                <a:gd name="T49" fmla="*/ 0 h 21600"/>
                <a:gd name="T50" fmla="*/ 0 w 21600"/>
                <a:gd name="T51" fmla="*/ 0 h 21600"/>
                <a:gd name="T52" fmla="*/ 0 w 21600"/>
                <a:gd name="T53" fmla="*/ 0 h 21600"/>
                <a:gd name="T54" fmla="*/ 0 w 21600"/>
                <a:gd name="T55" fmla="*/ 0 h 21600"/>
                <a:gd name="T56" fmla="*/ 0 w 21600"/>
                <a:gd name="T57" fmla="*/ 0 h 21600"/>
                <a:gd name="T58" fmla="*/ 0 w 21600"/>
                <a:gd name="T59" fmla="*/ 0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1600" h="21600">
                  <a:moveTo>
                    <a:pt x="19872" y="8288"/>
                  </a:moveTo>
                  <a:lnTo>
                    <a:pt x="18950" y="8288"/>
                  </a:lnTo>
                  <a:cubicBezTo>
                    <a:pt x="18337" y="5361"/>
                    <a:pt x="16769" y="0"/>
                    <a:pt x="16272" y="0"/>
                  </a:cubicBezTo>
                  <a:lnTo>
                    <a:pt x="8628" y="0"/>
                  </a:lnTo>
                  <a:cubicBezTo>
                    <a:pt x="8131" y="0"/>
                    <a:pt x="5990" y="5361"/>
                    <a:pt x="5146" y="8288"/>
                  </a:cubicBezTo>
                  <a:lnTo>
                    <a:pt x="4128" y="8288"/>
                  </a:lnTo>
                  <a:cubicBezTo>
                    <a:pt x="3505" y="8288"/>
                    <a:pt x="0" y="8700"/>
                    <a:pt x="0" y="12439"/>
                  </a:cubicBezTo>
                  <a:lnTo>
                    <a:pt x="0" y="18890"/>
                  </a:lnTo>
                  <a:cubicBezTo>
                    <a:pt x="0" y="20113"/>
                    <a:pt x="339" y="21134"/>
                    <a:pt x="802" y="21472"/>
                  </a:cubicBezTo>
                  <a:cubicBezTo>
                    <a:pt x="820" y="17204"/>
                    <a:pt x="2270" y="13745"/>
                    <a:pt x="4051" y="13745"/>
                  </a:cubicBezTo>
                  <a:cubicBezTo>
                    <a:pt x="5843" y="13745"/>
                    <a:pt x="7300" y="17247"/>
                    <a:pt x="7300" y="21552"/>
                  </a:cubicBezTo>
                  <a:cubicBezTo>
                    <a:pt x="7300" y="21569"/>
                    <a:pt x="7299" y="21584"/>
                    <a:pt x="7299" y="21600"/>
                  </a:cubicBezTo>
                  <a:lnTo>
                    <a:pt x="14201" y="21600"/>
                  </a:lnTo>
                  <a:cubicBezTo>
                    <a:pt x="14201" y="21584"/>
                    <a:pt x="14200" y="21568"/>
                    <a:pt x="14200" y="21552"/>
                  </a:cubicBezTo>
                  <a:cubicBezTo>
                    <a:pt x="14200" y="17247"/>
                    <a:pt x="15658" y="13745"/>
                    <a:pt x="17450" y="13745"/>
                  </a:cubicBezTo>
                  <a:cubicBezTo>
                    <a:pt x="19241" y="13745"/>
                    <a:pt x="20698" y="17243"/>
                    <a:pt x="20700" y="21545"/>
                  </a:cubicBezTo>
                  <a:cubicBezTo>
                    <a:pt x="21214" y="21289"/>
                    <a:pt x="21600" y="20199"/>
                    <a:pt x="21600" y="18889"/>
                  </a:cubicBezTo>
                  <a:lnTo>
                    <a:pt x="21600" y="11718"/>
                  </a:lnTo>
                  <a:cubicBezTo>
                    <a:pt x="21600" y="10222"/>
                    <a:pt x="20495" y="8288"/>
                    <a:pt x="19872" y="8288"/>
                  </a:cubicBezTo>
                  <a:close/>
                  <a:moveTo>
                    <a:pt x="15715" y="2222"/>
                  </a:moveTo>
                  <a:cubicBezTo>
                    <a:pt x="16112" y="2222"/>
                    <a:pt x="16650" y="4767"/>
                    <a:pt x="17475" y="7799"/>
                  </a:cubicBezTo>
                  <a:lnTo>
                    <a:pt x="13060" y="7799"/>
                  </a:lnTo>
                  <a:lnTo>
                    <a:pt x="13056" y="2222"/>
                  </a:lnTo>
                  <a:lnTo>
                    <a:pt x="15715" y="2222"/>
                  </a:lnTo>
                  <a:close/>
                  <a:moveTo>
                    <a:pt x="9225" y="2222"/>
                  </a:moveTo>
                  <a:lnTo>
                    <a:pt x="11700" y="2222"/>
                  </a:lnTo>
                  <a:lnTo>
                    <a:pt x="11700" y="7799"/>
                  </a:lnTo>
                  <a:lnTo>
                    <a:pt x="6961" y="7799"/>
                  </a:lnTo>
                  <a:cubicBezTo>
                    <a:pt x="7957" y="4930"/>
                    <a:pt x="8827" y="2222"/>
                    <a:pt x="9225" y="2222"/>
                  </a:cubicBezTo>
                  <a:close/>
                  <a:moveTo>
                    <a:pt x="9225" y="2222"/>
                  </a:moveTo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lIns="0" tIns="0" rIns="0" bIns="0"/>
            <a:p>
              <a:endParaRPr lang="en-US" sz="24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圆角矩形 50"/>
          <p:cNvSpPr/>
          <p:nvPr/>
        </p:nvSpPr>
        <p:spPr>
          <a:xfrm>
            <a:off x="501106" y="354487"/>
            <a:ext cx="11189788" cy="6149026"/>
          </a:xfrm>
          <a:prstGeom prst="roundRect">
            <a:avLst>
              <a:gd name="adj" fmla="val 4420"/>
            </a:avLst>
          </a:prstGeom>
          <a:solidFill>
            <a:srgbClr val="F4ECD7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圆角矩形 71"/>
          <p:cNvSpPr/>
          <p:nvPr/>
        </p:nvSpPr>
        <p:spPr>
          <a:xfrm>
            <a:off x="649574" y="549960"/>
            <a:ext cx="10892852" cy="5758081"/>
          </a:xfrm>
          <a:prstGeom prst="roundRect">
            <a:avLst>
              <a:gd name="adj" fmla="val 4420"/>
            </a:avLst>
          </a:prstGeom>
          <a:noFill/>
          <a:ln w="38100">
            <a:solidFill>
              <a:srgbClr val="AE0201">
                <a:alpha val="80000"/>
              </a:srgbClr>
            </a:solidFill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任意多边形 70"/>
          <p:cNvSpPr/>
          <p:nvPr/>
        </p:nvSpPr>
        <p:spPr>
          <a:xfrm>
            <a:off x="1431925" y="557530"/>
            <a:ext cx="387985" cy="581660"/>
          </a:xfrm>
          <a:custGeom>
            <a:avLst/>
            <a:gdLst>
              <a:gd name="connsiteX0" fmla="*/ 0 w 445645"/>
              <a:gd name="connsiteY0" fmla="*/ 0 h 2012344"/>
              <a:gd name="connsiteX1" fmla="*/ 445645 w 445645"/>
              <a:gd name="connsiteY1" fmla="*/ 0 h 2012344"/>
              <a:gd name="connsiteX2" fmla="*/ 445645 w 445645"/>
              <a:gd name="connsiteY2" fmla="*/ 808233 h 2012344"/>
              <a:gd name="connsiteX3" fmla="*/ 445645 w 445645"/>
              <a:gd name="connsiteY3" fmla="*/ 1369810 h 2012344"/>
              <a:gd name="connsiteX4" fmla="*/ 445645 w 445645"/>
              <a:gd name="connsiteY4" fmla="*/ 2012344 h 2012344"/>
              <a:gd name="connsiteX5" fmla="*/ 228399 w 445645"/>
              <a:gd name="connsiteY5" fmla="*/ 1815755 h 2012344"/>
              <a:gd name="connsiteX6" fmla="*/ 0 w 445645"/>
              <a:gd name="connsiteY6" fmla="*/ 2012344 h 2012344"/>
              <a:gd name="connsiteX7" fmla="*/ 0 w 445645"/>
              <a:gd name="connsiteY7" fmla="*/ 1369810 h 2012344"/>
              <a:gd name="connsiteX8" fmla="*/ 0 w 445645"/>
              <a:gd name="connsiteY8" fmla="*/ 808233 h 201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645" h="2012344">
                <a:moveTo>
                  <a:pt x="0" y="0"/>
                </a:moveTo>
                <a:lnTo>
                  <a:pt x="445645" y="0"/>
                </a:lnTo>
                <a:lnTo>
                  <a:pt x="445645" y="808233"/>
                </a:lnTo>
                <a:lnTo>
                  <a:pt x="445645" y="1369810"/>
                </a:lnTo>
                <a:lnTo>
                  <a:pt x="445645" y="2012344"/>
                </a:lnTo>
                <a:lnTo>
                  <a:pt x="228399" y="1815755"/>
                </a:lnTo>
                <a:lnTo>
                  <a:pt x="0" y="2012344"/>
                </a:lnTo>
                <a:lnTo>
                  <a:pt x="0" y="1369810"/>
                </a:lnTo>
                <a:lnTo>
                  <a:pt x="0" y="80823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940560" y="2735580"/>
            <a:ext cx="8303260" cy="1266190"/>
            <a:chOff x="3056" y="4308"/>
            <a:chExt cx="13076" cy="1994"/>
          </a:xfrm>
        </p:grpSpPr>
        <p:grpSp>
          <p:nvGrpSpPr>
            <p:cNvPr id="4" name="组合 3"/>
            <p:cNvGrpSpPr/>
            <p:nvPr/>
          </p:nvGrpSpPr>
          <p:grpSpPr>
            <a:xfrm>
              <a:off x="3056" y="4308"/>
              <a:ext cx="13077" cy="1994"/>
              <a:chOff x="4392106" y="5331750"/>
              <a:chExt cx="6041792" cy="546678"/>
            </a:xfrm>
            <a:solidFill>
              <a:srgbClr val="C00000"/>
            </a:solidFill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grpSpPr>
          <p:sp>
            <p:nvSpPr>
              <p:cNvPr id="55" name="矩形 23"/>
              <p:cNvSpPr/>
              <p:nvPr/>
            </p:nvSpPr>
            <p:spPr>
              <a:xfrm flipH="1">
                <a:off x="9008577" y="5515712"/>
                <a:ext cx="1425321" cy="362716"/>
              </a:xfrm>
              <a:custGeom>
                <a:avLst/>
                <a:gdLst>
                  <a:gd name="connsiteX0" fmla="*/ 0 w 1976718"/>
                  <a:gd name="connsiteY0" fmla="*/ 0 h 806823"/>
                  <a:gd name="connsiteX1" fmla="*/ 1976718 w 1976718"/>
                  <a:gd name="connsiteY1" fmla="*/ 0 h 806823"/>
                  <a:gd name="connsiteX2" fmla="*/ 1976718 w 1976718"/>
                  <a:gd name="connsiteY2" fmla="*/ 806823 h 806823"/>
                  <a:gd name="connsiteX3" fmla="*/ 0 w 1976718"/>
                  <a:gd name="connsiteY3" fmla="*/ 806823 h 806823"/>
                  <a:gd name="connsiteX4" fmla="*/ 0 w 1976718"/>
                  <a:gd name="connsiteY4" fmla="*/ 0 h 806823"/>
                  <a:gd name="connsiteX0-1" fmla="*/ 13448 w 1990166"/>
                  <a:gd name="connsiteY0-2" fmla="*/ 0 h 806823"/>
                  <a:gd name="connsiteX1-3" fmla="*/ 1990166 w 1990166"/>
                  <a:gd name="connsiteY1-4" fmla="*/ 0 h 806823"/>
                  <a:gd name="connsiteX2-5" fmla="*/ 1990166 w 1990166"/>
                  <a:gd name="connsiteY2-6" fmla="*/ 806823 h 806823"/>
                  <a:gd name="connsiteX3-7" fmla="*/ 13448 w 1990166"/>
                  <a:gd name="connsiteY3-8" fmla="*/ 806823 h 806823"/>
                  <a:gd name="connsiteX4-9" fmla="*/ 0 w 1990166"/>
                  <a:gd name="connsiteY4-10" fmla="*/ 386614 h 806823"/>
                  <a:gd name="connsiteX5" fmla="*/ 13448 w 1990166"/>
                  <a:gd name="connsiteY5" fmla="*/ 0 h 806823"/>
                  <a:gd name="connsiteX0-11" fmla="*/ 0 w 1976718"/>
                  <a:gd name="connsiteY0-12" fmla="*/ 0 h 806823"/>
                  <a:gd name="connsiteX1-13" fmla="*/ 1976718 w 1976718"/>
                  <a:gd name="connsiteY1-14" fmla="*/ 0 h 806823"/>
                  <a:gd name="connsiteX2-15" fmla="*/ 1976718 w 1976718"/>
                  <a:gd name="connsiteY2-16" fmla="*/ 806823 h 806823"/>
                  <a:gd name="connsiteX3-17" fmla="*/ 0 w 1976718"/>
                  <a:gd name="connsiteY3-18" fmla="*/ 806823 h 806823"/>
                  <a:gd name="connsiteX4-19" fmla="*/ 322729 w 1976718"/>
                  <a:gd name="connsiteY4-20" fmla="*/ 413508 h 806823"/>
                  <a:gd name="connsiteX5-21" fmla="*/ 0 w 1976718"/>
                  <a:gd name="connsiteY5-22" fmla="*/ 0 h 80682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</a:cxnLst>
                <a:rect l="l" t="t" r="r" b="b"/>
                <a:pathLst>
                  <a:path w="1976718" h="806823">
                    <a:moveTo>
                      <a:pt x="0" y="0"/>
                    </a:moveTo>
                    <a:lnTo>
                      <a:pt x="1976718" y="0"/>
                    </a:lnTo>
                    <a:lnTo>
                      <a:pt x="1976718" y="806823"/>
                    </a:lnTo>
                    <a:lnTo>
                      <a:pt x="0" y="806823"/>
                    </a:lnTo>
                    <a:lnTo>
                      <a:pt x="322729" y="41350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 23"/>
              <p:cNvSpPr/>
              <p:nvPr/>
            </p:nvSpPr>
            <p:spPr>
              <a:xfrm>
                <a:off x="4392106" y="5515712"/>
                <a:ext cx="1425321" cy="362716"/>
              </a:xfrm>
              <a:custGeom>
                <a:avLst/>
                <a:gdLst>
                  <a:gd name="connsiteX0" fmla="*/ 0 w 1976718"/>
                  <a:gd name="connsiteY0" fmla="*/ 0 h 806823"/>
                  <a:gd name="connsiteX1" fmla="*/ 1976718 w 1976718"/>
                  <a:gd name="connsiteY1" fmla="*/ 0 h 806823"/>
                  <a:gd name="connsiteX2" fmla="*/ 1976718 w 1976718"/>
                  <a:gd name="connsiteY2" fmla="*/ 806823 h 806823"/>
                  <a:gd name="connsiteX3" fmla="*/ 0 w 1976718"/>
                  <a:gd name="connsiteY3" fmla="*/ 806823 h 806823"/>
                  <a:gd name="connsiteX4" fmla="*/ 0 w 1976718"/>
                  <a:gd name="connsiteY4" fmla="*/ 0 h 806823"/>
                  <a:gd name="connsiteX0-1" fmla="*/ 13448 w 1990166"/>
                  <a:gd name="connsiteY0-2" fmla="*/ 0 h 806823"/>
                  <a:gd name="connsiteX1-3" fmla="*/ 1990166 w 1990166"/>
                  <a:gd name="connsiteY1-4" fmla="*/ 0 h 806823"/>
                  <a:gd name="connsiteX2-5" fmla="*/ 1990166 w 1990166"/>
                  <a:gd name="connsiteY2-6" fmla="*/ 806823 h 806823"/>
                  <a:gd name="connsiteX3-7" fmla="*/ 13448 w 1990166"/>
                  <a:gd name="connsiteY3-8" fmla="*/ 806823 h 806823"/>
                  <a:gd name="connsiteX4-9" fmla="*/ 0 w 1990166"/>
                  <a:gd name="connsiteY4-10" fmla="*/ 386614 h 806823"/>
                  <a:gd name="connsiteX5" fmla="*/ 13448 w 1990166"/>
                  <a:gd name="connsiteY5" fmla="*/ 0 h 806823"/>
                  <a:gd name="connsiteX0-11" fmla="*/ 0 w 1976718"/>
                  <a:gd name="connsiteY0-12" fmla="*/ 0 h 806823"/>
                  <a:gd name="connsiteX1-13" fmla="*/ 1976718 w 1976718"/>
                  <a:gd name="connsiteY1-14" fmla="*/ 0 h 806823"/>
                  <a:gd name="connsiteX2-15" fmla="*/ 1976718 w 1976718"/>
                  <a:gd name="connsiteY2-16" fmla="*/ 806823 h 806823"/>
                  <a:gd name="connsiteX3-17" fmla="*/ 0 w 1976718"/>
                  <a:gd name="connsiteY3-18" fmla="*/ 806823 h 806823"/>
                  <a:gd name="connsiteX4-19" fmla="*/ 322729 w 1976718"/>
                  <a:gd name="connsiteY4-20" fmla="*/ 413508 h 806823"/>
                  <a:gd name="connsiteX5-21" fmla="*/ 0 w 1976718"/>
                  <a:gd name="connsiteY5-22" fmla="*/ 0 h 80682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</a:cxnLst>
                <a:rect l="l" t="t" r="r" b="b"/>
                <a:pathLst>
                  <a:path w="1976718" h="806823">
                    <a:moveTo>
                      <a:pt x="0" y="0"/>
                    </a:moveTo>
                    <a:lnTo>
                      <a:pt x="1976718" y="0"/>
                    </a:lnTo>
                    <a:lnTo>
                      <a:pt x="1976718" y="806823"/>
                    </a:lnTo>
                    <a:lnTo>
                      <a:pt x="0" y="806823"/>
                    </a:lnTo>
                    <a:lnTo>
                      <a:pt x="322729" y="41350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矩形 23"/>
              <p:cNvSpPr/>
              <p:nvPr/>
            </p:nvSpPr>
            <p:spPr>
              <a:xfrm>
                <a:off x="4392106" y="5515677"/>
                <a:ext cx="1425321" cy="362716"/>
              </a:xfrm>
              <a:custGeom>
                <a:avLst/>
                <a:gdLst>
                  <a:gd name="connsiteX0" fmla="*/ 0 w 1976718"/>
                  <a:gd name="connsiteY0" fmla="*/ 0 h 806823"/>
                  <a:gd name="connsiteX1" fmla="*/ 1976718 w 1976718"/>
                  <a:gd name="connsiteY1" fmla="*/ 0 h 806823"/>
                  <a:gd name="connsiteX2" fmla="*/ 1976718 w 1976718"/>
                  <a:gd name="connsiteY2" fmla="*/ 806823 h 806823"/>
                  <a:gd name="connsiteX3" fmla="*/ 0 w 1976718"/>
                  <a:gd name="connsiteY3" fmla="*/ 806823 h 806823"/>
                  <a:gd name="connsiteX4" fmla="*/ 0 w 1976718"/>
                  <a:gd name="connsiteY4" fmla="*/ 0 h 806823"/>
                  <a:gd name="connsiteX0-1" fmla="*/ 13448 w 1990166"/>
                  <a:gd name="connsiteY0-2" fmla="*/ 0 h 806823"/>
                  <a:gd name="connsiteX1-3" fmla="*/ 1990166 w 1990166"/>
                  <a:gd name="connsiteY1-4" fmla="*/ 0 h 806823"/>
                  <a:gd name="connsiteX2-5" fmla="*/ 1990166 w 1990166"/>
                  <a:gd name="connsiteY2-6" fmla="*/ 806823 h 806823"/>
                  <a:gd name="connsiteX3-7" fmla="*/ 13448 w 1990166"/>
                  <a:gd name="connsiteY3-8" fmla="*/ 806823 h 806823"/>
                  <a:gd name="connsiteX4-9" fmla="*/ 0 w 1990166"/>
                  <a:gd name="connsiteY4-10" fmla="*/ 386614 h 806823"/>
                  <a:gd name="connsiteX5" fmla="*/ 13448 w 1990166"/>
                  <a:gd name="connsiteY5" fmla="*/ 0 h 806823"/>
                  <a:gd name="connsiteX0-11" fmla="*/ 0 w 1976718"/>
                  <a:gd name="connsiteY0-12" fmla="*/ 0 h 806823"/>
                  <a:gd name="connsiteX1-13" fmla="*/ 1976718 w 1976718"/>
                  <a:gd name="connsiteY1-14" fmla="*/ 0 h 806823"/>
                  <a:gd name="connsiteX2-15" fmla="*/ 1976718 w 1976718"/>
                  <a:gd name="connsiteY2-16" fmla="*/ 806823 h 806823"/>
                  <a:gd name="connsiteX3-17" fmla="*/ 0 w 1976718"/>
                  <a:gd name="connsiteY3-18" fmla="*/ 806823 h 806823"/>
                  <a:gd name="connsiteX4-19" fmla="*/ 322729 w 1976718"/>
                  <a:gd name="connsiteY4-20" fmla="*/ 413508 h 806823"/>
                  <a:gd name="connsiteX5-21" fmla="*/ 0 w 1976718"/>
                  <a:gd name="connsiteY5-22" fmla="*/ 0 h 80682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</a:cxnLst>
                <a:rect l="l" t="t" r="r" b="b"/>
                <a:pathLst>
                  <a:path w="1976718" h="806823">
                    <a:moveTo>
                      <a:pt x="0" y="0"/>
                    </a:moveTo>
                    <a:lnTo>
                      <a:pt x="1976718" y="0"/>
                    </a:lnTo>
                    <a:lnTo>
                      <a:pt x="1976718" y="806823"/>
                    </a:lnTo>
                    <a:lnTo>
                      <a:pt x="0" y="806823"/>
                    </a:lnTo>
                    <a:lnTo>
                      <a:pt x="322729" y="41350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圆角矩形 2"/>
              <p:cNvSpPr/>
              <p:nvPr/>
            </p:nvSpPr>
            <p:spPr>
              <a:xfrm>
                <a:off x="4739081" y="5331750"/>
                <a:ext cx="5353387" cy="453738"/>
              </a:xfrm>
              <a:prstGeom prst="roundRect">
                <a:avLst>
                  <a:gd name="adj" fmla="val 10709"/>
                </a:avLst>
              </a:prstGeom>
              <a:grpFill/>
              <a:ln w="19050">
                <a:solidFill>
                  <a:srgbClr val="F4ECD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spc="300" dirty="0">
                  <a:solidFill>
                    <a:srgbClr val="F4ECD7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latin typeface="字魂105号-简雅黑" panose="00000500000000000000" pitchFamily="2" charset="-122"/>
                  <a:ea typeface="字魂105号-简雅黑" panose="00000500000000000000" pitchFamily="2" charset="-122"/>
                </a:endParaRPr>
              </a:p>
            </p:txBody>
          </p:sp>
        </p:grpSp>
        <p:sp>
          <p:nvSpPr>
            <p:cNvPr id="100" name="文本框 99"/>
            <p:cNvSpPr txBox="1"/>
            <p:nvPr/>
          </p:nvSpPr>
          <p:spPr>
            <a:xfrm>
              <a:off x="3975" y="4725"/>
              <a:ext cx="11757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 algn="ctr"/>
              <a:r>
                <a:rPr lang="zh-CN" sz="2800" b="1">
                  <a:solidFill>
                    <a:srgbClr val="F4ECD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2021年主要工作</a:t>
              </a:r>
              <a:endParaRPr lang="zh-CN" sz="2800" b="1">
                <a:solidFill>
                  <a:srgbClr val="F4ECD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419225" y="664210"/>
            <a:ext cx="449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 spc="300" dirty="0" smtClean="0">
                <a:solidFill>
                  <a:srgbClr val="AE0201"/>
                </a:solidFill>
                <a:effectLst>
                  <a:outerShdw blurRad="25400" dist="25400" dir="2700000" algn="tl">
                    <a:srgbClr val="000000">
                      <a:alpha val="2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560"/>
          <p:cNvSpPr txBox="1"/>
          <p:nvPr/>
        </p:nvSpPr>
        <p:spPr>
          <a:xfrm>
            <a:off x="1520825" y="664845"/>
            <a:ext cx="875728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2021年全省经济社会发展主要预期目标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1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614170" y="1749425"/>
            <a:ext cx="8991600" cy="3976370"/>
            <a:chOff x="2542" y="2755"/>
            <a:chExt cx="14160" cy="6262"/>
          </a:xfrm>
        </p:grpSpPr>
        <p:sp>
          <p:nvSpPr>
            <p:cNvPr id="6" name="矩形 5"/>
            <p:cNvSpPr/>
            <p:nvPr/>
          </p:nvSpPr>
          <p:spPr>
            <a:xfrm>
              <a:off x="2542" y="2755"/>
              <a:ext cx="14160" cy="6263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228600" algn="ctr" rotWithShape="0">
                <a:prstClr val="black">
                  <a:alpha val="20000"/>
                </a:prstClr>
              </a:outerShdw>
              <a:softEdge rad="12700"/>
            </a:effectLst>
          </p:spPr>
          <p:txBody>
            <a:bodyPr rtlCol="0" anchor="ctr"/>
            <a:p>
              <a:pPr algn="just" fontAlgn="auto">
                <a:lnSpc>
                  <a:spcPct val="150000"/>
                </a:lnSpc>
              </a:pPr>
              <a:endParaRPr lang="zh-CN" altLang="en-US" ker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3857" y="3936"/>
              <a:ext cx="11531" cy="3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just" fontAlgn="auto">
                <a:lnSpc>
                  <a:spcPct val="150000"/>
                </a:lnSpc>
              </a:pPr>
              <a:r>
                <a:rPr lang="en-US" altLang="zh-CN" kern="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       </a:t>
              </a:r>
              <a:r>
                <a:rPr lang="zh-CN" altLang="en-US" kern="0"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生产总值增长6.5%，一般公共预算收入增长6.5%，固定资产投资增长6.5%左右，社会消费品零售总额增长8%左右，外贸进出口增长5%；居民人均可支配收入增长8%左右；居民消费价格指数涨幅控制在3%左右；城镇调查失业率控制在5.5%左右，PM2.5平均浓度下降3%以上，单位GDP能耗下降3%。</a:t>
              </a:r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560"/>
          <p:cNvSpPr txBox="1"/>
          <p:nvPr/>
        </p:nvSpPr>
        <p:spPr>
          <a:xfrm>
            <a:off x="1520825" y="664845"/>
            <a:ext cx="875728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2021年主要工作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228090" y="2015490"/>
            <a:ext cx="9600565" cy="3335655"/>
            <a:chOff x="1806" y="3777"/>
            <a:chExt cx="15119" cy="5253"/>
          </a:xfrm>
        </p:grpSpPr>
        <p:grpSp>
          <p:nvGrpSpPr>
            <p:cNvPr id="50" name="组合 10"/>
            <p:cNvGrpSpPr/>
            <p:nvPr/>
          </p:nvGrpSpPr>
          <p:grpSpPr bwMode="auto">
            <a:xfrm>
              <a:off x="7057" y="3777"/>
              <a:ext cx="4612" cy="5253"/>
              <a:chOff x="3360585" y="1637866"/>
              <a:chExt cx="2197100" cy="2500530"/>
            </a:xfrm>
          </p:grpSpPr>
          <p:sp>
            <p:nvSpPr>
              <p:cNvPr id="51" name="Freeform 6"/>
              <p:cNvSpPr/>
              <p:nvPr/>
            </p:nvSpPr>
            <p:spPr bwMode="auto">
              <a:xfrm>
                <a:off x="4459135" y="3208630"/>
                <a:ext cx="1035050" cy="929766"/>
              </a:xfrm>
              <a:custGeom>
                <a:avLst/>
                <a:gdLst>
                  <a:gd name="T0" fmla="*/ 0 w 881"/>
                  <a:gd name="T1" fmla="*/ 198 h 792"/>
                  <a:gd name="T2" fmla="*/ 0 w 881"/>
                  <a:gd name="T3" fmla="*/ 792 h 792"/>
                  <a:gd name="T4" fmla="*/ 881 w 881"/>
                  <a:gd name="T5" fmla="*/ 283 h 792"/>
                  <a:gd name="T6" fmla="*/ 390 w 881"/>
                  <a:gd name="T7" fmla="*/ 0 h 792"/>
                  <a:gd name="T8" fmla="*/ 0 w 881"/>
                  <a:gd name="T9" fmla="*/ 198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1" h="792">
                    <a:moveTo>
                      <a:pt x="0" y="198"/>
                    </a:moveTo>
                    <a:cubicBezTo>
                      <a:pt x="0" y="792"/>
                      <a:pt x="0" y="792"/>
                      <a:pt x="0" y="792"/>
                    </a:cubicBezTo>
                    <a:cubicBezTo>
                      <a:pt x="881" y="283"/>
                      <a:pt x="881" y="283"/>
                      <a:pt x="881" y="283"/>
                    </a:cubicBezTo>
                    <a:cubicBezTo>
                      <a:pt x="390" y="0"/>
                      <a:pt x="390" y="0"/>
                      <a:pt x="390" y="0"/>
                    </a:cubicBezTo>
                    <a:cubicBezTo>
                      <a:pt x="302" y="120"/>
                      <a:pt x="160" y="198"/>
                      <a:pt x="0" y="19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/>
              <a:p>
                <a:pPr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Freeform 7"/>
              <p:cNvSpPr/>
              <p:nvPr/>
            </p:nvSpPr>
            <p:spPr bwMode="auto">
              <a:xfrm>
                <a:off x="3424085" y="3208630"/>
                <a:ext cx="1035050" cy="929766"/>
              </a:xfrm>
              <a:custGeom>
                <a:avLst/>
                <a:gdLst>
                  <a:gd name="T0" fmla="*/ 881 w 881"/>
                  <a:gd name="T1" fmla="*/ 198 h 792"/>
                  <a:gd name="T2" fmla="*/ 490 w 881"/>
                  <a:gd name="T3" fmla="*/ 0 h 792"/>
                  <a:gd name="T4" fmla="*/ 0 w 881"/>
                  <a:gd name="T5" fmla="*/ 283 h 792"/>
                  <a:gd name="T6" fmla="*/ 881 w 881"/>
                  <a:gd name="T7" fmla="*/ 792 h 792"/>
                  <a:gd name="T8" fmla="*/ 881 w 881"/>
                  <a:gd name="T9" fmla="*/ 792 h 792"/>
                  <a:gd name="T10" fmla="*/ 881 w 881"/>
                  <a:gd name="T11" fmla="*/ 198 h 7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1" h="792">
                    <a:moveTo>
                      <a:pt x="881" y="198"/>
                    </a:moveTo>
                    <a:cubicBezTo>
                      <a:pt x="721" y="198"/>
                      <a:pt x="579" y="120"/>
                      <a:pt x="490" y="0"/>
                    </a:cubicBezTo>
                    <a:cubicBezTo>
                      <a:pt x="0" y="283"/>
                      <a:pt x="0" y="283"/>
                      <a:pt x="0" y="283"/>
                    </a:cubicBezTo>
                    <a:cubicBezTo>
                      <a:pt x="881" y="792"/>
                      <a:pt x="881" y="792"/>
                      <a:pt x="881" y="792"/>
                    </a:cubicBezTo>
                    <a:cubicBezTo>
                      <a:pt x="881" y="792"/>
                      <a:pt x="881" y="792"/>
                      <a:pt x="881" y="792"/>
                    </a:cubicBezTo>
                    <a:cubicBezTo>
                      <a:pt x="881" y="198"/>
                      <a:pt x="881" y="198"/>
                      <a:pt x="881" y="198"/>
                    </a:cubicBez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</p:spPr>
            <p:txBody>
              <a:bodyPr/>
              <a:p>
                <a:pPr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3" name="Freeform 8"/>
              <p:cNvSpPr/>
              <p:nvPr/>
            </p:nvSpPr>
            <p:spPr bwMode="auto">
              <a:xfrm>
                <a:off x="3360585" y="1637866"/>
                <a:ext cx="1035050" cy="947218"/>
              </a:xfrm>
              <a:custGeom>
                <a:avLst/>
                <a:gdLst>
                  <a:gd name="T0" fmla="*/ 880 w 880"/>
                  <a:gd name="T1" fmla="*/ 566 h 806"/>
                  <a:gd name="T2" fmla="*/ 880 w 880"/>
                  <a:gd name="T3" fmla="*/ 0 h 806"/>
                  <a:gd name="T4" fmla="*/ 0 w 880"/>
                  <a:gd name="T5" fmla="*/ 508 h 806"/>
                  <a:gd name="T6" fmla="*/ 0 w 880"/>
                  <a:gd name="T7" fmla="*/ 508 h 806"/>
                  <a:gd name="T8" fmla="*/ 515 w 880"/>
                  <a:gd name="T9" fmla="*/ 806 h 806"/>
                  <a:gd name="T10" fmla="*/ 880 w 880"/>
                  <a:gd name="T11" fmla="*/ 566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0" h="806">
                    <a:moveTo>
                      <a:pt x="880" y="566"/>
                    </a:moveTo>
                    <a:cubicBezTo>
                      <a:pt x="880" y="0"/>
                      <a:pt x="880" y="0"/>
                      <a:pt x="880" y="0"/>
                    </a:cubicBezTo>
                    <a:cubicBezTo>
                      <a:pt x="0" y="508"/>
                      <a:pt x="0" y="508"/>
                      <a:pt x="0" y="508"/>
                    </a:cubicBezTo>
                    <a:cubicBezTo>
                      <a:pt x="0" y="508"/>
                      <a:pt x="0" y="508"/>
                      <a:pt x="0" y="508"/>
                    </a:cubicBezTo>
                    <a:cubicBezTo>
                      <a:pt x="515" y="806"/>
                      <a:pt x="515" y="806"/>
                      <a:pt x="515" y="806"/>
                    </a:cubicBezTo>
                    <a:cubicBezTo>
                      <a:pt x="590" y="675"/>
                      <a:pt x="724" y="583"/>
                      <a:pt x="880" y="566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/>
              <a:p>
                <a:pPr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4" name="Freeform 9"/>
              <p:cNvSpPr/>
              <p:nvPr/>
            </p:nvSpPr>
            <p:spPr bwMode="auto">
              <a:xfrm>
                <a:off x="3360585" y="2234439"/>
                <a:ext cx="604837" cy="1194732"/>
              </a:xfrm>
              <a:custGeom>
                <a:avLst/>
                <a:gdLst>
                  <a:gd name="T0" fmla="*/ 449 w 515"/>
                  <a:gd name="T1" fmla="*/ 540 h 1016"/>
                  <a:gd name="T2" fmla="*/ 515 w 515"/>
                  <a:gd name="T3" fmla="*/ 298 h 1016"/>
                  <a:gd name="T4" fmla="*/ 0 w 515"/>
                  <a:gd name="T5" fmla="*/ 0 h 1016"/>
                  <a:gd name="T6" fmla="*/ 0 w 515"/>
                  <a:gd name="T7" fmla="*/ 1016 h 1016"/>
                  <a:gd name="T8" fmla="*/ 489 w 515"/>
                  <a:gd name="T9" fmla="*/ 733 h 1016"/>
                  <a:gd name="T10" fmla="*/ 449 w 515"/>
                  <a:gd name="T11" fmla="*/ 540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5" h="1016">
                    <a:moveTo>
                      <a:pt x="449" y="540"/>
                    </a:moveTo>
                    <a:cubicBezTo>
                      <a:pt x="449" y="452"/>
                      <a:pt x="473" y="369"/>
                      <a:pt x="515" y="29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16"/>
                      <a:pt x="0" y="1016"/>
                      <a:pt x="0" y="1016"/>
                    </a:cubicBezTo>
                    <a:cubicBezTo>
                      <a:pt x="489" y="733"/>
                      <a:pt x="489" y="733"/>
                      <a:pt x="489" y="733"/>
                    </a:cubicBezTo>
                    <a:cubicBezTo>
                      <a:pt x="464" y="674"/>
                      <a:pt x="449" y="609"/>
                      <a:pt x="449" y="54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/>
              <a:p>
                <a:pPr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5" name="Freeform 10"/>
              <p:cNvSpPr/>
              <p:nvPr/>
            </p:nvSpPr>
            <p:spPr bwMode="auto">
              <a:xfrm>
                <a:off x="4522635" y="1637866"/>
                <a:ext cx="1035050" cy="947218"/>
              </a:xfrm>
              <a:custGeom>
                <a:avLst/>
                <a:gdLst>
                  <a:gd name="T0" fmla="*/ 365 w 880"/>
                  <a:gd name="T1" fmla="*/ 806 h 806"/>
                  <a:gd name="T2" fmla="*/ 880 w 880"/>
                  <a:gd name="T3" fmla="*/ 508 h 806"/>
                  <a:gd name="T4" fmla="*/ 880 w 880"/>
                  <a:gd name="T5" fmla="*/ 508 h 806"/>
                  <a:gd name="T6" fmla="*/ 0 w 880"/>
                  <a:gd name="T7" fmla="*/ 0 h 806"/>
                  <a:gd name="T8" fmla="*/ 0 w 880"/>
                  <a:gd name="T9" fmla="*/ 566 h 806"/>
                  <a:gd name="T10" fmla="*/ 365 w 880"/>
                  <a:gd name="T11" fmla="*/ 806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80" h="806">
                    <a:moveTo>
                      <a:pt x="365" y="806"/>
                    </a:moveTo>
                    <a:cubicBezTo>
                      <a:pt x="880" y="508"/>
                      <a:pt x="880" y="508"/>
                      <a:pt x="880" y="508"/>
                    </a:cubicBezTo>
                    <a:cubicBezTo>
                      <a:pt x="880" y="508"/>
                      <a:pt x="880" y="508"/>
                      <a:pt x="880" y="50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566"/>
                      <a:pt x="0" y="566"/>
                      <a:pt x="0" y="566"/>
                    </a:cubicBezTo>
                    <a:cubicBezTo>
                      <a:pt x="156" y="583"/>
                      <a:pt x="290" y="676"/>
                      <a:pt x="365" y="806"/>
                    </a:cubicBez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/>
              <a:p>
                <a:pPr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6" name="Freeform 11"/>
              <p:cNvSpPr/>
              <p:nvPr/>
            </p:nvSpPr>
            <p:spPr bwMode="auto">
              <a:xfrm>
                <a:off x="4952847" y="2234439"/>
                <a:ext cx="604838" cy="1194732"/>
              </a:xfrm>
              <a:custGeom>
                <a:avLst/>
                <a:gdLst>
                  <a:gd name="T0" fmla="*/ 0 w 515"/>
                  <a:gd name="T1" fmla="*/ 298 h 1016"/>
                  <a:gd name="T2" fmla="*/ 65 w 515"/>
                  <a:gd name="T3" fmla="*/ 540 h 1016"/>
                  <a:gd name="T4" fmla="*/ 25 w 515"/>
                  <a:gd name="T5" fmla="*/ 733 h 1016"/>
                  <a:gd name="T6" fmla="*/ 515 w 515"/>
                  <a:gd name="T7" fmla="*/ 1016 h 1016"/>
                  <a:gd name="T8" fmla="*/ 515 w 515"/>
                  <a:gd name="T9" fmla="*/ 0 h 1016"/>
                  <a:gd name="T10" fmla="*/ 0 w 515"/>
                  <a:gd name="T11" fmla="*/ 298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5" h="1016">
                    <a:moveTo>
                      <a:pt x="0" y="298"/>
                    </a:moveTo>
                    <a:cubicBezTo>
                      <a:pt x="41" y="369"/>
                      <a:pt x="65" y="452"/>
                      <a:pt x="65" y="540"/>
                    </a:cubicBezTo>
                    <a:cubicBezTo>
                      <a:pt x="65" y="609"/>
                      <a:pt x="51" y="674"/>
                      <a:pt x="25" y="733"/>
                    </a:cubicBezTo>
                    <a:cubicBezTo>
                      <a:pt x="515" y="1016"/>
                      <a:pt x="515" y="1016"/>
                      <a:pt x="515" y="1016"/>
                    </a:cubicBezTo>
                    <a:cubicBezTo>
                      <a:pt x="515" y="0"/>
                      <a:pt x="515" y="0"/>
                      <a:pt x="515" y="0"/>
                    </a:cubicBezTo>
                    <a:lnTo>
                      <a:pt x="0" y="298"/>
                    </a:lnTo>
                    <a:close/>
                  </a:path>
                </a:pathLst>
              </a:custGeom>
              <a:solidFill>
                <a:srgbClr val="ED7D31"/>
              </a:solidFill>
              <a:ln>
                <a:noFill/>
              </a:ln>
            </p:spPr>
            <p:txBody>
              <a:bodyPr/>
              <a:p>
                <a:pPr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7" name="Freeform 12"/>
            <p:cNvSpPr/>
            <p:nvPr/>
          </p:nvSpPr>
          <p:spPr bwMode="auto">
            <a:xfrm>
              <a:off x="8450" y="5910"/>
              <a:ext cx="913" cy="1367"/>
            </a:xfrm>
            <a:custGeom>
              <a:avLst/>
              <a:gdLst>
                <a:gd name="T0" fmla="*/ 313 w 369"/>
                <a:gd name="T1" fmla="*/ 152 h 553"/>
                <a:gd name="T2" fmla="*/ 50 w 369"/>
                <a:gd name="T3" fmla="*/ 0 h 553"/>
                <a:gd name="T4" fmla="*/ 0 w 369"/>
                <a:gd name="T5" fmla="*/ 184 h 553"/>
                <a:gd name="T6" fmla="*/ 26 w 369"/>
                <a:gd name="T7" fmla="*/ 318 h 553"/>
                <a:gd name="T8" fmla="*/ 80 w 369"/>
                <a:gd name="T9" fmla="*/ 413 h 553"/>
                <a:gd name="T10" fmla="*/ 369 w 369"/>
                <a:gd name="T11" fmla="*/ 553 h 553"/>
                <a:gd name="T12" fmla="*/ 369 w 369"/>
                <a:gd name="T13" fmla="*/ 553 h 553"/>
                <a:gd name="T14" fmla="*/ 369 w 369"/>
                <a:gd name="T15" fmla="*/ 247 h 553"/>
                <a:gd name="T16" fmla="*/ 369 w 369"/>
                <a:gd name="T17" fmla="*/ 184 h 553"/>
                <a:gd name="T18" fmla="*/ 313 w 369"/>
                <a:gd name="T19" fmla="*/ 152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9" h="553">
                  <a:moveTo>
                    <a:pt x="313" y="152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18" y="54"/>
                    <a:pt x="0" y="117"/>
                    <a:pt x="0" y="184"/>
                  </a:cubicBezTo>
                  <a:cubicBezTo>
                    <a:pt x="0" y="232"/>
                    <a:pt x="9" y="277"/>
                    <a:pt x="26" y="318"/>
                  </a:cubicBezTo>
                  <a:cubicBezTo>
                    <a:pt x="39" y="353"/>
                    <a:pt x="58" y="385"/>
                    <a:pt x="80" y="413"/>
                  </a:cubicBezTo>
                  <a:cubicBezTo>
                    <a:pt x="148" y="498"/>
                    <a:pt x="252" y="553"/>
                    <a:pt x="369" y="553"/>
                  </a:cubicBezTo>
                  <a:cubicBezTo>
                    <a:pt x="369" y="553"/>
                    <a:pt x="369" y="553"/>
                    <a:pt x="369" y="553"/>
                  </a:cubicBezTo>
                  <a:cubicBezTo>
                    <a:pt x="369" y="247"/>
                    <a:pt x="369" y="247"/>
                    <a:pt x="369" y="247"/>
                  </a:cubicBezTo>
                  <a:cubicBezTo>
                    <a:pt x="369" y="184"/>
                    <a:pt x="369" y="184"/>
                    <a:pt x="369" y="184"/>
                  </a:cubicBezTo>
                  <a:lnTo>
                    <a:pt x="313" y="15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8" name="Freeform 13"/>
            <p:cNvSpPr/>
            <p:nvPr/>
          </p:nvSpPr>
          <p:spPr bwMode="auto">
            <a:xfrm>
              <a:off x="8577" y="5457"/>
              <a:ext cx="1573" cy="907"/>
            </a:xfrm>
            <a:custGeom>
              <a:avLst/>
              <a:gdLst>
                <a:gd name="T0" fmla="*/ 374 w 638"/>
                <a:gd name="T1" fmla="*/ 4 h 368"/>
                <a:gd name="T2" fmla="*/ 319 w 638"/>
                <a:gd name="T3" fmla="*/ 0 h 368"/>
                <a:gd name="T4" fmla="*/ 264 w 638"/>
                <a:gd name="T5" fmla="*/ 4 h 368"/>
                <a:gd name="T6" fmla="*/ 0 w 638"/>
                <a:gd name="T7" fmla="*/ 184 h 368"/>
                <a:gd name="T8" fmla="*/ 263 w 638"/>
                <a:gd name="T9" fmla="*/ 336 h 368"/>
                <a:gd name="T10" fmla="*/ 319 w 638"/>
                <a:gd name="T11" fmla="*/ 368 h 368"/>
                <a:gd name="T12" fmla="*/ 374 w 638"/>
                <a:gd name="T13" fmla="*/ 336 h 368"/>
                <a:gd name="T14" fmla="*/ 638 w 638"/>
                <a:gd name="T15" fmla="*/ 184 h 368"/>
                <a:gd name="T16" fmla="*/ 374 w 638"/>
                <a:gd name="T17" fmla="*/ 4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8" h="368">
                  <a:moveTo>
                    <a:pt x="374" y="4"/>
                  </a:moveTo>
                  <a:cubicBezTo>
                    <a:pt x="356" y="1"/>
                    <a:pt x="337" y="0"/>
                    <a:pt x="319" y="0"/>
                  </a:cubicBezTo>
                  <a:cubicBezTo>
                    <a:pt x="300" y="0"/>
                    <a:pt x="282" y="1"/>
                    <a:pt x="264" y="4"/>
                  </a:cubicBezTo>
                  <a:cubicBezTo>
                    <a:pt x="151" y="21"/>
                    <a:pt x="55" y="89"/>
                    <a:pt x="0" y="184"/>
                  </a:cubicBezTo>
                  <a:cubicBezTo>
                    <a:pt x="263" y="336"/>
                    <a:pt x="263" y="336"/>
                    <a:pt x="263" y="336"/>
                  </a:cubicBezTo>
                  <a:cubicBezTo>
                    <a:pt x="319" y="368"/>
                    <a:pt x="319" y="368"/>
                    <a:pt x="319" y="368"/>
                  </a:cubicBezTo>
                  <a:cubicBezTo>
                    <a:pt x="374" y="336"/>
                    <a:pt x="374" y="336"/>
                    <a:pt x="374" y="336"/>
                  </a:cubicBezTo>
                  <a:cubicBezTo>
                    <a:pt x="638" y="184"/>
                    <a:pt x="638" y="184"/>
                    <a:pt x="638" y="184"/>
                  </a:cubicBezTo>
                  <a:cubicBezTo>
                    <a:pt x="583" y="89"/>
                    <a:pt x="487" y="21"/>
                    <a:pt x="374" y="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1" name="Freeform 14"/>
            <p:cNvSpPr/>
            <p:nvPr/>
          </p:nvSpPr>
          <p:spPr bwMode="auto">
            <a:xfrm>
              <a:off x="9363" y="5910"/>
              <a:ext cx="910" cy="1367"/>
            </a:xfrm>
            <a:custGeom>
              <a:avLst/>
              <a:gdLst>
                <a:gd name="T0" fmla="*/ 319 w 369"/>
                <a:gd name="T1" fmla="*/ 0 h 553"/>
                <a:gd name="T2" fmla="*/ 55 w 369"/>
                <a:gd name="T3" fmla="*/ 152 h 553"/>
                <a:gd name="T4" fmla="*/ 0 w 369"/>
                <a:gd name="T5" fmla="*/ 184 h 553"/>
                <a:gd name="T6" fmla="*/ 0 w 369"/>
                <a:gd name="T7" fmla="*/ 247 h 553"/>
                <a:gd name="T8" fmla="*/ 0 w 369"/>
                <a:gd name="T9" fmla="*/ 553 h 553"/>
                <a:gd name="T10" fmla="*/ 288 w 369"/>
                <a:gd name="T11" fmla="*/ 413 h 553"/>
                <a:gd name="T12" fmla="*/ 343 w 369"/>
                <a:gd name="T13" fmla="*/ 318 h 553"/>
                <a:gd name="T14" fmla="*/ 369 w 369"/>
                <a:gd name="T15" fmla="*/ 184 h 553"/>
                <a:gd name="T16" fmla="*/ 319 w 369"/>
                <a:gd name="T17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9" h="553">
                  <a:moveTo>
                    <a:pt x="319" y="0"/>
                  </a:moveTo>
                  <a:cubicBezTo>
                    <a:pt x="55" y="152"/>
                    <a:pt x="55" y="152"/>
                    <a:pt x="55" y="152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553"/>
                    <a:pt x="0" y="553"/>
                    <a:pt x="0" y="553"/>
                  </a:cubicBezTo>
                  <a:cubicBezTo>
                    <a:pt x="117" y="553"/>
                    <a:pt x="221" y="498"/>
                    <a:pt x="288" y="413"/>
                  </a:cubicBezTo>
                  <a:cubicBezTo>
                    <a:pt x="311" y="385"/>
                    <a:pt x="330" y="353"/>
                    <a:pt x="343" y="318"/>
                  </a:cubicBezTo>
                  <a:cubicBezTo>
                    <a:pt x="359" y="277"/>
                    <a:pt x="369" y="232"/>
                    <a:pt x="369" y="184"/>
                  </a:cubicBezTo>
                  <a:cubicBezTo>
                    <a:pt x="369" y="117"/>
                    <a:pt x="350" y="54"/>
                    <a:pt x="3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/>
            <a:p>
              <a:pPr>
                <a:defRPr/>
              </a:pPr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>
              <a:off x="7057" y="6167"/>
              <a:ext cx="200" cy="193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381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p>
              <a:pPr algn="ctr">
                <a:defRPr/>
              </a:pPr>
              <a:endParaRPr lang="zh-CN" altLang="en-US" sz="24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cxnSp>
          <p:nvCxnSpPr>
            <p:cNvPr id="63" name="直接连接符 62"/>
            <p:cNvCxnSpPr>
              <a:cxnSpLocks noChangeShapeType="1"/>
            </p:cNvCxnSpPr>
            <p:nvPr/>
          </p:nvCxnSpPr>
          <p:spPr bwMode="auto">
            <a:xfrm flipH="1">
              <a:off x="1806" y="6263"/>
              <a:ext cx="5252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4" name="组合 28"/>
            <p:cNvGrpSpPr/>
            <p:nvPr/>
          </p:nvGrpSpPr>
          <p:grpSpPr bwMode="auto">
            <a:xfrm flipV="1">
              <a:off x="1806" y="8393"/>
              <a:ext cx="6425" cy="250"/>
              <a:chOff x="1150420" y="2300503"/>
              <a:chExt cx="3061540" cy="118384"/>
            </a:xfrm>
          </p:grpSpPr>
          <p:cxnSp>
            <p:nvCxnSpPr>
              <p:cNvPr id="51229" name="直接连接符 29"/>
              <p:cNvCxnSpPr>
                <a:cxnSpLocks noChangeShapeType="1"/>
              </p:cNvCxnSpPr>
              <p:nvPr/>
            </p:nvCxnSpPr>
            <p:spPr bwMode="auto">
              <a:xfrm flipH="1" flipV="1">
                <a:off x="4093576" y="2300503"/>
                <a:ext cx="118384" cy="118384"/>
              </a:xfrm>
              <a:prstGeom prst="lin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230" name="直接连接符 30"/>
              <p:cNvCxnSpPr>
                <a:cxnSpLocks noChangeShapeType="1"/>
              </p:cNvCxnSpPr>
              <p:nvPr/>
            </p:nvCxnSpPr>
            <p:spPr bwMode="auto">
              <a:xfrm flipH="1" flipV="1">
                <a:off x="1150420" y="2300503"/>
                <a:ext cx="2943157" cy="0"/>
              </a:xfrm>
              <a:prstGeom prst="lin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5" name="椭圆 64"/>
            <p:cNvSpPr/>
            <p:nvPr/>
          </p:nvSpPr>
          <p:spPr>
            <a:xfrm>
              <a:off x="8227" y="8210"/>
              <a:ext cx="197" cy="197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381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p>
              <a:pPr algn="ctr">
                <a:defRPr/>
              </a:pPr>
              <a:endParaRPr lang="zh-CN" altLang="en-US" sz="24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11436" y="6187"/>
              <a:ext cx="200" cy="197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381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p>
              <a:pPr algn="ctr">
                <a:defRPr/>
              </a:pPr>
              <a:endParaRPr lang="zh-CN" altLang="en-US" sz="24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cxnSp>
          <p:nvCxnSpPr>
            <p:cNvPr id="77" name="直接连接符 76"/>
            <p:cNvCxnSpPr>
              <a:cxnSpLocks noChangeShapeType="1"/>
            </p:cNvCxnSpPr>
            <p:nvPr/>
          </p:nvCxnSpPr>
          <p:spPr bwMode="auto">
            <a:xfrm flipH="1">
              <a:off x="11669" y="6293"/>
              <a:ext cx="5252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8" name="组合 41"/>
            <p:cNvGrpSpPr/>
            <p:nvPr/>
          </p:nvGrpSpPr>
          <p:grpSpPr bwMode="auto">
            <a:xfrm flipH="1" flipV="1">
              <a:off x="10500" y="8393"/>
              <a:ext cx="6425" cy="250"/>
              <a:chOff x="1150420" y="2300503"/>
              <a:chExt cx="3061540" cy="118384"/>
            </a:xfrm>
          </p:grpSpPr>
          <p:cxnSp>
            <p:nvCxnSpPr>
              <p:cNvPr id="51242" name="直接连接符 42"/>
              <p:cNvCxnSpPr>
                <a:cxnSpLocks noChangeShapeType="1"/>
              </p:cNvCxnSpPr>
              <p:nvPr/>
            </p:nvCxnSpPr>
            <p:spPr bwMode="auto">
              <a:xfrm flipH="1" flipV="1">
                <a:off x="4093576" y="2300503"/>
                <a:ext cx="118384" cy="118384"/>
              </a:xfrm>
              <a:prstGeom prst="lin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243" name="直接连接符 43"/>
              <p:cNvCxnSpPr>
                <a:cxnSpLocks noChangeShapeType="1"/>
              </p:cNvCxnSpPr>
              <p:nvPr/>
            </p:nvCxnSpPr>
            <p:spPr bwMode="auto">
              <a:xfrm flipH="1" flipV="1">
                <a:off x="1150420" y="2300503"/>
                <a:ext cx="2943157" cy="0"/>
              </a:xfrm>
              <a:prstGeom prst="line">
                <a:avLst/>
              </a:prstGeom>
              <a:noFill/>
              <a:ln w="9525">
                <a:solidFill>
                  <a:srgbClr val="7F7F7F"/>
                </a:solidFill>
                <a:prstDash val="sys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83" name="椭圆 82"/>
            <p:cNvSpPr/>
            <p:nvPr/>
          </p:nvSpPr>
          <p:spPr>
            <a:xfrm>
              <a:off x="10343" y="8210"/>
              <a:ext cx="200" cy="197"/>
            </a:xfrm>
            <a:prstGeom prst="ellipse">
              <a:avLst/>
            </a:prstGeom>
            <a:solidFill>
              <a:sysClr val="window" lastClr="FFFFFF">
                <a:lumMod val="75000"/>
              </a:sysClr>
            </a:solidFill>
            <a:ln w="381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p>
              <a:pPr algn="ctr">
                <a:defRPr/>
              </a:pPr>
              <a:endParaRPr lang="zh-CN" altLang="en-US" sz="2400" kern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3051" y="4656"/>
              <a:ext cx="3045" cy="1452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lnSpc>
                  <a:spcPct val="150000"/>
                </a:lnSpc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落实常态化防控措施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3051" y="7206"/>
              <a:ext cx="3045" cy="1452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lnSpc>
                  <a:spcPct val="150000"/>
                </a:lnSpc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加强基层能力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建设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12621" y="4656"/>
              <a:ext cx="3045" cy="1452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lnSpc>
                  <a:spcPct val="150000"/>
                </a:lnSpc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完善疫情防控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机制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12621" y="7206"/>
              <a:ext cx="3045" cy="1452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 algn="ctr">
                <a:lnSpc>
                  <a:spcPct val="150000"/>
                </a:lnSpc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深入开展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爱国卫生运动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97" name="文本框 96"/>
          <p:cNvSpPr txBox="1"/>
          <p:nvPr/>
        </p:nvSpPr>
        <p:spPr>
          <a:xfrm>
            <a:off x="1524000" y="1231265"/>
            <a:ext cx="62687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altLang="zh-CN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）坚持外防输入内防反弹，毫不放松做好疫情防控</a:t>
            </a:r>
            <a:endParaRPr lang="zh-CN" altLang="en-US" sz="20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560"/>
          <p:cNvSpPr txBox="1"/>
          <p:nvPr/>
        </p:nvSpPr>
        <p:spPr>
          <a:xfrm>
            <a:off x="1520825" y="664845"/>
            <a:ext cx="875728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2021年主要工作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1520825" y="1231265"/>
            <a:ext cx="621347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altLang="zh-CN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</a:t>
            </a:r>
            <a:r>
              <a:rPr lang="zh-CN" altLang="en-US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）深入实施重大国家战略，扎实推进区域协同发展</a:t>
            </a:r>
            <a:endParaRPr lang="zh-CN" altLang="en-US" sz="20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50740" y="2171065"/>
            <a:ext cx="3316605" cy="3239135"/>
            <a:chOff x="6358" y="3208"/>
            <a:chExt cx="5826" cy="5689"/>
          </a:xfrm>
        </p:grpSpPr>
        <p:grpSp>
          <p:nvGrpSpPr>
            <p:cNvPr id="28" name="Group 36"/>
            <p:cNvGrpSpPr/>
            <p:nvPr/>
          </p:nvGrpSpPr>
          <p:grpSpPr>
            <a:xfrm rot="0">
              <a:off x="6358" y="4183"/>
              <a:ext cx="2438" cy="3328"/>
              <a:chOff x="2957513" y="1706994"/>
              <a:chExt cx="1350963" cy="1917700"/>
            </a:xfrm>
          </p:grpSpPr>
          <p:sp>
            <p:nvSpPr>
              <p:cNvPr id="29" name="Freeform 19"/>
              <p:cNvSpPr/>
              <p:nvPr/>
            </p:nvSpPr>
            <p:spPr bwMode="auto">
              <a:xfrm>
                <a:off x="2957513" y="1706994"/>
                <a:ext cx="428625" cy="1917700"/>
              </a:xfrm>
              <a:custGeom>
                <a:avLst/>
                <a:gdLst/>
                <a:ahLst/>
                <a:cxnLst>
                  <a:cxn ang="0">
                    <a:pos x="270" y="0"/>
                  </a:cxn>
                  <a:cxn ang="0">
                    <a:pos x="270" y="1052"/>
                  </a:cxn>
                  <a:cxn ang="0">
                    <a:pos x="0" y="1208"/>
                  </a:cxn>
                  <a:cxn ang="0">
                    <a:pos x="0" y="160"/>
                  </a:cxn>
                  <a:cxn ang="0">
                    <a:pos x="270" y="0"/>
                  </a:cxn>
                </a:cxnLst>
                <a:rect l="0" t="0" r="r" b="b"/>
                <a:pathLst>
                  <a:path w="270" h="1208">
                    <a:moveTo>
                      <a:pt x="270" y="0"/>
                    </a:moveTo>
                    <a:lnTo>
                      <a:pt x="270" y="1052"/>
                    </a:lnTo>
                    <a:lnTo>
                      <a:pt x="0" y="1208"/>
                    </a:lnTo>
                    <a:lnTo>
                      <a:pt x="0" y="160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 sz="135" b="1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0" name="Freeform 21"/>
              <p:cNvSpPr/>
              <p:nvPr/>
            </p:nvSpPr>
            <p:spPr bwMode="auto">
              <a:xfrm>
                <a:off x="2957513" y="1706994"/>
                <a:ext cx="1350963" cy="781050"/>
              </a:xfrm>
              <a:custGeom>
                <a:avLst/>
                <a:gdLst/>
                <a:ahLst/>
                <a:cxnLst>
                  <a:cxn ang="0">
                    <a:pos x="270" y="0"/>
                  </a:cxn>
                  <a:cxn ang="0">
                    <a:pos x="851" y="330"/>
                  </a:cxn>
                  <a:cxn ang="0">
                    <a:pos x="578" y="492"/>
                  </a:cxn>
                  <a:cxn ang="0">
                    <a:pos x="0" y="160"/>
                  </a:cxn>
                  <a:cxn ang="0">
                    <a:pos x="270" y="0"/>
                  </a:cxn>
                </a:cxnLst>
                <a:rect l="0" t="0" r="r" b="b"/>
                <a:pathLst>
                  <a:path w="851" h="492">
                    <a:moveTo>
                      <a:pt x="270" y="0"/>
                    </a:moveTo>
                    <a:lnTo>
                      <a:pt x="851" y="330"/>
                    </a:lnTo>
                    <a:lnTo>
                      <a:pt x="578" y="492"/>
                    </a:lnTo>
                    <a:lnTo>
                      <a:pt x="0" y="160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ED7D3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 sz="135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31" name="Group 37"/>
            <p:cNvGrpSpPr/>
            <p:nvPr/>
          </p:nvGrpSpPr>
          <p:grpSpPr>
            <a:xfrm rot="0">
              <a:off x="8853" y="3208"/>
              <a:ext cx="2581" cy="3248"/>
              <a:chOff x="4340226" y="1145019"/>
              <a:chExt cx="1430338" cy="1871662"/>
            </a:xfrm>
          </p:grpSpPr>
          <p:sp>
            <p:nvSpPr>
              <p:cNvPr id="32" name="Freeform 18"/>
              <p:cNvSpPr/>
              <p:nvPr/>
            </p:nvSpPr>
            <p:spPr bwMode="auto">
              <a:xfrm>
                <a:off x="4340226" y="1145019"/>
                <a:ext cx="1430338" cy="1333500"/>
              </a:xfrm>
              <a:custGeom>
                <a:avLst/>
                <a:gdLst/>
                <a:ahLst/>
                <a:cxnLst>
                  <a:cxn ang="0">
                    <a:pos x="622" y="686"/>
                  </a:cxn>
                  <a:cxn ang="0">
                    <a:pos x="622" y="686"/>
                  </a:cxn>
                  <a:cxn ang="0">
                    <a:pos x="0" y="318"/>
                  </a:cxn>
                  <a:cxn ang="0">
                    <a:pos x="0" y="0"/>
                  </a:cxn>
                  <a:cxn ang="0">
                    <a:pos x="901" y="526"/>
                  </a:cxn>
                  <a:cxn ang="0">
                    <a:pos x="901" y="840"/>
                  </a:cxn>
                  <a:cxn ang="0">
                    <a:pos x="622" y="686"/>
                  </a:cxn>
                </a:cxnLst>
                <a:rect l="0" t="0" r="r" b="b"/>
                <a:pathLst>
                  <a:path w="901" h="840">
                    <a:moveTo>
                      <a:pt x="622" y="686"/>
                    </a:moveTo>
                    <a:lnTo>
                      <a:pt x="622" y="686"/>
                    </a:lnTo>
                    <a:lnTo>
                      <a:pt x="0" y="318"/>
                    </a:lnTo>
                    <a:lnTo>
                      <a:pt x="0" y="0"/>
                    </a:lnTo>
                    <a:lnTo>
                      <a:pt x="901" y="526"/>
                    </a:lnTo>
                    <a:lnTo>
                      <a:pt x="901" y="840"/>
                    </a:lnTo>
                    <a:lnTo>
                      <a:pt x="622" y="686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 sz="135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3" name="Freeform 22"/>
              <p:cNvSpPr/>
              <p:nvPr/>
            </p:nvSpPr>
            <p:spPr bwMode="auto">
              <a:xfrm>
                <a:off x="4859338" y="1980044"/>
                <a:ext cx="911225" cy="1036637"/>
              </a:xfrm>
              <a:custGeom>
                <a:avLst/>
                <a:gdLst/>
                <a:ahLst/>
                <a:cxnLst>
                  <a:cxn ang="0">
                    <a:pos x="295" y="160"/>
                  </a:cxn>
                  <a:cxn ang="0">
                    <a:pos x="574" y="0"/>
                  </a:cxn>
                  <a:cxn ang="0">
                    <a:pos x="574" y="314"/>
                  </a:cxn>
                  <a:cxn ang="0">
                    <a:pos x="0" y="653"/>
                  </a:cxn>
                  <a:cxn ang="0">
                    <a:pos x="0" y="331"/>
                  </a:cxn>
                  <a:cxn ang="0">
                    <a:pos x="295" y="160"/>
                  </a:cxn>
                  <a:cxn ang="0">
                    <a:pos x="295" y="160"/>
                  </a:cxn>
                </a:cxnLst>
                <a:rect l="0" t="0" r="r" b="b"/>
                <a:pathLst>
                  <a:path w="574" h="653">
                    <a:moveTo>
                      <a:pt x="295" y="160"/>
                    </a:moveTo>
                    <a:lnTo>
                      <a:pt x="574" y="0"/>
                    </a:lnTo>
                    <a:lnTo>
                      <a:pt x="574" y="314"/>
                    </a:lnTo>
                    <a:lnTo>
                      <a:pt x="0" y="653"/>
                    </a:lnTo>
                    <a:lnTo>
                      <a:pt x="0" y="331"/>
                    </a:lnTo>
                    <a:lnTo>
                      <a:pt x="295" y="160"/>
                    </a:lnTo>
                    <a:lnTo>
                      <a:pt x="295" y="160"/>
                    </a:lnTo>
                    <a:close/>
                  </a:path>
                </a:pathLst>
              </a:custGeom>
              <a:solidFill>
                <a:srgbClr val="A5A5A5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 sz="135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34" name="Group 38"/>
            <p:cNvGrpSpPr/>
            <p:nvPr/>
          </p:nvGrpSpPr>
          <p:grpSpPr>
            <a:xfrm rot="0">
              <a:off x="8062" y="6577"/>
              <a:ext cx="4123" cy="2320"/>
              <a:chOff x="3902076" y="3086531"/>
              <a:chExt cx="2284413" cy="1336675"/>
            </a:xfrm>
          </p:grpSpPr>
          <p:sp>
            <p:nvSpPr>
              <p:cNvPr id="35" name="Freeform 20"/>
              <p:cNvSpPr/>
              <p:nvPr/>
            </p:nvSpPr>
            <p:spPr bwMode="auto">
              <a:xfrm>
                <a:off x="3902076" y="3086531"/>
                <a:ext cx="2284413" cy="1336675"/>
              </a:xfrm>
              <a:custGeom>
                <a:avLst/>
                <a:gdLst/>
                <a:ahLst/>
                <a:cxnLst>
                  <a:cxn ang="0">
                    <a:pos x="1177" y="0"/>
                  </a:cxn>
                  <a:cxn ang="0">
                    <a:pos x="1439" y="162"/>
                  </a:cxn>
                  <a:cxn ang="0">
                    <a:pos x="299" y="842"/>
                  </a:cxn>
                  <a:cxn ang="0">
                    <a:pos x="0" y="674"/>
                  </a:cxn>
                  <a:cxn ang="0">
                    <a:pos x="1177" y="0"/>
                  </a:cxn>
                  <a:cxn ang="0">
                    <a:pos x="1177" y="0"/>
                  </a:cxn>
                </a:cxnLst>
                <a:rect l="0" t="0" r="r" b="b"/>
                <a:pathLst>
                  <a:path w="1439" h="842">
                    <a:moveTo>
                      <a:pt x="1177" y="0"/>
                    </a:moveTo>
                    <a:lnTo>
                      <a:pt x="1439" y="162"/>
                    </a:lnTo>
                    <a:lnTo>
                      <a:pt x="299" y="842"/>
                    </a:lnTo>
                    <a:lnTo>
                      <a:pt x="0" y="674"/>
                    </a:lnTo>
                    <a:lnTo>
                      <a:pt x="1177" y="0"/>
                    </a:lnTo>
                    <a:lnTo>
                      <a:pt x="1177" y="0"/>
                    </a:lnTo>
                    <a:close/>
                  </a:path>
                </a:pathLst>
              </a:custGeom>
              <a:gradFill>
                <a:gsLst>
                  <a:gs pos="50000">
                    <a:srgbClr val="EDDADE"/>
                  </a:gs>
                  <a:gs pos="0">
                    <a:srgbClr val="F3E6E9"/>
                  </a:gs>
                  <a:gs pos="100000">
                    <a:srgbClr val="E6CDD3"/>
                  </a:gs>
                </a:gsLst>
                <a:lin scaled="1"/>
              </a:gra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 sz="135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6" name="Freeform 23"/>
              <p:cNvSpPr/>
              <p:nvPr/>
            </p:nvSpPr>
            <p:spPr bwMode="auto">
              <a:xfrm>
                <a:off x="3902076" y="3108756"/>
                <a:ext cx="474663" cy="1314450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0" y="0"/>
                  </a:cxn>
                  <a:cxn ang="0">
                    <a:pos x="299" y="158"/>
                  </a:cxn>
                  <a:cxn ang="0">
                    <a:pos x="299" y="828"/>
                  </a:cxn>
                  <a:cxn ang="0">
                    <a:pos x="0" y="660"/>
                  </a:cxn>
                </a:cxnLst>
                <a:rect l="0" t="0" r="r" b="b"/>
                <a:pathLst>
                  <a:path w="299" h="828">
                    <a:moveTo>
                      <a:pt x="0" y="660"/>
                    </a:moveTo>
                    <a:lnTo>
                      <a:pt x="0" y="0"/>
                    </a:lnTo>
                    <a:lnTo>
                      <a:pt x="299" y="158"/>
                    </a:lnTo>
                    <a:lnTo>
                      <a:pt x="299" y="828"/>
                    </a:lnTo>
                    <a:lnTo>
                      <a:pt x="0" y="660"/>
                    </a:lnTo>
                    <a:close/>
                  </a:path>
                </a:pathLst>
              </a:custGeom>
              <a:solidFill>
                <a:srgbClr val="C00000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 sz="135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3" name="Group 35"/>
            <p:cNvGrpSpPr/>
            <p:nvPr/>
          </p:nvGrpSpPr>
          <p:grpSpPr>
            <a:xfrm rot="0">
              <a:off x="8062" y="5654"/>
              <a:ext cx="851" cy="1311"/>
              <a:chOff x="3902076" y="2554719"/>
              <a:chExt cx="471488" cy="755650"/>
            </a:xfrm>
          </p:grpSpPr>
          <p:sp>
            <p:nvSpPr>
              <p:cNvPr id="38" name="Freeform 17"/>
              <p:cNvSpPr/>
              <p:nvPr/>
            </p:nvSpPr>
            <p:spPr bwMode="auto">
              <a:xfrm>
                <a:off x="3902076" y="2554719"/>
                <a:ext cx="471488" cy="755650"/>
              </a:xfrm>
              <a:custGeom>
                <a:avLst/>
                <a:gdLst/>
                <a:ahLst/>
                <a:cxnLst>
                  <a:cxn ang="0">
                    <a:pos x="297" y="154"/>
                  </a:cxn>
                  <a:cxn ang="0">
                    <a:pos x="297" y="476"/>
                  </a:cxn>
                  <a:cxn ang="0">
                    <a:pos x="0" y="320"/>
                  </a:cxn>
                  <a:cxn ang="0">
                    <a:pos x="0" y="0"/>
                  </a:cxn>
                  <a:cxn ang="0">
                    <a:pos x="297" y="154"/>
                  </a:cxn>
                </a:cxnLst>
                <a:rect l="0" t="0" r="r" b="b"/>
                <a:pathLst>
                  <a:path w="297" h="476">
                    <a:moveTo>
                      <a:pt x="297" y="154"/>
                    </a:moveTo>
                    <a:lnTo>
                      <a:pt x="297" y="476"/>
                    </a:lnTo>
                    <a:lnTo>
                      <a:pt x="0" y="320"/>
                    </a:lnTo>
                    <a:lnTo>
                      <a:pt x="0" y="0"/>
                    </a:lnTo>
                    <a:lnTo>
                      <a:pt x="297" y="154"/>
                    </a:ln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p>
                <a:endParaRPr lang="en-US" sz="2665"/>
              </a:p>
            </p:txBody>
          </p:sp>
          <p:sp>
            <p:nvSpPr>
              <p:cNvPr id="4" name="Freeform 62"/>
              <p:cNvSpPr>
                <a:spLocks noEditPoints="1"/>
              </p:cNvSpPr>
              <p:nvPr/>
            </p:nvSpPr>
            <p:spPr bwMode="auto">
              <a:xfrm rot="1517534">
                <a:off x="3962405" y="2799607"/>
                <a:ext cx="328877" cy="331507"/>
              </a:xfrm>
              <a:custGeom>
                <a:avLst/>
                <a:gdLst/>
                <a:ahLst/>
                <a:cxnLst>
                  <a:cxn ang="0">
                    <a:pos x="58" y="33"/>
                  </a:cxn>
                  <a:cxn ang="0">
                    <a:pos x="57" y="34"/>
                  </a:cxn>
                  <a:cxn ang="0">
                    <a:pos x="50" y="35"/>
                  </a:cxn>
                  <a:cxn ang="0">
                    <a:pos x="49" y="39"/>
                  </a:cxn>
                  <a:cxn ang="0">
                    <a:pos x="53" y="44"/>
                  </a:cxn>
                  <a:cxn ang="0">
                    <a:pos x="53" y="45"/>
                  </a:cxn>
                  <a:cxn ang="0">
                    <a:pos x="53" y="46"/>
                  </a:cxn>
                  <a:cxn ang="0">
                    <a:pos x="45" y="53"/>
                  </a:cxn>
                  <a:cxn ang="0">
                    <a:pos x="44" y="52"/>
                  </a:cxn>
                  <a:cxn ang="0">
                    <a:pos x="39" y="48"/>
                  </a:cxn>
                  <a:cxn ang="0">
                    <a:pos x="36" y="50"/>
                  </a:cxn>
                  <a:cxn ang="0">
                    <a:pos x="34" y="57"/>
                  </a:cxn>
                  <a:cxn ang="0">
                    <a:pos x="33" y="58"/>
                  </a:cxn>
                  <a:cxn ang="0">
                    <a:pos x="25" y="58"/>
                  </a:cxn>
                  <a:cxn ang="0">
                    <a:pos x="23" y="57"/>
                  </a:cxn>
                  <a:cxn ang="0">
                    <a:pos x="22" y="50"/>
                  </a:cxn>
                  <a:cxn ang="0">
                    <a:pos x="19" y="48"/>
                  </a:cxn>
                  <a:cxn ang="0">
                    <a:pos x="14" y="52"/>
                  </a:cxn>
                  <a:cxn ang="0">
                    <a:pos x="13" y="53"/>
                  </a:cxn>
                  <a:cxn ang="0">
                    <a:pos x="12" y="52"/>
                  </a:cxn>
                  <a:cxn ang="0">
                    <a:pos x="5" y="46"/>
                  </a:cxn>
                  <a:cxn ang="0">
                    <a:pos x="5" y="45"/>
                  </a:cxn>
                  <a:cxn ang="0">
                    <a:pos x="5" y="44"/>
                  </a:cxn>
                  <a:cxn ang="0">
                    <a:pos x="9" y="39"/>
                  </a:cxn>
                  <a:cxn ang="0">
                    <a:pos x="8" y="35"/>
                  </a:cxn>
                  <a:cxn ang="0">
                    <a:pos x="1" y="34"/>
                  </a:cxn>
                  <a:cxn ang="0">
                    <a:pos x="0" y="33"/>
                  </a:cxn>
                  <a:cxn ang="0">
                    <a:pos x="0" y="24"/>
                  </a:cxn>
                  <a:cxn ang="0">
                    <a:pos x="1" y="23"/>
                  </a:cxn>
                  <a:cxn ang="0">
                    <a:pos x="8" y="22"/>
                  </a:cxn>
                  <a:cxn ang="0">
                    <a:pos x="9" y="18"/>
                  </a:cxn>
                  <a:cxn ang="0">
                    <a:pos x="5" y="13"/>
                  </a:cxn>
                  <a:cxn ang="0">
                    <a:pos x="5" y="12"/>
                  </a:cxn>
                  <a:cxn ang="0">
                    <a:pos x="5" y="11"/>
                  </a:cxn>
                  <a:cxn ang="0">
                    <a:pos x="13" y="5"/>
                  </a:cxn>
                  <a:cxn ang="0">
                    <a:pos x="14" y="5"/>
                  </a:cxn>
                  <a:cxn ang="0">
                    <a:pos x="19" y="9"/>
                  </a:cxn>
                  <a:cxn ang="0">
                    <a:pos x="22" y="8"/>
                  </a:cxn>
                  <a:cxn ang="0">
                    <a:pos x="23" y="1"/>
                  </a:cxn>
                  <a:cxn ang="0">
                    <a:pos x="25" y="0"/>
                  </a:cxn>
                  <a:cxn ang="0">
                    <a:pos x="33" y="0"/>
                  </a:cxn>
                  <a:cxn ang="0">
                    <a:pos x="34" y="1"/>
                  </a:cxn>
                  <a:cxn ang="0">
                    <a:pos x="36" y="8"/>
                  </a:cxn>
                  <a:cxn ang="0">
                    <a:pos x="39" y="9"/>
                  </a:cxn>
                  <a:cxn ang="0">
                    <a:pos x="44" y="5"/>
                  </a:cxn>
                  <a:cxn ang="0">
                    <a:pos x="45" y="5"/>
                  </a:cxn>
                  <a:cxn ang="0">
                    <a:pos x="46" y="5"/>
                  </a:cxn>
                  <a:cxn ang="0">
                    <a:pos x="52" y="12"/>
                  </a:cxn>
                  <a:cxn ang="0">
                    <a:pos x="53" y="12"/>
                  </a:cxn>
                  <a:cxn ang="0">
                    <a:pos x="52" y="13"/>
                  </a:cxn>
                  <a:cxn ang="0">
                    <a:pos x="48" y="18"/>
                  </a:cxn>
                  <a:cxn ang="0">
                    <a:pos x="50" y="22"/>
                  </a:cxn>
                  <a:cxn ang="0">
                    <a:pos x="57" y="23"/>
                  </a:cxn>
                  <a:cxn ang="0">
                    <a:pos x="58" y="25"/>
                  </a:cxn>
                  <a:cxn ang="0">
                    <a:pos x="58" y="33"/>
                  </a:cxn>
                  <a:cxn ang="0">
                    <a:pos x="29" y="19"/>
                  </a:cxn>
                  <a:cxn ang="0">
                    <a:pos x="19" y="29"/>
                  </a:cxn>
                  <a:cxn ang="0">
                    <a:pos x="29" y="38"/>
                  </a:cxn>
                  <a:cxn ang="0">
                    <a:pos x="39" y="29"/>
                  </a:cxn>
                  <a:cxn ang="0">
                    <a:pos x="29" y="19"/>
                  </a:cxn>
                </a:cxnLst>
                <a:rect l="0" t="0" r="r" b="b"/>
                <a:pathLst>
                  <a:path w="58" h="58">
                    <a:moveTo>
                      <a:pt x="58" y="33"/>
                    </a:moveTo>
                    <a:cubicBezTo>
                      <a:pt x="58" y="34"/>
                      <a:pt x="58" y="34"/>
                      <a:pt x="57" y="34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7"/>
                      <a:pt x="49" y="38"/>
                      <a:pt x="49" y="39"/>
                    </a:cubicBezTo>
                    <a:cubicBezTo>
                      <a:pt x="50" y="41"/>
                      <a:pt x="51" y="42"/>
                      <a:pt x="53" y="44"/>
                    </a:cubicBezTo>
                    <a:cubicBezTo>
                      <a:pt x="53" y="44"/>
                      <a:pt x="53" y="45"/>
                      <a:pt x="53" y="45"/>
                    </a:cubicBezTo>
                    <a:cubicBezTo>
                      <a:pt x="53" y="45"/>
                      <a:pt x="53" y="46"/>
                      <a:pt x="53" y="46"/>
                    </a:cubicBezTo>
                    <a:cubicBezTo>
                      <a:pt x="52" y="47"/>
                      <a:pt x="47" y="53"/>
                      <a:pt x="45" y="53"/>
                    </a:cubicBezTo>
                    <a:cubicBezTo>
                      <a:pt x="45" y="53"/>
                      <a:pt x="45" y="53"/>
                      <a:pt x="44" y="52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9"/>
                      <a:pt x="37" y="49"/>
                      <a:pt x="36" y="50"/>
                    </a:cubicBezTo>
                    <a:cubicBezTo>
                      <a:pt x="35" y="52"/>
                      <a:pt x="35" y="55"/>
                      <a:pt x="34" y="57"/>
                    </a:cubicBezTo>
                    <a:cubicBezTo>
                      <a:pt x="34" y="57"/>
                      <a:pt x="34" y="58"/>
                      <a:pt x="33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4" y="58"/>
                      <a:pt x="23" y="57"/>
                      <a:pt x="23" y="57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1" y="49"/>
                      <a:pt x="20" y="49"/>
                      <a:pt x="19" y="48"/>
                    </a:cubicBezTo>
                    <a:cubicBezTo>
                      <a:pt x="14" y="52"/>
                      <a:pt x="14" y="52"/>
                      <a:pt x="14" y="52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2" y="53"/>
                      <a:pt x="12" y="53"/>
                      <a:pt x="12" y="52"/>
                    </a:cubicBezTo>
                    <a:cubicBezTo>
                      <a:pt x="10" y="50"/>
                      <a:pt x="7" y="48"/>
                      <a:pt x="5" y="46"/>
                    </a:cubicBezTo>
                    <a:cubicBezTo>
                      <a:pt x="5" y="46"/>
                      <a:pt x="5" y="45"/>
                      <a:pt x="5" y="45"/>
                    </a:cubicBezTo>
                    <a:cubicBezTo>
                      <a:pt x="5" y="45"/>
                      <a:pt x="5" y="44"/>
                      <a:pt x="5" y="44"/>
                    </a:cubicBezTo>
                    <a:cubicBezTo>
                      <a:pt x="7" y="42"/>
                      <a:pt x="8" y="41"/>
                      <a:pt x="9" y="39"/>
                    </a:cubicBezTo>
                    <a:cubicBezTo>
                      <a:pt x="9" y="38"/>
                      <a:pt x="8" y="37"/>
                      <a:pt x="8" y="35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3"/>
                      <a:pt x="0" y="3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1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9" y="20"/>
                      <a:pt x="9" y="18"/>
                    </a:cubicBezTo>
                    <a:cubicBezTo>
                      <a:pt x="8" y="17"/>
                      <a:pt x="7" y="15"/>
                      <a:pt x="5" y="13"/>
                    </a:cubicBezTo>
                    <a:cubicBezTo>
                      <a:pt x="5" y="13"/>
                      <a:pt x="5" y="13"/>
                      <a:pt x="5" y="12"/>
                    </a:cubicBezTo>
                    <a:cubicBezTo>
                      <a:pt x="5" y="12"/>
                      <a:pt x="5" y="12"/>
                      <a:pt x="5" y="11"/>
                    </a:cubicBezTo>
                    <a:cubicBezTo>
                      <a:pt x="6" y="10"/>
                      <a:pt x="11" y="5"/>
                      <a:pt x="13" y="5"/>
                    </a:cubicBezTo>
                    <a:cubicBezTo>
                      <a:pt x="13" y="5"/>
                      <a:pt x="13" y="5"/>
                      <a:pt x="14" y="5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0" y="9"/>
                      <a:pt x="21" y="8"/>
                      <a:pt x="22" y="8"/>
                    </a:cubicBezTo>
                    <a:cubicBezTo>
                      <a:pt x="22" y="5"/>
                      <a:pt x="23" y="3"/>
                      <a:pt x="23" y="1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4" y="0"/>
                      <a:pt x="34" y="0"/>
                      <a:pt x="34" y="1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7" y="8"/>
                      <a:pt x="38" y="9"/>
                      <a:pt x="39" y="9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8" y="7"/>
                      <a:pt x="51" y="9"/>
                      <a:pt x="52" y="12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3" y="13"/>
                      <a:pt x="53" y="13"/>
                      <a:pt x="52" y="13"/>
                    </a:cubicBezTo>
                    <a:cubicBezTo>
                      <a:pt x="51" y="15"/>
                      <a:pt x="50" y="17"/>
                      <a:pt x="48" y="18"/>
                    </a:cubicBezTo>
                    <a:cubicBezTo>
                      <a:pt x="49" y="20"/>
                      <a:pt x="50" y="21"/>
                      <a:pt x="50" y="22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8" y="23"/>
                      <a:pt x="58" y="24"/>
                      <a:pt x="58" y="25"/>
                    </a:cubicBezTo>
                    <a:lnTo>
                      <a:pt x="58" y="33"/>
                    </a:lnTo>
                    <a:close/>
                    <a:moveTo>
                      <a:pt x="29" y="19"/>
                    </a:moveTo>
                    <a:cubicBezTo>
                      <a:pt x="24" y="19"/>
                      <a:pt x="19" y="23"/>
                      <a:pt x="19" y="29"/>
                    </a:cubicBezTo>
                    <a:cubicBezTo>
                      <a:pt x="19" y="34"/>
                      <a:pt x="24" y="38"/>
                      <a:pt x="29" y="38"/>
                    </a:cubicBezTo>
                    <a:cubicBezTo>
                      <a:pt x="34" y="38"/>
                      <a:pt x="39" y="34"/>
                      <a:pt x="39" y="29"/>
                    </a:cubicBezTo>
                    <a:cubicBezTo>
                      <a:pt x="39" y="23"/>
                      <a:pt x="34" y="19"/>
                      <a:pt x="29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p>
                <a:endParaRPr lang="en-US" sz="2665"/>
              </a:p>
            </p:txBody>
          </p:sp>
        </p:grpSp>
        <p:grpSp>
          <p:nvGrpSpPr>
            <p:cNvPr id="40" name="Group 33"/>
            <p:cNvGrpSpPr/>
            <p:nvPr/>
          </p:nvGrpSpPr>
          <p:grpSpPr>
            <a:xfrm rot="0">
              <a:off x="8096" y="5133"/>
              <a:ext cx="1579" cy="887"/>
              <a:chOff x="3921126" y="2254681"/>
              <a:chExt cx="874713" cy="511175"/>
            </a:xfrm>
          </p:grpSpPr>
          <p:sp>
            <p:nvSpPr>
              <p:cNvPr id="41" name="Freeform 16"/>
              <p:cNvSpPr/>
              <p:nvPr/>
            </p:nvSpPr>
            <p:spPr bwMode="auto">
              <a:xfrm>
                <a:off x="3921126" y="2254681"/>
                <a:ext cx="874713" cy="511175"/>
              </a:xfrm>
              <a:custGeom>
                <a:avLst/>
                <a:gdLst/>
                <a:ahLst/>
                <a:cxnLst>
                  <a:cxn ang="0">
                    <a:pos x="551" y="160"/>
                  </a:cxn>
                  <a:cxn ang="0">
                    <a:pos x="289" y="322"/>
                  </a:cxn>
                  <a:cxn ang="0">
                    <a:pos x="0" y="170"/>
                  </a:cxn>
                  <a:cxn ang="0">
                    <a:pos x="271" y="0"/>
                  </a:cxn>
                  <a:cxn ang="0">
                    <a:pos x="551" y="160"/>
                  </a:cxn>
                </a:cxnLst>
                <a:rect l="0" t="0" r="r" b="b"/>
                <a:pathLst>
                  <a:path w="551" h="322">
                    <a:moveTo>
                      <a:pt x="551" y="160"/>
                    </a:moveTo>
                    <a:lnTo>
                      <a:pt x="289" y="322"/>
                    </a:lnTo>
                    <a:lnTo>
                      <a:pt x="0" y="170"/>
                    </a:lnTo>
                    <a:lnTo>
                      <a:pt x="271" y="0"/>
                    </a:lnTo>
                    <a:lnTo>
                      <a:pt x="551" y="16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p>
                <a:endParaRPr lang="en-US" sz="2665"/>
              </a:p>
            </p:txBody>
          </p:sp>
          <p:sp>
            <p:nvSpPr>
              <p:cNvPr id="42" name="Freeform 65"/>
              <p:cNvSpPr>
                <a:spLocks noEditPoints="1"/>
              </p:cNvSpPr>
              <p:nvPr/>
            </p:nvSpPr>
            <p:spPr bwMode="auto">
              <a:xfrm rot="18682126">
                <a:off x="4181006" y="2327643"/>
                <a:ext cx="323785" cy="360012"/>
              </a:xfrm>
              <a:custGeom>
                <a:avLst/>
                <a:gdLst/>
                <a:ahLst/>
                <a:cxnLst>
                  <a:cxn ang="0">
                    <a:pos x="151" y="125"/>
                  </a:cxn>
                  <a:cxn ang="0">
                    <a:pos x="144" y="120"/>
                  </a:cxn>
                  <a:cxn ang="0">
                    <a:pos x="107" y="104"/>
                  </a:cxn>
                  <a:cxn ang="0">
                    <a:pos x="105" y="102"/>
                  </a:cxn>
                  <a:cxn ang="0">
                    <a:pos x="102" y="95"/>
                  </a:cxn>
                  <a:cxn ang="0">
                    <a:pos x="100" y="91"/>
                  </a:cxn>
                  <a:cxn ang="0">
                    <a:pos x="99" y="89"/>
                  </a:cxn>
                  <a:cxn ang="0">
                    <a:pos x="102" y="73"/>
                  </a:cxn>
                  <a:cxn ang="0">
                    <a:pos x="102" y="72"/>
                  </a:cxn>
                  <a:cxn ang="0">
                    <a:pos x="108" y="57"/>
                  </a:cxn>
                  <a:cxn ang="0">
                    <a:pos x="108" y="57"/>
                  </a:cxn>
                  <a:cxn ang="0">
                    <a:pos x="109" y="47"/>
                  </a:cxn>
                  <a:cxn ang="0">
                    <a:pos x="108" y="45"/>
                  </a:cxn>
                  <a:cxn ang="0">
                    <a:pos x="106" y="42"/>
                  </a:cxn>
                  <a:cxn ang="0">
                    <a:pos x="106" y="27"/>
                  </a:cxn>
                  <a:cxn ang="0">
                    <a:pos x="102" y="17"/>
                  </a:cxn>
                  <a:cxn ang="0">
                    <a:pos x="97" y="13"/>
                  </a:cxn>
                  <a:cxn ang="0">
                    <a:pos x="97" y="13"/>
                  </a:cxn>
                  <a:cxn ang="0">
                    <a:pos x="95" y="6"/>
                  </a:cxn>
                  <a:cxn ang="0">
                    <a:pos x="99" y="4"/>
                  </a:cxn>
                  <a:cxn ang="0">
                    <a:pos x="83" y="3"/>
                  </a:cxn>
                  <a:cxn ang="0">
                    <a:pos x="82" y="3"/>
                  </a:cxn>
                  <a:cxn ang="0">
                    <a:pos x="79" y="4"/>
                  </a:cxn>
                  <a:cxn ang="0">
                    <a:pos x="59" y="13"/>
                  </a:cxn>
                  <a:cxn ang="0">
                    <a:pos x="51" y="25"/>
                  </a:cxn>
                  <a:cxn ang="0">
                    <a:pos x="51" y="34"/>
                  </a:cxn>
                  <a:cxn ang="0">
                    <a:pos x="51" y="42"/>
                  </a:cxn>
                  <a:cxn ang="0">
                    <a:pos x="50" y="44"/>
                  </a:cxn>
                  <a:cxn ang="0">
                    <a:pos x="48" y="48"/>
                  </a:cxn>
                  <a:cxn ang="0">
                    <a:pos x="49" y="51"/>
                  </a:cxn>
                  <a:cxn ang="0">
                    <a:pos x="51" y="59"/>
                  </a:cxn>
                  <a:cxn ang="0">
                    <a:pos x="53" y="66"/>
                  </a:cxn>
                  <a:cxn ang="0">
                    <a:pos x="58" y="77"/>
                  </a:cxn>
                  <a:cxn ang="0">
                    <a:pos x="59" y="79"/>
                  </a:cxn>
                  <a:cxn ang="0">
                    <a:pos x="58" y="89"/>
                  </a:cxn>
                  <a:cxn ang="0">
                    <a:pos x="57" y="91"/>
                  </a:cxn>
                  <a:cxn ang="0">
                    <a:pos x="54" y="95"/>
                  </a:cxn>
                  <a:cxn ang="0">
                    <a:pos x="51" y="102"/>
                  </a:cxn>
                  <a:cxn ang="0">
                    <a:pos x="50" y="103"/>
                  </a:cxn>
                  <a:cxn ang="0">
                    <a:pos x="38" y="108"/>
                  </a:cxn>
                  <a:cxn ang="0">
                    <a:pos x="25" y="114"/>
                  </a:cxn>
                  <a:cxn ang="0">
                    <a:pos x="13" y="120"/>
                  </a:cxn>
                  <a:cxn ang="0">
                    <a:pos x="6" y="125"/>
                  </a:cxn>
                  <a:cxn ang="0">
                    <a:pos x="0" y="149"/>
                  </a:cxn>
                  <a:cxn ang="0">
                    <a:pos x="61" y="170"/>
                  </a:cxn>
                  <a:cxn ang="0">
                    <a:pos x="61" y="170"/>
                  </a:cxn>
                  <a:cxn ang="0">
                    <a:pos x="90" y="171"/>
                  </a:cxn>
                  <a:cxn ang="0">
                    <a:pos x="97" y="169"/>
                  </a:cxn>
                  <a:cxn ang="0">
                    <a:pos x="157" y="149"/>
                  </a:cxn>
                  <a:cxn ang="0">
                    <a:pos x="151" y="125"/>
                  </a:cxn>
                  <a:cxn ang="0">
                    <a:pos x="62" y="158"/>
                  </a:cxn>
                  <a:cxn ang="0">
                    <a:pos x="62" y="157"/>
                  </a:cxn>
                  <a:cxn ang="0">
                    <a:pos x="62" y="157"/>
                  </a:cxn>
                  <a:cxn ang="0">
                    <a:pos x="62" y="158"/>
                  </a:cxn>
                </a:cxnLst>
                <a:rect l="0" t="0" r="r" b="b"/>
                <a:pathLst>
                  <a:path w="157" h="175">
                    <a:moveTo>
                      <a:pt x="151" y="125"/>
                    </a:moveTo>
                    <a:cubicBezTo>
                      <a:pt x="149" y="123"/>
                      <a:pt x="147" y="121"/>
                      <a:pt x="144" y="120"/>
                    </a:cubicBezTo>
                    <a:cubicBezTo>
                      <a:pt x="132" y="114"/>
                      <a:pt x="120" y="109"/>
                      <a:pt x="107" y="104"/>
                    </a:cubicBezTo>
                    <a:cubicBezTo>
                      <a:pt x="106" y="103"/>
                      <a:pt x="105" y="103"/>
                      <a:pt x="105" y="102"/>
                    </a:cubicBezTo>
                    <a:cubicBezTo>
                      <a:pt x="104" y="99"/>
                      <a:pt x="103" y="97"/>
                      <a:pt x="102" y="95"/>
                    </a:cubicBezTo>
                    <a:cubicBezTo>
                      <a:pt x="102" y="93"/>
                      <a:pt x="101" y="92"/>
                      <a:pt x="100" y="91"/>
                    </a:cubicBezTo>
                    <a:cubicBezTo>
                      <a:pt x="99" y="91"/>
                      <a:pt x="99" y="90"/>
                      <a:pt x="99" y="89"/>
                    </a:cubicBezTo>
                    <a:cubicBezTo>
                      <a:pt x="99" y="84"/>
                      <a:pt x="97" y="78"/>
                      <a:pt x="102" y="73"/>
                    </a:cubicBezTo>
                    <a:cubicBezTo>
                      <a:pt x="102" y="73"/>
                      <a:pt x="102" y="73"/>
                      <a:pt x="102" y="72"/>
                    </a:cubicBezTo>
                    <a:cubicBezTo>
                      <a:pt x="104" y="68"/>
                      <a:pt x="105" y="62"/>
                      <a:pt x="108" y="57"/>
                    </a:cubicBezTo>
                    <a:cubicBezTo>
                      <a:pt x="108" y="57"/>
                      <a:pt x="108" y="57"/>
                      <a:pt x="108" y="57"/>
                    </a:cubicBezTo>
                    <a:cubicBezTo>
                      <a:pt x="108" y="54"/>
                      <a:pt x="108" y="50"/>
                      <a:pt x="109" y="47"/>
                    </a:cubicBezTo>
                    <a:cubicBezTo>
                      <a:pt x="109" y="46"/>
                      <a:pt x="108" y="46"/>
                      <a:pt x="108" y="45"/>
                    </a:cubicBezTo>
                    <a:cubicBezTo>
                      <a:pt x="106" y="45"/>
                      <a:pt x="106" y="43"/>
                      <a:pt x="106" y="42"/>
                    </a:cubicBezTo>
                    <a:cubicBezTo>
                      <a:pt x="106" y="35"/>
                      <a:pt x="106" y="34"/>
                      <a:pt x="106" y="27"/>
                    </a:cubicBezTo>
                    <a:cubicBezTo>
                      <a:pt x="106" y="24"/>
                      <a:pt x="105" y="20"/>
                      <a:pt x="102" y="17"/>
                    </a:cubicBezTo>
                    <a:cubicBezTo>
                      <a:pt x="100" y="16"/>
                      <a:pt x="99" y="14"/>
                      <a:pt x="97" y="13"/>
                    </a:cubicBezTo>
                    <a:cubicBezTo>
                      <a:pt x="97" y="13"/>
                      <a:pt x="97" y="13"/>
                      <a:pt x="97" y="13"/>
                    </a:cubicBezTo>
                    <a:cubicBezTo>
                      <a:pt x="97" y="13"/>
                      <a:pt x="92" y="9"/>
                      <a:pt x="95" y="6"/>
                    </a:cubicBezTo>
                    <a:cubicBezTo>
                      <a:pt x="96" y="4"/>
                      <a:pt x="99" y="4"/>
                      <a:pt x="99" y="4"/>
                    </a:cubicBezTo>
                    <a:cubicBezTo>
                      <a:pt x="99" y="4"/>
                      <a:pt x="95" y="0"/>
                      <a:pt x="83" y="3"/>
                    </a:cubicBezTo>
                    <a:cubicBezTo>
                      <a:pt x="82" y="3"/>
                      <a:pt x="82" y="3"/>
                      <a:pt x="82" y="3"/>
                    </a:cubicBezTo>
                    <a:cubicBezTo>
                      <a:pt x="81" y="3"/>
                      <a:pt x="80" y="4"/>
                      <a:pt x="79" y="4"/>
                    </a:cubicBezTo>
                    <a:cubicBezTo>
                      <a:pt x="72" y="6"/>
                      <a:pt x="65" y="8"/>
                      <a:pt x="59" y="13"/>
                    </a:cubicBezTo>
                    <a:cubicBezTo>
                      <a:pt x="55" y="16"/>
                      <a:pt x="52" y="20"/>
                      <a:pt x="51" y="25"/>
                    </a:cubicBezTo>
                    <a:cubicBezTo>
                      <a:pt x="51" y="28"/>
                      <a:pt x="51" y="31"/>
                      <a:pt x="51" y="34"/>
                    </a:cubicBezTo>
                    <a:cubicBezTo>
                      <a:pt x="51" y="38"/>
                      <a:pt x="51" y="37"/>
                      <a:pt x="51" y="42"/>
                    </a:cubicBezTo>
                    <a:cubicBezTo>
                      <a:pt x="51" y="43"/>
                      <a:pt x="51" y="44"/>
                      <a:pt x="50" y="44"/>
                    </a:cubicBezTo>
                    <a:cubicBezTo>
                      <a:pt x="48" y="45"/>
                      <a:pt x="48" y="46"/>
                      <a:pt x="48" y="48"/>
                    </a:cubicBezTo>
                    <a:cubicBezTo>
                      <a:pt x="49" y="49"/>
                      <a:pt x="48" y="50"/>
                      <a:pt x="49" y="51"/>
                    </a:cubicBezTo>
                    <a:cubicBezTo>
                      <a:pt x="49" y="54"/>
                      <a:pt x="50" y="57"/>
                      <a:pt x="51" y="59"/>
                    </a:cubicBezTo>
                    <a:cubicBezTo>
                      <a:pt x="51" y="62"/>
                      <a:pt x="53" y="64"/>
                      <a:pt x="53" y="66"/>
                    </a:cubicBezTo>
                    <a:cubicBezTo>
                      <a:pt x="54" y="70"/>
                      <a:pt x="55" y="74"/>
                      <a:pt x="58" y="77"/>
                    </a:cubicBezTo>
                    <a:cubicBezTo>
                      <a:pt x="59" y="78"/>
                      <a:pt x="59" y="79"/>
                      <a:pt x="59" y="79"/>
                    </a:cubicBezTo>
                    <a:cubicBezTo>
                      <a:pt x="59" y="83"/>
                      <a:pt x="58" y="86"/>
                      <a:pt x="58" y="89"/>
                    </a:cubicBezTo>
                    <a:cubicBezTo>
                      <a:pt x="58" y="90"/>
                      <a:pt x="57" y="91"/>
                      <a:pt x="57" y="91"/>
                    </a:cubicBezTo>
                    <a:cubicBezTo>
                      <a:pt x="54" y="91"/>
                      <a:pt x="54" y="93"/>
                      <a:pt x="54" y="95"/>
                    </a:cubicBezTo>
                    <a:cubicBezTo>
                      <a:pt x="53" y="97"/>
                      <a:pt x="52" y="99"/>
                      <a:pt x="51" y="102"/>
                    </a:cubicBezTo>
                    <a:cubicBezTo>
                      <a:pt x="51" y="102"/>
                      <a:pt x="50" y="103"/>
                      <a:pt x="50" y="103"/>
                    </a:cubicBezTo>
                    <a:cubicBezTo>
                      <a:pt x="46" y="105"/>
                      <a:pt x="42" y="107"/>
                      <a:pt x="38" y="108"/>
                    </a:cubicBezTo>
                    <a:cubicBezTo>
                      <a:pt x="33" y="110"/>
                      <a:pt x="29" y="112"/>
                      <a:pt x="25" y="114"/>
                    </a:cubicBezTo>
                    <a:cubicBezTo>
                      <a:pt x="21" y="116"/>
                      <a:pt x="17" y="118"/>
                      <a:pt x="13" y="120"/>
                    </a:cubicBezTo>
                    <a:cubicBezTo>
                      <a:pt x="10" y="122"/>
                      <a:pt x="8" y="123"/>
                      <a:pt x="6" y="125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24" y="149"/>
                      <a:pt x="39" y="165"/>
                      <a:pt x="61" y="170"/>
                    </a:cubicBezTo>
                    <a:cubicBezTo>
                      <a:pt x="61" y="170"/>
                      <a:pt x="61" y="170"/>
                      <a:pt x="61" y="170"/>
                    </a:cubicBezTo>
                    <a:cubicBezTo>
                      <a:pt x="61" y="170"/>
                      <a:pt x="77" y="175"/>
                      <a:pt x="90" y="171"/>
                    </a:cubicBezTo>
                    <a:cubicBezTo>
                      <a:pt x="93" y="171"/>
                      <a:pt x="95" y="170"/>
                      <a:pt x="97" y="169"/>
                    </a:cubicBezTo>
                    <a:cubicBezTo>
                      <a:pt x="117" y="162"/>
                      <a:pt x="143" y="149"/>
                      <a:pt x="157" y="149"/>
                    </a:cubicBezTo>
                    <a:lnTo>
                      <a:pt x="151" y="125"/>
                    </a:lnTo>
                    <a:close/>
                    <a:moveTo>
                      <a:pt x="62" y="158"/>
                    </a:moveTo>
                    <a:cubicBezTo>
                      <a:pt x="62" y="157"/>
                      <a:pt x="62" y="157"/>
                      <a:pt x="62" y="157"/>
                    </a:cubicBezTo>
                    <a:cubicBezTo>
                      <a:pt x="62" y="157"/>
                      <a:pt x="62" y="157"/>
                      <a:pt x="62" y="157"/>
                    </a:cubicBezTo>
                    <a:lnTo>
                      <a:pt x="62" y="15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p>
                <a:endParaRPr lang="en-US" sz="2665"/>
              </a:p>
            </p:txBody>
          </p:sp>
        </p:grpSp>
        <p:grpSp>
          <p:nvGrpSpPr>
            <p:cNvPr id="43" name="Group 34"/>
            <p:cNvGrpSpPr/>
            <p:nvPr/>
          </p:nvGrpSpPr>
          <p:grpSpPr>
            <a:xfrm rot="0">
              <a:off x="8967" y="5621"/>
              <a:ext cx="756" cy="1300"/>
              <a:chOff x="4403726" y="2535669"/>
              <a:chExt cx="419100" cy="749300"/>
            </a:xfrm>
          </p:grpSpPr>
          <p:sp>
            <p:nvSpPr>
              <p:cNvPr id="44" name="Freeform 15"/>
              <p:cNvSpPr/>
              <p:nvPr/>
            </p:nvSpPr>
            <p:spPr bwMode="auto">
              <a:xfrm>
                <a:off x="4403726" y="2535669"/>
                <a:ext cx="419100" cy="749300"/>
              </a:xfrm>
              <a:custGeom>
                <a:avLst/>
                <a:gdLst/>
                <a:ahLst/>
                <a:cxnLst>
                  <a:cxn ang="0">
                    <a:pos x="264" y="0"/>
                  </a:cxn>
                  <a:cxn ang="0">
                    <a:pos x="264" y="316"/>
                  </a:cxn>
                  <a:cxn ang="0">
                    <a:pos x="0" y="472"/>
                  </a:cxn>
                  <a:cxn ang="0">
                    <a:pos x="0" y="162"/>
                  </a:cxn>
                  <a:cxn ang="0">
                    <a:pos x="264" y="0"/>
                  </a:cxn>
                </a:cxnLst>
                <a:rect l="0" t="0" r="r" b="b"/>
                <a:pathLst>
                  <a:path w="264" h="472">
                    <a:moveTo>
                      <a:pt x="264" y="0"/>
                    </a:moveTo>
                    <a:lnTo>
                      <a:pt x="264" y="316"/>
                    </a:lnTo>
                    <a:lnTo>
                      <a:pt x="0" y="472"/>
                    </a:lnTo>
                    <a:lnTo>
                      <a:pt x="0" y="162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p>
                <a:endParaRPr lang="en-US" sz="2665"/>
              </a:p>
            </p:txBody>
          </p:sp>
          <p:sp>
            <p:nvSpPr>
              <p:cNvPr id="45" name="Freeform 66"/>
              <p:cNvSpPr>
                <a:spLocks noEditPoints="1"/>
              </p:cNvSpPr>
              <p:nvPr/>
            </p:nvSpPr>
            <p:spPr bwMode="auto">
              <a:xfrm>
                <a:off x="4464986" y="2817995"/>
                <a:ext cx="292718" cy="227045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22" y="40"/>
                  </a:cxn>
                  <a:cxn ang="0">
                    <a:pos x="11" y="45"/>
                  </a:cxn>
                  <a:cxn ang="0">
                    <a:pos x="7" y="46"/>
                  </a:cxn>
                  <a:cxn ang="0">
                    <a:pos x="7" y="46"/>
                  </a:cxn>
                  <a:cxn ang="0">
                    <a:pos x="6" y="45"/>
                  </a:cxn>
                  <a:cxn ang="0">
                    <a:pos x="6" y="43"/>
                  </a:cxn>
                  <a:cxn ang="0">
                    <a:pos x="11" y="36"/>
                  </a:cxn>
                  <a:cxn ang="0">
                    <a:pos x="0" y="20"/>
                  </a:cxn>
                  <a:cxn ang="0">
                    <a:pos x="29" y="0"/>
                  </a:cxn>
                  <a:cxn ang="0">
                    <a:pos x="57" y="20"/>
                  </a:cxn>
                  <a:cxn ang="0">
                    <a:pos x="29" y="41"/>
                  </a:cxn>
                  <a:cxn ang="0">
                    <a:pos x="62" y="47"/>
                  </a:cxn>
                  <a:cxn ang="0">
                    <a:pos x="66" y="53"/>
                  </a:cxn>
                  <a:cxn ang="0">
                    <a:pos x="67" y="55"/>
                  </a:cxn>
                  <a:cxn ang="0">
                    <a:pos x="66" y="56"/>
                  </a:cxn>
                  <a:cxn ang="0">
                    <a:pos x="62" y="55"/>
                  </a:cxn>
                  <a:cxn ang="0">
                    <a:pos x="51" y="50"/>
                  </a:cxn>
                  <a:cxn ang="0">
                    <a:pos x="44" y="51"/>
                  </a:cxn>
                  <a:cxn ang="0">
                    <a:pos x="25" y="46"/>
                  </a:cxn>
                  <a:cxn ang="0">
                    <a:pos x="29" y="46"/>
                  </a:cxn>
                  <a:cxn ang="0">
                    <a:pos x="52" y="39"/>
                  </a:cxn>
                  <a:cxn ang="0">
                    <a:pos x="62" y="20"/>
                  </a:cxn>
                  <a:cxn ang="0">
                    <a:pos x="61" y="14"/>
                  </a:cxn>
                  <a:cxn ang="0">
                    <a:pos x="72" y="30"/>
                  </a:cxn>
                  <a:cxn ang="0">
                    <a:pos x="62" y="47"/>
                  </a:cxn>
                </a:cxnLst>
                <a:rect l="0" t="0" r="r" b="b"/>
                <a:pathLst>
                  <a:path w="72" h="56">
                    <a:moveTo>
                      <a:pt x="29" y="41"/>
                    </a:moveTo>
                    <a:cubicBezTo>
                      <a:pt x="26" y="41"/>
                      <a:pt x="24" y="40"/>
                      <a:pt x="22" y="40"/>
                    </a:cubicBezTo>
                    <a:cubicBezTo>
                      <a:pt x="18" y="42"/>
                      <a:pt x="15" y="44"/>
                      <a:pt x="11" y="45"/>
                    </a:cubicBezTo>
                    <a:cubicBezTo>
                      <a:pt x="9" y="45"/>
                      <a:pt x="8" y="46"/>
                      <a:pt x="7" y="46"/>
                    </a:cubicBezTo>
                    <a:cubicBezTo>
                      <a:pt x="7" y="46"/>
                      <a:pt x="7" y="46"/>
                      <a:pt x="7" y="46"/>
                    </a:cubicBezTo>
                    <a:cubicBezTo>
                      <a:pt x="6" y="46"/>
                      <a:pt x="6" y="45"/>
                      <a:pt x="6" y="45"/>
                    </a:cubicBezTo>
                    <a:cubicBezTo>
                      <a:pt x="5" y="44"/>
                      <a:pt x="6" y="43"/>
                      <a:pt x="6" y="43"/>
                    </a:cubicBezTo>
                    <a:cubicBezTo>
                      <a:pt x="8" y="41"/>
                      <a:pt x="10" y="40"/>
                      <a:pt x="11" y="36"/>
                    </a:cubicBezTo>
                    <a:cubicBezTo>
                      <a:pt x="5" y="32"/>
                      <a:pt x="0" y="27"/>
                      <a:pt x="0" y="20"/>
                    </a:cubicBezTo>
                    <a:cubicBezTo>
                      <a:pt x="0" y="9"/>
                      <a:pt x="13" y="0"/>
                      <a:pt x="29" y="0"/>
                    </a:cubicBezTo>
                    <a:cubicBezTo>
                      <a:pt x="44" y="0"/>
                      <a:pt x="57" y="9"/>
                      <a:pt x="57" y="20"/>
                    </a:cubicBezTo>
                    <a:cubicBezTo>
                      <a:pt x="57" y="32"/>
                      <a:pt x="44" y="41"/>
                      <a:pt x="29" y="41"/>
                    </a:cubicBezTo>
                    <a:close/>
                    <a:moveTo>
                      <a:pt x="62" y="47"/>
                    </a:moveTo>
                    <a:cubicBezTo>
                      <a:pt x="63" y="50"/>
                      <a:pt x="65" y="51"/>
                      <a:pt x="66" y="53"/>
                    </a:cubicBezTo>
                    <a:cubicBezTo>
                      <a:pt x="67" y="54"/>
                      <a:pt x="67" y="54"/>
                      <a:pt x="67" y="55"/>
                    </a:cubicBezTo>
                    <a:cubicBezTo>
                      <a:pt x="67" y="56"/>
                      <a:pt x="67" y="56"/>
                      <a:pt x="66" y="56"/>
                    </a:cubicBezTo>
                    <a:cubicBezTo>
                      <a:pt x="65" y="56"/>
                      <a:pt x="63" y="56"/>
                      <a:pt x="62" y="55"/>
                    </a:cubicBezTo>
                    <a:cubicBezTo>
                      <a:pt x="58" y="54"/>
                      <a:pt x="55" y="53"/>
                      <a:pt x="51" y="50"/>
                    </a:cubicBezTo>
                    <a:cubicBezTo>
                      <a:pt x="49" y="51"/>
                      <a:pt x="47" y="51"/>
                      <a:pt x="44" y="51"/>
                    </a:cubicBezTo>
                    <a:cubicBezTo>
                      <a:pt x="37" y="51"/>
                      <a:pt x="30" y="49"/>
                      <a:pt x="25" y="46"/>
                    </a:cubicBezTo>
                    <a:cubicBezTo>
                      <a:pt x="26" y="46"/>
                      <a:pt x="28" y="46"/>
                      <a:pt x="29" y="46"/>
                    </a:cubicBezTo>
                    <a:cubicBezTo>
                      <a:pt x="37" y="46"/>
                      <a:pt x="46" y="43"/>
                      <a:pt x="52" y="39"/>
                    </a:cubicBezTo>
                    <a:cubicBezTo>
                      <a:pt x="58" y="34"/>
                      <a:pt x="62" y="27"/>
                      <a:pt x="62" y="20"/>
                    </a:cubicBezTo>
                    <a:cubicBezTo>
                      <a:pt x="62" y="18"/>
                      <a:pt x="62" y="16"/>
                      <a:pt x="61" y="14"/>
                    </a:cubicBezTo>
                    <a:cubicBezTo>
                      <a:pt x="68" y="18"/>
                      <a:pt x="72" y="24"/>
                      <a:pt x="72" y="30"/>
                    </a:cubicBezTo>
                    <a:cubicBezTo>
                      <a:pt x="72" y="37"/>
                      <a:pt x="68" y="43"/>
                      <a:pt x="62" y="4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p>
                <a:endParaRPr lang="en-US" sz="2665"/>
              </a:p>
            </p:txBody>
          </p:sp>
        </p:grpSp>
      </p:grpSp>
      <p:sp>
        <p:nvSpPr>
          <p:cNvPr id="48" name="矩形 47"/>
          <p:cNvSpPr/>
          <p:nvPr/>
        </p:nvSpPr>
        <p:spPr>
          <a:xfrm>
            <a:off x="2185670" y="2741930"/>
            <a:ext cx="1999615" cy="755650"/>
          </a:xfrm>
          <a:prstGeom prst="rect">
            <a:avLst/>
          </a:prstGeom>
        </p:spPr>
        <p:txBody>
          <a:bodyPr wrap="square">
            <a:spAutoFit/>
          </a:bodyPr>
          <a:p>
            <a:pPr algn="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推动协同发展向深度广度拓展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17485" y="2725420"/>
            <a:ext cx="2252980" cy="75565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高质量推进雄安新区规划建设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61335" y="4992370"/>
            <a:ext cx="2254885" cy="70040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扎扎实实做好冬奥会筹办工作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48" grpId="0"/>
      <p:bldP spid="48" grpId="1"/>
      <p:bldP spid="6" grpId="0"/>
      <p:bldP spid="6" grpId="1"/>
      <p:bldP spid="9" grpId="0"/>
      <p:bldP spid="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560"/>
          <p:cNvSpPr txBox="1"/>
          <p:nvPr/>
        </p:nvSpPr>
        <p:spPr>
          <a:xfrm>
            <a:off x="1520825" y="664845"/>
            <a:ext cx="875728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2021年主要工作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1520825" y="1231265"/>
            <a:ext cx="46964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altLang="zh-CN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</a:t>
            </a:r>
            <a:r>
              <a:rPr lang="zh-CN" altLang="en-US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）坚持自立自强，加快推进科技创新</a:t>
            </a:r>
            <a:endParaRPr lang="zh-CN" altLang="en-US" sz="20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148715" y="2361565"/>
            <a:ext cx="9888220" cy="2378710"/>
            <a:chOff x="1809" y="3719"/>
            <a:chExt cx="15572" cy="3746"/>
          </a:xfrm>
        </p:grpSpPr>
        <p:sp>
          <p:nvSpPr>
            <p:cNvPr id="14" name="ïṥ1íḍè"/>
            <p:cNvSpPr txBox="1"/>
            <p:nvPr/>
          </p:nvSpPr>
          <p:spPr bwMode="auto">
            <a:xfrm>
              <a:off x="13424" y="6564"/>
              <a:ext cx="3433" cy="8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0">
              <a:no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持续优化创新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生态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5" name="ïṥ1íḍè"/>
            <p:cNvSpPr txBox="1"/>
            <p:nvPr/>
          </p:nvSpPr>
          <p:spPr bwMode="auto">
            <a:xfrm>
              <a:off x="9791" y="6564"/>
              <a:ext cx="3433" cy="8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0">
              <a:no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实施重大科技成果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转化行动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6" name="ïṥ1íḍè"/>
            <p:cNvSpPr txBox="1"/>
            <p:nvPr/>
          </p:nvSpPr>
          <p:spPr bwMode="auto">
            <a:xfrm>
              <a:off x="6083" y="6564"/>
              <a:ext cx="3433" cy="8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0">
              <a:no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提升企业创新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能力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809" y="3719"/>
              <a:ext cx="15572" cy="3746"/>
              <a:chOff x="1809" y="3719"/>
              <a:chExt cx="15572" cy="3746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809" y="3719"/>
                <a:ext cx="15572" cy="3747"/>
                <a:chOff x="1809" y="3708"/>
                <a:chExt cx="15572" cy="3747"/>
              </a:xfrm>
            </p:grpSpPr>
            <p:sp>
              <p:nvSpPr>
                <p:cNvPr id="103" name="işlîďé"/>
                <p:cNvSpPr/>
                <p:nvPr/>
              </p:nvSpPr>
              <p:spPr>
                <a:xfrm flipH="1">
                  <a:off x="1809" y="3708"/>
                  <a:ext cx="3957" cy="2069"/>
                </a:xfrm>
                <a:prstGeom prst="homePlate">
                  <a:avLst/>
                </a:prstGeom>
                <a:solidFill>
                  <a:srgbClr val="AE0201"/>
                </a:solidFill>
                <a:ln w="76200">
                  <a:noFill/>
                </a:ln>
                <a:effectLst>
                  <a:outerShdw blurRad="190500" dist="635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sz="2400"/>
                </a:p>
              </p:txBody>
            </p:sp>
            <p:sp>
              <p:nvSpPr>
                <p:cNvPr id="110" name="ïṥ1íḍè"/>
                <p:cNvSpPr txBox="1"/>
                <p:nvPr/>
              </p:nvSpPr>
              <p:spPr bwMode="auto">
                <a:xfrm>
                  <a:off x="2333" y="6564"/>
                  <a:ext cx="3433" cy="8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0">
                  <a:no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ts val="2000"/>
                    </a:lnSpc>
                  </a:pPr>
                  <a:r>
                    <a:rPr lang="zh-CN" altLang="en-US" dirty="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打好关键核心技术</a:t>
                  </a:r>
                  <a:endParaRPr lang="zh-CN" altLang="en-US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  <a:p>
                  <a:pPr algn="ctr">
                    <a:lnSpc>
                      <a:spcPts val="2000"/>
                    </a:lnSpc>
                  </a:pPr>
                  <a:r>
                    <a:rPr lang="zh-CN" altLang="en-US" dirty="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攻坚战</a:t>
                  </a:r>
                  <a:endParaRPr lang="zh-CN" altLang="en-US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88" name="î$ḻiḋè"/>
                <p:cNvSpPr/>
                <p:nvPr/>
              </p:nvSpPr>
              <p:spPr>
                <a:xfrm>
                  <a:off x="13424" y="3708"/>
                  <a:ext cx="3957" cy="2069"/>
                </a:xfrm>
                <a:prstGeom prst="homePlate">
                  <a:avLst/>
                </a:prstGeom>
                <a:solidFill>
                  <a:srgbClr val="AE0201"/>
                </a:solidFill>
                <a:ln w="76200">
                  <a:noFill/>
                </a:ln>
                <a:effectLst>
                  <a:outerShdw blurRad="190500" dist="635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sz="2400"/>
                </a:p>
              </p:txBody>
            </p:sp>
            <p:sp>
              <p:nvSpPr>
                <p:cNvPr id="95" name="ïŝļíḍê"/>
                <p:cNvSpPr/>
                <p:nvPr/>
              </p:nvSpPr>
              <p:spPr>
                <a:xfrm>
                  <a:off x="9791" y="3708"/>
                  <a:ext cx="3285" cy="2069"/>
                </a:xfrm>
                <a:prstGeom prst="rect">
                  <a:avLst/>
                </a:prstGeom>
                <a:solidFill>
                  <a:srgbClr val="FF9C11"/>
                </a:solidFill>
                <a:ln w="76200">
                  <a:noFill/>
                </a:ln>
                <a:effectLst>
                  <a:outerShdw blurRad="190500" dist="635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sz="2400"/>
                </a:p>
              </p:txBody>
            </p:sp>
            <p:sp>
              <p:nvSpPr>
                <p:cNvPr id="80" name="ïşļïďe"/>
                <p:cNvSpPr/>
                <p:nvPr/>
              </p:nvSpPr>
              <p:spPr>
                <a:xfrm>
                  <a:off x="6158" y="3708"/>
                  <a:ext cx="3285" cy="2069"/>
                </a:xfrm>
                <a:prstGeom prst="rect">
                  <a:avLst/>
                </a:prstGeom>
                <a:solidFill>
                  <a:srgbClr val="FF9C11"/>
                </a:solidFill>
                <a:ln w="76200">
                  <a:noFill/>
                </a:ln>
                <a:effectLst>
                  <a:outerShdw blurRad="190500" dist="635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sz="2400"/>
                </a:p>
              </p:txBody>
            </p:sp>
            <p:sp>
              <p:nvSpPr>
                <p:cNvPr id="27" name="ïṥ1íḍè"/>
                <p:cNvSpPr txBox="1"/>
                <p:nvPr/>
              </p:nvSpPr>
              <p:spPr bwMode="auto">
                <a:xfrm>
                  <a:off x="2333" y="6564"/>
                  <a:ext cx="3433" cy="8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square" lIns="0" tIns="0" rIns="0" bIns="0" anchor="ctr" anchorCtr="0">
                  <a:noAutofit/>
                  <a:scene3d>
                    <a:camera prst="orthographicFront"/>
                    <a:lightRig rig="threePt" dir="t"/>
                  </a:scene3d>
                  <a:sp3d>
                    <a:bevelT w="0" h="0"/>
                  </a:sp3d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ts val="2000"/>
                    </a:lnSpc>
                  </a:pPr>
                  <a:r>
                    <a:rPr lang="zh-CN" altLang="en-US" dirty="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打好关键核心技术</a:t>
                  </a:r>
                  <a:endParaRPr lang="zh-CN" altLang="en-US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  <a:p>
                  <a:pPr algn="ctr">
                    <a:lnSpc>
                      <a:spcPts val="2000"/>
                    </a:lnSpc>
                  </a:pPr>
                  <a:r>
                    <a:rPr lang="zh-CN" altLang="en-US" dirty="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攻坚战</a:t>
                  </a:r>
                  <a:endParaRPr lang="zh-CN" altLang="en-US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7" name="PA_库_Freeform: Shape 20"/>
              <p:cNvSpPr/>
              <p:nvPr>
                <p:custDataLst>
                  <p:tags r:id="rId1"/>
                </p:custDataLst>
              </p:nvPr>
            </p:nvSpPr>
            <p:spPr bwMode="auto">
              <a:xfrm>
                <a:off x="7368" y="4322"/>
                <a:ext cx="865" cy="863"/>
              </a:xfrm>
              <a:custGeom>
                <a:avLst/>
                <a:gdLst>
                  <a:gd name="T0" fmla="*/ 616 w 1108"/>
                  <a:gd name="T1" fmla="*/ 812 h 1105"/>
                  <a:gd name="T2" fmla="*/ 660 w 1108"/>
                  <a:gd name="T3" fmla="*/ 767 h 1105"/>
                  <a:gd name="T4" fmla="*/ 766 w 1108"/>
                  <a:gd name="T5" fmla="*/ 654 h 1105"/>
                  <a:gd name="T6" fmla="*/ 879 w 1108"/>
                  <a:gd name="T7" fmla="*/ 449 h 1105"/>
                  <a:gd name="T8" fmla="*/ 856 w 1108"/>
                  <a:gd name="T9" fmla="*/ 277 h 1105"/>
                  <a:gd name="T10" fmla="*/ 749 w 1108"/>
                  <a:gd name="T11" fmla="*/ 142 h 1105"/>
                  <a:gd name="T12" fmla="*/ 588 w 1108"/>
                  <a:gd name="T13" fmla="*/ 80 h 1105"/>
                  <a:gd name="T14" fmla="*/ 427 w 1108"/>
                  <a:gd name="T15" fmla="*/ 104 h 1105"/>
                  <a:gd name="T16" fmla="*/ 292 w 1108"/>
                  <a:gd name="T17" fmla="*/ 209 h 1105"/>
                  <a:gd name="T18" fmla="*/ 229 w 1108"/>
                  <a:gd name="T19" fmla="*/ 371 h 1105"/>
                  <a:gd name="T20" fmla="*/ 273 w 1108"/>
                  <a:gd name="T21" fmla="*/ 571 h 1105"/>
                  <a:gd name="T22" fmla="*/ 420 w 1108"/>
                  <a:gd name="T23" fmla="*/ 708 h 1105"/>
                  <a:gd name="T24" fmla="*/ 623 w 1108"/>
                  <a:gd name="T25" fmla="*/ 1079 h 1105"/>
                  <a:gd name="T26" fmla="*/ 506 w 1108"/>
                  <a:gd name="T27" fmla="*/ 1098 h 1105"/>
                  <a:gd name="T28" fmla="*/ 424 w 1108"/>
                  <a:gd name="T29" fmla="*/ 1055 h 1105"/>
                  <a:gd name="T30" fmla="*/ 373 w 1108"/>
                  <a:gd name="T31" fmla="*/ 989 h 1105"/>
                  <a:gd name="T32" fmla="*/ 292 w 1108"/>
                  <a:gd name="T33" fmla="*/ 714 h 1105"/>
                  <a:gd name="T34" fmla="*/ 153 w 1108"/>
                  <a:gd name="T35" fmla="*/ 459 h 1105"/>
                  <a:gd name="T36" fmla="*/ 181 w 1108"/>
                  <a:gd name="T37" fmla="*/ 247 h 1105"/>
                  <a:gd name="T38" fmla="*/ 312 w 1108"/>
                  <a:gd name="T39" fmla="*/ 81 h 1105"/>
                  <a:gd name="T40" fmla="*/ 513 w 1108"/>
                  <a:gd name="T41" fmla="*/ 2 h 1105"/>
                  <a:gd name="T42" fmla="*/ 712 w 1108"/>
                  <a:gd name="T43" fmla="*/ 32 h 1105"/>
                  <a:gd name="T44" fmla="*/ 879 w 1108"/>
                  <a:gd name="T45" fmla="*/ 163 h 1105"/>
                  <a:gd name="T46" fmla="*/ 956 w 1108"/>
                  <a:gd name="T47" fmla="*/ 363 h 1105"/>
                  <a:gd name="T48" fmla="*/ 903 w 1108"/>
                  <a:gd name="T49" fmla="*/ 611 h 1105"/>
                  <a:gd name="T50" fmla="*/ 739 w 1108"/>
                  <a:gd name="T51" fmla="*/ 770 h 1105"/>
                  <a:gd name="T52" fmla="*/ 716 w 1108"/>
                  <a:gd name="T53" fmla="*/ 1032 h 1105"/>
                  <a:gd name="T54" fmla="*/ 631 w 1108"/>
                  <a:gd name="T55" fmla="*/ 1062 h 1105"/>
                  <a:gd name="T56" fmla="*/ 939 w 1108"/>
                  <a:gd name="T57" fmla="*/ 623 h 1105"/>
                  <a:gd name="T58" fmla="*/ 1029 w 1108"/>
                  <a:gd name="T59" fmla="*/ 646 h 1105"/>
                  <a:gd name="T60" fmla="*/ 1023 w 1108"/>
                  <a:gd name="T61" fmla="*/ 688 h 1105"/>
                  <a:gd name="T62" fmla="*/ 965 w 1108"/>
                  <a:gd name="T63" fmla="*/ 191 h 1105"/>
                  <a:gd name="T64" fmla="*/ 937 w 1108"/>
                  <a:gd name="T65" fmla="*/ 159 h 1105"/>
                  <a:gd name="T66" fmla="*/ 1023 w 1108"/>
                  <a:gd name="T67" fmla="*/ 113 h 1105"/>
                  <a:gd name="T68" fmla="*/ 1029 w 1108"/>
                  <a:gd name="T69" fmla="*/ 156 h 1105"/>
                  <a:gd name="T70" fmla="*/ 1002 w 1108"/>
                  <a:gd name="T71" fmla="*/ 411 h 1105"/>
                  <a:gd name="T72" fmla="*/ 1025 w 1108"/>
                  <a:gd name="T73" fmla="*/ 375 h 1105"/>
                  <a:gd name="T74" fmla="*/ 1108 w 1108"/>
                  <a:gd name="T75" fmla="*/ 401 h 1105"/>
                  <a:gd name="T76" fmla="*/ 160 w 1108"/>
                  <a:gd name="T77" fmla="*/ 143 h 1105"/>
                  <a:gd name="T78" fmla="*/ 166 w 1108"/>
                  <a:gd name="T79" fmla="*/ 182 h 1105"/>
                  <a:gd name="T80" fmla="*/ 76 w 1108"/>
                  <a:gd name="T81" fmla="*/ 152 h 1105"/>
                  <a:gd name="T82" fmla="*/ 90 w 1108"/>
                  <a:gd name="T83" fmla="*/ 112 h 1105"/>
                  <a:gd name="T84" fmla="*/ 148 w 1108"/>
                  <a:gd name="T85" fmla="*/ 610 h 1105"/>
                  <a:gd name="T86" fmla="*/ 169 w 1108"/>
                  <a:gd name="T87" fmla="*/ 648 h 1105"/>
                  <a:gd name="T88" fmla="*/ 81 w 1108"/>
                  <a:gd name="T89" fmla="*/ 686 h 1105"/>
                  <a:gd name="T90" fmla="*/ 84 w 1108"/>
                  <a:gd name="T91" fmla="*/ 643 h 1105"/>
                  <a:gd name="T92" fmla="*/ 109 w 1108"/>
                  <a:gd name="T93" fmla="*/ 396 h 1105"/>
                  <a:gd name="T94" fmla="*/ 26 w 1108"/>
                  <a:gd name="T95" fmla="*/ 427 h 1105"/>
                  <a:gd name="T96" fmla="*/ 0 w 1108"/>
                  <a:gd name="T97" fmla="*/ 396 h 1105"/>
                  <a:gd name="T98" fmla="*/ 359 w 1108"/>
                  <a:gd name="T99" fmla="*/ 286 h 1105"/>
                  <a:gd name="T100" fmla="*/ 387 w 1108"/>
                  <a:gd name="T101" fmla="*/ 253 h 1105"/>
                  <a:gd name="T102" fmla="*/ 479 w 1108"/>
                  <a:gd name="T103" fmla="*/ 306 h 1105"/>
                  <a:gd name="T104" fmla="*/ 540 w 1108"/>
                  <a:gd name="T105" fmla="*/ 238 h 1105"/>
                  <a:gd name="T106" fmla="*/ 579 w 1108"/>
                  <a:gd name="T107" fmla="*/ 254 h 1105"/>
                  <a:gd name="T108" fmla="*/ 700 w 1108"/>
                  <a:gd name="T109" fmla="*/ 272 h 1105"/>
                  <a:gd name="T110" fmla="*/ 737 w 1108"/>
                  <a:gd name="T111" fmla="*/ 256 h 1105"/>
                  <a:gd name="T112" fmla="*/ 649 w 1108"/>
                  <a:gd name="T113" fmla="*/ 620 h 1105"/>
                  <a:gd name="T114" fmla="*/ 607 w 1108"/>
                  <a:gd name="T115" fmla="*/ 616 h 1105"/>
                  <a:gd name="T116" fmla="*/ 600 w 1108"/>
                  <a:gd name="T117" fmla="*/ 353 h 1105"/>
                  <a:gd name="T118" fmla="*/ 554 w 1108"/>
                  <a:gd name="T119" fmla="*/ 440 h 1105"/>
                  <a:gd name="T120" fmla="*/ 528 w 1108"/>
                  <a:gd name="T121" fmla="*/ 350 h 1105"/>
                  <a:gd name="T122" fmla="*/ 505 w 1108"/>
                  <a:gd name="T123" fmla="*/ 607 h 1105"/>
                  <a:gd name="T124" fmla="*/ 467 w 1108"/>
                  <a:gd name="T125" fmla="*/ 626 h 1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108" h="1105">
                    <a:moveTo>
                      <a:pt x="451" y="781"/>
                    </a:moveTo>
                    <a:lnTo>
                      <a:pt x="451" y="781"/>
                    </a:lnTo>
                    <a:lnTo>
                      <a:pt x="453" y="787"/>
                    </a:lnTo>
                    <a:lnTo>
                      <a:pt x="455" y="794"/>
                    </a:lnTo>
                    <a:lnTo>
                      <a:pt x="459" y="799"/>
                    </a:lnTo>
                    <a:lnTo>
                      <a:pt x="465" y="803"/>
                    </a:lnTo>
                    <a:lnTo>
                      <a:pt x="471" y="808"/>
                    </a:lnTo>
                    <a:lnTo>
                      <a:pt x="478" y="810"/>
                    </a:lnTo>
                    <a:lnTo>
                      <a:pt x="485" y="812"/>
                    </a:lnTo>
                    <a:lnTo>
                      <a:pt x="493" y="812"/>
                    </a:lnTo>
                    <a:lnTo>
                      <a:pt x="616" y="812"/>
                    </a:lnTo>
                    <a:lnTo>
                      <a:pt x="616" y="812"/>
                    </a:lnTo>
                    <a:lnTo>
                      <a:pt x="623" y="812"/>
                    </a:lnTo>
                    <a:lnTo>
                      <a:pt x="631" y="810"/>
                    </a:lnTo>
                    <a:lnTo>
                      <a:pt x="637" y="806"/>
                    </a:lnTo>
                    <a:lnTo>
                      <a:pt x="644" y="803"/>
                    </a:lnTo>
                    <a:lnTo>
                      <a:pt x="649" y="799"/>
                    </a:lnTo>
                    <a:lnTo>
                      <a:pt x="654" y="794"/>
                    </a:lnTo>
                    <a:lnTo>
                      <a:pt x="656" y="787"/>
                    </a:lnTo>
                    <a:lnTo>
                      <a:pt x="658" y="781"/>
                    </a:lnTo>
                    <a:lnTo>
                      <a:pt x="658" y="781"/>
                    </a:lnTo>
                    <a:lnTo>
                      <a:pt x="660" y="767"/>
                    </a:lnTo>
                    <a:lnTo>
                      <a:pt x="663" y="754"/>
                    </a:lnTo>
                    <a:lnTo>
                      <a:pt x="668" y="741"/>
                    </a:lnTo>
                    <a:lnTo>
                      <a:pt x="674" y="729"/>
                    </a:lnTo>
                    <a:lnTo>
                      <a:pt x="680" y="718"/>
                    </a:lnTo>
                    <a:lnTo>
                      <a:pt x="689" y="708"/>
                    </a:lnTo>
                    <a:lnTo>
                      <a:pt x="700" y="700"/>
                    </a:lnTo>
                    <a:lnTo>
                      <a:pt x="712" y="692"/>
                    </a:lnTo>
                    <a:lnTo>
                      <a:pt x="712" y="692"/>
                    </a:lnTo>
                    <a:lnTo>
                      <a:pt x="731" y="680"/>
                    </a:lnTo>
                    <a:lnTo>
                      <a:pt x="748" y="668"/>
                    </a:lnTo>
                    <a:lnTo>
                      <a:pt x="766" y="654"/>
                    </a:lnTo>
                    <a:lnTo>
                      <a:pt x="782" y="639"/>
                    </a:lnTo>
                    <a:lnTo>
                      <a:pt x="797" y="624"/>
                    </a:lnTo>
                    <a:lnTo>
                      <a:pt x="811" y="607"/>
                    </a:lnTo>
                    <a:lnTo>
                      <a:pt x="824" y="590"/>
                    </a:lnTo>
                    <a:lnTo>
                      <a:pt x="836" y="571"/>
                    </a:lnTo>
                    <a:lnTo>
                      <a:pt x="846" y="553"/>
                    </a:lnTo>
                    <a:lnTo>
                      <a:pt x="855" y="533"/>
                    </a:lnTo>
                    <a:lnTo>
                      <a:pt x="863" y="513"/>
                    </a:lnTo>
                    <a:lnTo>
                      <a:pt x="869" y="492"/>
                    </a:lnTo>
                    <a:lnTo>
                      <a:pt x="875" y="471"/>
                    </a:lnTo>
                    <a:lnTo>
                      <a:pt x="879" y="449"/>
                    </a:lnTo>
                    <a:lnTo>
                      <a:pt x="881" y="427"/>
                    </a:lnTo>
                    <a:lnTo>
                      <a:pt x="881" y="404"/>
                    </a:lnTo>
                    <a:lnTo>
                      <a:pt x="881" y="404"/>
                    </a:lnTo>
                    <a:lnTo>
                      <a:pt x="881" y="388"/>
                    </a:lnTo>
                    <a:lnTo>
                      <a:pt x="880" y="371"/>
                    </a:lnTo>
                    <a:lnTo>
                      <a:pt x="878" y="355"/>
                    </a:lnTo>
                    <a:lnTo>
                      <a:pt x="875" y="339"/>
                    </a:lnTo>
                    <a:lnTo>
                      <a:pt x="871" y="323"/>
                    </a:lnTo>
                    <a:lnTo>
                      <a:pt x="867" y="307"/>
                    </a:lnTo>
                    <a:lnTo>
                      <a:pt x="862" y="292"/>
                    </a:lnTo>
                    <a:lnTo>
                      <a:pt x="856" y="277"/>
                    </a:lnTo>
                    <a:lnTo>
                      <a:pt x="849" y="263"/>
                    </a:lnTo>
                    <a:lnTo>
                      <a:pt x="842" y="249"/>
                    </a:lnTo>
                    <a:lnTo>
                      <a:pt x="834" y="235"/>
                    </a:lnTo>
                    <a:lnTo>
                      <a:pt x="826" y="222"/>
                    </a:lnTo>
                    <a:lnTo>
                      <a:pt x="816" y="209"/>
                    </a:lnTo>
                    <a:lnTo>
                      <a:pt x="807" y="196"/>
                    </a:lnTo>
                    <a:lnTo>
                      <a:pt x="797" y="184"/>
                    </a:lnTo>
                    <a:lnTo>
                      <a:pt x="785" y="174"/>
                    </a:lnTo>
                    <a:lnTo>
                      <a:pt x="774" y="163"/>
                    </a:lnTo>
                    <a:lnTo>
                      <a:pt x="762" y="152"/>
                    </a:lnTo>
                    <a:lnTo>
                      <a:pt x="749" y="142"/>
                    </a:lnTo>
                    <a:lnTo>
                      <a:pt x="738" y="134"/>
                    </a:lnTo>
                    <a:lnTo>
                      <a:pt x="724" y="125"/>
                    </a:lnTo>
                    <a:lnTo>
                      <a:pt x="711" y="118"/>
                    </a:lnTo>
                    <a:lnTo>
                      <a:pt x="697" y="110"/>
                    </a:lnTo>
                    <a:lnTo>
                      <a:pt x="682" y="104"/>
                    </a:lnTo>
                    <a:lnTo>
                      <a:pt x="666" y="97"/>
                    </a:lnTo>
                    <a:lnTo>
                      <a:pt x="651" y="93"/>
                    </a:lnTo>
                    <a:lnTo>
                      <a:pt x="636" y="88"/>
                    </a:lnTo>
                    <a:lnTo>
                      <a:pt x="620" y="84"/>
                    </a:lnTo>
                    <a:lnTo>
                      <a:pt x="604" y="82"/>
                    </a:lnTo>
                    <a:lnTo>
                      <a:pt x="588" y="80"/>
                    </a:lnTo>
                    <a:lnTo>
                      <a:pt x="572" y="78"/>
                    </a:lnTo>
                    <a:lnTo>
                      <a:pt x="554" y="78"/>
                    </a:lnTo>
                    <a:lnTo>
                      <a:pt x="554" y="78"/>
                    </a:lnTo>
                    <a:lnTo>
                      <a:pt x="537" y="78"/>
                    </a:lnTo>
                    <a:lnTo>
                      <a:pt x="521" y="80"/>
                    </a:lnTo>
                    <a:lnTo>
                      <a:pt x="505" y="82"/>
                    </a:lnTo>
                    <a:lnTo>
                      <a:pt x="489" y="84"/>
                    </a:lnTo>
                    <a:lnTo>
                      <a:pt x="472" y="88"/>
                    </a:lnTo>
                    <a:lnTo>
                      <a:pt x="457" y="93"/>
                    </a:lnTo>
                    <a:lnTo>
                      <a:pt x="442" y="97"/>
                    </a:lnTo>
                    <a:lnTo>
                      <a:pt x="427" y="104"/>
                    </a:lnTo>
                    <a:lnTo>
                      <a:pt x="412" y="110"/>
                    </a:lnTo>
                    <a:lnTo>
                      <a:pt x="398" y="118"/>
                    </a:lnTo>
                    <a:lnTo>
                      <a:pt x="385" y="125"/>
                    </a:lnTo>
                    <a:lnTo>
                      <a:pt x="371" y="134"/>
                    </a:lnTo>
                    <a:lnTo>
                      <a:pt x="359" y="142"/>
                    </a:lnTo>
                    <a:lnTo>
                      <a:pt x="346" y="152"/>
                    </a:lnTo>
                    <a:lnTo>
                      <a:pt x="334" y="163"/>
                    </a:lnTo>
                    <a:lnTo>
                      <a:pt x="324" y="174"/>
                    </a:lnTo>
                    <a:lnTo>
                      <a:pt x="312" y="184"/>
                    </a:lnTo>
                    <a:lnTo>
                      <a:pt x="302" y="196"/>
                    </a:lnTo>
                    <a:lnTo>
                      <a:pt x="292" y="209"/>
                    </a:lnTo>
                    <a:lnTo>
                      <a:pt x="283" y="222"/>
                    </a:lnTo>
                    <a:lnTo>
                      <a:pt x="275" y="235"/>
                    </a:lnTo>
                    <a:lnTo>
                      <a:pt x="266" y="249"/>
                    </a:lnTo>
                    <a:lnTo>
                      <a:pt x="260" y="263"/>
                    </a:lnTo>
                    <a:lnTo>
                      <a:pt x="252" y="277"/>
                    </a:lnTo>
                    <a:lnTo>
                      <a:pt x="247" y="292"/>
                    </a:lnTo>
                    <a:lnTo>
                      <a:pt x="242" y="307"/>
                    </a:lnTo>
                    <a:lnTo>
                      <a:pt x="237" y="323"/>
                    </a:lnTo>
                    <a:lnTo>
                      <a:pt x="234" y="339"/>
                    </a:lnTo>
                    <a:lnTo>
                      <a:pt x="231" y="355"/>
                    </a:lnTo>
                    <a:lnTo>
                      <a:pt x="229" y="371"/>
                    </a:lnTo>
                    <a:lnTo>
                      <a:pt x="228" y="388"/>
                    </a:lnTo>
                    <a:lnTo>
                      <a:pt x="228" y="404"/>
                    </a:lnTo>
                    <a:lnTo>
                      <a:pt x="228" y="404"/>
                    </a:lnTo>
                    <a:lnTo>
                      <a:pt x="228" y="427"/>
                    </a:lnTo>
                    <a:lnTo>
                      <a:pt x="230" y="449"/>
                    </a:lnTo>
                    <a:lnTo>
                      <a:pt x="234" y="471"/>
                    </a:lnTo>
                    <a:lnTo>
                      <a:pt x="240" y="492"/>
                    </a:lnTo>
                    <a:lnTo>
                      <a:pt x="246" y="513"/>
                    </a:lnTo>
                    <a:lnTo>
                      <a:pt x="254" y="533"/>
                    </a:lnTo>
                    <a:lnTo>
                      <a:pt x="262" y="553"/>
                    </a:lnTo>
                    <a:lnTo>
                      <a:pt x="273" y="571"/>
                    </a:lnTo>
                    <a:lnTo>
                      <a:pt x="285" y="590"/>
                    </a:lnTo>
                    <a:lnTo>
                      <a:pt x="298" y="607"/>
                    </a:lnTo>
                    <a:lnTo>
                      <a:pt x="312" y="624"/>
                    </a:lnTo>
                    <a:lnTo>
                      <a:pt x="327" y="639"/>
                    </a:lnTo>
                    <a:lnTo>
                      <a:pt x="343" y="654"/>
                    </a:lnTo>
                    <a:lnTo>
                      <a:pt x="360" y="668"/>
                    </a:lnTo>
                    <a:lnTo>
                      <a:pt x="379" y="680"/>
                    </a:lnTo>
                    <a:lnTo>
                      <a:pt x="397" y="692"/>
                    </a:lnTo>
                    <a:lnTo>
                      <a:pt x="397" y="692"/>
                    </a:lnTo>
                    <a:lnTo>
                      <a:pt x="409" y="700"/>
                    </a:lnTo>
                    <a:lnTo>
                      <a:pt x="420" y="708"/>
                    </a:lnTo>
                    <a:lnTo>
                      <a:pt x="428" y="718"/>
                    </a:lnTo>
                    <a:lnTo>
                      <a:pt x="435" y="729"/>
                    </a:lnTo>
                    <a:lnTo>
                      <a:pt x="441" y="741"/>
                    </a:lnTo>
                    <a:lnTo>
                      <a:pt x="445" y="754"/>
                    </a:lnTo>
                    <a:lnTo>
                      <a:pt x="449" y="767"/>
                    </a:lnTo>
                    <a:lnTo>
                      <a:pt x="451" y="781"/>
                    </a:lnTo>
                    <a:lnTo>
                      <a:pt x="451" y="781"/>
                    </a:lnTo>
                    <a:close/>
                    <a:moveTo>
                      <a:pt x="631" y="1062"/>
                    </a:moveTo>
                    <a:lnTo>
                      <a:pt x="631" y="1062"/>
                    </a:lnTo>
                    <a:lnTo>
                      <a:pt x="628" y="1071"/>
                    </a:lnTo>
                    <a:lnTo>
                      <a:pt x="623" y="1079"/>
                    </a:lnTo>
                    <a:lnTo>
                      <a:pt x="618" y="1087"/>
                    </a:lnTo>
                    <a:lnTo>
                      <a:pt x="610" y="1093"/>
                    </a:lnTo>
                    <a:lnTo>
                      <a:pt x="603" y="1098"/>
                    </a:lnTo>
                    <a:lnTo>
                      <a:pt x="594" y="1102"/>
                    </a:lnTo>
                    <a:lnTo>
                      <a:pt x="586" y="1104"/>
                    </a:lnTo>
                    <a:lnTo>
                      <a:pt x="576" y="1105"/>
                    </a:lnTo>
                    <a:lnTo>
                      <a:pt x="533" y="1105"/>
                    </a:lnTo>
                    <a:lnTo>
                      <a:pt x="533" y="1105"/>
                    </a:lnTo>
                    <a:lnTo>
                      <a:pt x="523" y="1104"/>
                    </a:lnTo>
                    <a:lnTo>
                      <a:pt x="513" y="1102"/>
                    </a:lnTo>
                    <a:lnTo>
                      <a:pt x="506" y="1098"/>
                    </a:lnTo>
                    <a:lnTo>
                      <a:pt x="497" y="1093"/>
                    </a:lnTo>
                    <a:lnTo>
                      <a:pt x="491" y="1087"/>
                    </a:lnTo>
                    <a:lnTo>
                      <a:pt x="485" y="1079"/>
                    </a:lnTo>
                    <a:lnTo>
                      <a:pt x="481" y="1071"/>
                    </a:lnTo>
                    <a:lnTo>
                      <a:pt x="478" y="1062"/>
                    </a:lnTo>
                    <a:lnTo>
                      <a:pt x="456" y="1062"/>
                    </a:lnTo>
                    <a:lnTo>
                      <a:pt x="456" y="1062"/>
                    </a:lnTo>
                    <a:lnTo>
                      <a:pt x="448" y="1062"/>
                    </a:lnTo>
                    <a:lnTo>
                      <a:pt x="439" y="1060"/>
                    </a:lnTo>
                    <a:lnTo>
                      <a:pt x="431" y="1059"/>
                    </a:lnTo>
                    <a:lnTo>
                      <a:pt x="424" y="1055"/>
                    </a:lnTo>
                    <a:lnTo>
                      <a:pt x="416" y="1052"/>
                    </a:lnTo>
                    <a:lnTo>
                      <a:pt x="410" y="1048"/>
                    </a:lnTo>
                    <a:lnTo>
                      <a:pt x="403" y="1044"/>
                    </a:lnTo>
                    <a:lnTo>
                      <a:pt x="398" y="1038"/>
                    </a:lnTo>
                    <a:lnTo>
                      <a:pt x="393" y="1032"/>
                    </a:lnTo>
                    <a:lnTo>
                      <a:pt x="387" y="1025"/>
                    </a:lnTo>
                    <a:lnTo>
                      <a:pt x="383" y="1019"/>
                    </a:lnTo>
                    <a:lnTo>
                      <a:pt x="380" y="1012"/>
                    </a:lnTo>
                    <a:lnTo>
                      <a:pt x="378" y="1005"/>
                    </a:lnTo>
                    <a:lnTo>
                      <a:pt x="375" y="996"/>
                    </a:lnTo>
                    <a:lnTo>
                      <a:pt x="373" y="989"/>
                    </a:lnTo>
                    <a:lnTo>
                      <a:pt x="373" y="980"/>
                    </a:lnTo>
                    <a:lnTo>
                      <a:pt x="374" y="783"/>
                    </a:lnTo>
                    <a:lnTo>
                      <a:pt x="374" y="783"/>
                    </a:lnTo>
                    <a:lnTo>
                      <a:pt x="373" y="775"/>
                    </a:lnTo>
                    <a:lnTo>
                      <a:pt x="370" y="770"/>
                    </a:lnTo>
                    <a:lnTo>
                      <a:pt x="366" y="764"/>
                    </a:lnTo>
                    <a:lnTo>
                      <a:pt x="360" y="760"/>
                    </a:lnTo>
                    <a:lnTo>
                      <a:pt x="360" y="760"/>
                    </a:lnTo>
                    <a:lnTo>
                      <a:pt x="337" y="746"/>
                    </a:lnTo>
                    <a:lnTo>
                      <a:pt x="314" y="730"/>
                    </a:lnTo>
                    <a:lnTo>
                      <a:pt x="292" y="714"/>
                    </a:lnTo>
                    <a:lnTo>
                      <a:pt x="273" y="695"/>
                    </a:lnTo>
                    <a:lnTo>
                      <a:pt x="254" y="676"/>
                    </a:lnTo>
                    <a:lnTo>
                      <a:pt x="236" y="656"/>
                    </a:lnTo>
                    <a:lnTo>
                      <a:pt x="221" y="634"/>
                    </a:lnTo>
                    <a:lnTo>
                      <a:pt x="206" y="611"/>
                    </a:lnTo>
                    <a:lnTo>
                      <a:pt x="193" y="588"/>
                    </a:lnTo>
                    <a:lnTo>
                      <a:pt x="182" y="564"/>
                    </a:lnTo>
                    <a:lnTo>
                      <a:pt x="173" y="538"/>
                    </a:lnTo>
                    <a:lnTo>
                      <a:pt x="164" y="512"/>
                    </a:lnTo>
                    <a:lnTo>
                      <a:pt x="158" y="486"/>
                    </a:lnTo>
                    <a:lnTo>
                      <a:pt x="153" y="459"/>
                    </a:lnTo>
                    <a:lnTo>
                      <a:pt x="151" y="432"/>
                    </a:lnTo>
                    <a:lnTo>
                      <a:pt x="150" y="404"/>
                    </a:lnTo>
                    <a:lnTo>
                      <a:pt x="150" y="404"/>
                    </a:lnTo>
                    <a:lnTo>
                      <a:pt x="150" y="384"/>
                    </a:lnTo>
                    <a:lnTo>
                      <a:pt x="152" y="363"/>
                    </a:lnTo>
                    <a:lnTo>
                      <a:pt x="154" y="343"/>
                    </a:lnTo>
                    <a:lnTo>
                      <a:pt x="158" y="323"/>
                    </a:lnTo>
                    <a:lnTo>
                      <a:pt x="162" y="304"/>
                    </a:lnTo>
                    <a:lnTo>
                      <a:pt x="168" y="285"/>
                    </a:lnTo>
                    <a:lnTo>
                      <a:pt x="174" y="265"/>
                    </a:lnTo>
                    <a:lnTo>
                      <a:pt x="181" y="247"/>
                    </a:lnTo>
                    <a:lnTo>
                      <a:pt x="190" y="230"/>
                    </a:lnTo>
                    <a:lnTo>
                      <a:pt x="199" y="211"/>
                    </a:lnTo>
                    <a:lnTo>
                      <a:pt x="208" y="195"/>
                    </a:lnTo>
                    <a:lnTo>
                      <a:pt x="219" y="179"/>
                    </a:lnTo>
                    <a:lnTo>
                      <a:pt x="230" y="163"/>
                    </a:lnTo>
                    <a:lnTo>
                      <a:pt x="242" y="148"/>
                    </a:lnTo>
                    <a:lnTo>
                      <a:pt x="255" y="133"/>
                    </a:lnTo>
                    <a:lnTo>
                      <a:pt x="269" y="119"/>
                    </a:lnTo>
                    <a:lnTo>
                      <a:pt x="283" y="106"/>
                    </a:lnTo>
                    <a:lnTo>
                      <a:pt x="297" y="93"/>
                    </a:lnTo>
                    <a:lnTo>
                      <a:pt x="312" y="81"/>
                    </a:lnTo>
                    <a:lnTo>
                      <a:pt x="328" y="69"/>
                    </a:lnTo>
                    <a:lnTo>
                      <a:pt x="344" y="58"/>
                    </a:lnTo>
                    <a:lnTo>
                      <a:pt x="361" y="49"/>
                    </a:lnTo>
                    <a:lnTo>
                      <a:pt x="379" y="40"/>
                    </a:lnTo>
                    <a:lnTo>
                      <a:pt x="397" y="32"/>
                    </a:lnTo>
                    <a:lnTo>
                      <a:pt x="415" y="25"/>
                    </a:lnTo>
                    <a:lnTo>
                      <a:pt x="434" y="18"/>
                    </a:lnTo>
                    <a:lnTo>
                      <a:pt x="453" y="13"/>
                    </a:lnTo>
                    <a:lnTo>
                      <a:pt x="472" y="9"/>
                    </a:lnTo>
                    <a:lnTo>
                      <a:pt x="493" y="4"/>
                    </a:lnTo>
                    <a:lnTo>
                      <a:pt x="513" y="2"/>
                    </a:lnTo>
                    <a:lnTo>
                      <a:pt x="534" y="1"/>
                    </a:lnTo>
                    <a:lnTo>
                      <a:pt x="554" y="0"/>
                    </a:lnTo>
                    <a:lnTo>
                      <a:pt x="554" y="0"/>
                    </a:lnTo>
                    <a:lnTo>
                      <a:pt x="575" y="1"/>
                    </a:lnTo>
                    <a:lnTo>
                      <a:pt x="595" y="2"/>
                    </a:lnTo>
                    <a:lnTo>
                      <a:pt x="616" y="4"/>
                    </a:lnTo>
                    <a:lnTo>
                      <a:pt x="636" y="9"/>
                    </a:lnTo>
                    <a:lnTo>
                      <a:pt x="656" y="13"/>
                    </a:lnTo>
                    <a:lnTo>
                      <a:pt x="675" y="18"/>
                    </a:lnTo>
                    <a:lnTo>
                      <a:pt x="693" y="25"/>
                    </a:lnTo>
                    <a:lnTo>
                      <a:pt x="712" y="32"/>
                    </a:lnTo>
                    <a:lnTo>
                      <a:pt x="730" y="40"/>
                    </a:lnTo>
                    <a:lnTo>
                      <a:pt x="747" y="49"/>
                    </a:lnTo>
                    <a:lnTo>
                      <a:pt x="765" y="58"/>
                    </a:lnTo>
                    <a:lnTo>
                      <a:pt x="781" y="69"/>
                    </a:lnTo>
                    <a:lnTo>
                      <a:pt x="797" y="81"/>
                    </a:lnTo>
                    <a:lnTo>
                      <a:pt x="812" y="93"/>
                    </a:lnTo>
                    <a:lnTo>
                      <a:pt x="826" y="106"/>
                    </a:lnTo>
                    <a:lnTo>
                      <a:pt x="840" y="119"/>
                    </a:lnTo>
                    <a:lnTo>
                      <a:pt x="854" y="133"/>
                    </a:lnTo>
                    <a:lnTo>
                      <a:pt x="867" y="148"/>
                    </a:lnTo>
                    <a:lnTo>
                      <a:pt x="879" y="163"/>
                    </a:lnTo>
                    <a:lnTo>
                      <a:pt x="890" y="179"/>
                    </a:lnTo>
                    <a:lnTo>
                      <a:pt x="900" y="195"/>
                    </a:lnTo>
                    <a:lnTo>
                      <a:pt x="910" y="211"/>
                    </a:lnTo>
                    <a:lnTo>
                      <a:pt x="919" y="230"/>
                    </a:lnTo>
                    <a:lnTo>
                      <a:pt x="927" y="247"/>
                    </a:lnTo>
                    <a:lnTo>
                      <a:pt x="935" y="265"/>
                    </a:lnTo>
                    <a:lnTo>
                      <a:pt x="940" y="285"/>
                    </a:lnTo>
                    <a:lnTo>
                      <a:pt x="947" y="304"/>
                    </a:lnTo>
                    <a:lnTo>
                      <a:pt x="951" y="323"/>
                    </a:lnTo>
                    <a:lnTo>
                      <a:pt x="954" y="343"/>
                    </a:lnTo>
                    <a:lnTo>
                      <a:pt x="956" y="363"/>
                    </a:lnTo>
                    <a:lnTo>
                      <a:pt x="959" y="384"/>
                    </a:lnTo>
                    <a:lnTo>
                      <a:pt x="959" y="404"/>
                    </a:lnTo>
                    <a:lnTo>
                      <a:pt x="959" y="404"/>
                    </a:lnTo>
                    <a:lnTo>
                      <a:pt x="958" y="432"/>
                    </a:lnTo>
                    <a:lnTo>
                      <a:pt x="955" y="459"/>
                    </a:lnTo>
                    <a:lnTo>
                      <a:pt x="951" y="486"/>
                    </a:lnTo>
                    <a:lnTo>
                      <a:pt x="945" y="512"/>
                    </a:lnTo>
                    <a:lnTo>
                      <a:pt x="936" y="538"/>
                    </a:lnTo>
                    <a:lnTo>
                      <a:pt x="926" y="564"/>
                    </a:lnTo>
                    <a:lnTo>
                      <a:pt x="915" y="588"/>
                    </a:lnTo>
                    <a:lnTo>
                      <a:pt x="903" y="611"/>
                    </a:lnTo>
                    <a:lnTo>
                      <a:pt x="887" y="634"/>
                    </a:lnTo>
                    <a:lnTo>
                      <a:pt x="872" y="656"/>
                    </a:lnTo>
                    <a:lnTo>
                      <a:pt x="855" y="676"/>
                    </a:lnTo>
                    <a:lnTo>
                      <a:pt x="836" y="695"/>
                    </a:lnTo>
                    <a:lnTo>
                      <a:pt x="816" y="714"/>
                    </a:lnTo>
                    <a:lnTo>
                      <a:pt x="795" y="730"/>
                    </a:lnTo>
                    <a:lnTo>
                      <a:pt x="772" y="746"/>
                    </a:lnTo>
                    <a:lnTo>
                      <a:pt x="748" y="760"/>
                    </a:lnTo>
                    <a:lnTo>
                      <a:pt x="748" y="760"/>
                    </a:lnTo>
                    <a:lnTo>
                      <a:pt x="743" y="764"/>
                    </a:lnTo>
                    <a:lnTo>
                      <a:pt x="739" y="770"/>
                    </a:lnTo>
                    <a:lnTo>
                      <a:pt x="735" y="775"/>
                    </a:lnTo>
                    <a:lnTo>
                      <a:pt x="735" y="783"/>
                    </a:lnTo>
                    <a:lnTo>
                      <a:pt x="735" y="980"/>
                    </a:lnTo>
                    <a:lnTo>
                      <a:pt x="735" y="980"/>
                    </a:lnTo>
                    <a:lnTo>
                      <a:pt x="735" y="989"/>
                    </a:lnTo>
                    <a:lnTo>
                      <a:pt x="733" y="996"/>
                    </a:lnTo>
                    <a:lnTo>
                      <a:pt x="732" y="1005"/>
                    </a:lnTo>
                    <a:lnTo>
                      <a:pt x="729" y="1012"/>
                    </a:lnTo>
                    <a:lnTo>
                      <a:pt x="726" y="1019"/>
                    </a:lnTo>
                    <a:lnTo>
                      <a:pt x="721" y="1025"/>
                    </a:lnTo>
                    <a:lnTo>
                      <a:pt x="716" y="1032"/>
                    </a:lnTo>
                    <a:lnTo>
                      <a:pt x="711" y="1038"/>
                    </a:lnTo>
                    <a:lnTo>
                      <a:pt x="705" y="1044"/>
                    </a:lnTo>
                    <a:lnTo>
                      <a:pt x="699" y="1048"/>
                    </a:lnTo>
                    <a:lnTo>
                      <a:pt x="692" y="1052"/>
                    </a:lnTo>
                    <a:lnTo>
                      <a:pt x="685" y="1055"/>
                    </a:lnTo>
                    <a:lnTo>
                      <a:pt x="677" y="1059"/>
                    </a:lnTo>
                    <a:lnTo>
                      <a:pt x="670" y="1060"/>
                    </a:lnTo>
                    <a:lnTo>
                      <a:pt x="661" y="1062"/>
                    </a:lnTo>
                    <a:lnTo>
                      <a:pt x="652" y="1062"/>
                    </a:lnTo>
                    <a:lnTo>
                      <a:pt x="631" y="1062"/>
                    </a:lnTo>
                    <a:lnTo>
                      <a:pt x="631" y="1062"/>
                    </a:lnTo>
                    <a:close/>
                    <a:moveTo>
                      <a:pt x="949" y="659"/>
                    </a:moveTo>
                    <a:lnTo>
                      <a:pt x="949" y="659"/>
                    </a:lnTo>
                    <a:lnTo>
                      <a:pt x="945" y="656"/>
                    </a:lnTo>
                    <a:lnTo>
                      <a:pt x="941" y="651"/>
                    </a:lnTo>
                    <a:lnTo>
                      <a:pt x="939" y="648"/>
                    </a:lnTo>
                    <a:lnTo>
                      <a:pt x="937" y="643"/>
                    </a:lnTo>
                    <a:lnTo>
                      <a:pt x="936" y="638"/>
                    </a:lnTo>
                    <a:lnTo>
                      <a:pt x="936" y="633"/>
                    </a:lnTo>
                    <a:lnTo>
                      <a:pt x="937" y="627"/>
                    </a:lnTo>
                    <a:lnTo>
                      <a:pt x="939" y="623"/>
                    </a:lnTo>
                    <a:lnTo>
                      <a:pt x="939" y="623"/>
                    </a:lnTo>
                    <a:lnTo>
                      <a:pt x="942" y="619"/>
                    </a:lnTo>
                    <a:lnTo>
                      <a:pt x="947" y="616"/>
                    </a:lnTo>
                    <a:lnTo>
                      <a:pt x="951" y="613"/>
                    </a:lnTo>
                    <a:lnTo>
                      <a:pt x="955" y="611"/>
                    </a:lnTo>
                    <a:lnTo>
                      <a:pt x="961" y="610"/>
                    </a:lnTo>
                    <a:lnTo>
                      <a:pt x="965" y="610"/>
                    </a:lnTo>
                    <a:lnTo>
                      <a:pt x="970" y="611"/>
                    </a:lnTo>
                    <a:lnTo>
                      <a:pt x="975" y="613"/>
                    </a:lnTo>
                    <a:lnTo>
                      <a:pt x="1024" y="643"/>
                    </a:lnTo>
                    <a:lnTo>
                      <a:pt x="1024" y="643"/>
                    </a:lnTo>
                    <a:lnTo>
                      <a:pt x="1029" y="646"/>
                    </a:lnTo>
                    <a:lnTo>
                      <a:pt x="1033" y="649"/>
                    </a:lnTo>
                    <a:lnTo>
                      <a:pt x="1035" y="653"/>
                    </a:lnTo>
                    <a:lnTo>
                      <a:pt x="1037" y="659"/>
                    </a:lnTo>
                    <a:lnTo>
                      <a:pt x="1037" y="663"/>
                    </a:lnTo>
                    <a:lnTo>
                      <a:pt x="1037" y="668"/>
                    </a:lnTo>
                    <a:lnTo>
                      <a:pt x="1036" y="673"/>
                    </a:lnTo>
                    <a:lnTo>
                      <a:pt x="1034" y="678"/>
                    </a:lnTo>
                    <a:lnTo>
                      <a:pt x="1034" y="678"/>
                    </a:lnTo>
                    <a:lnTo>
                      <a:pt x="1031" y="682"/>
                    </a:lnTo>
                    <a:lnTo>
                      <a:pt x="1028" y="686"/>
                    </a:lnTo>
                    <a:lnTo>
                      <a:pt x="1023" y="688"/>
                    </a:lnTo>
                    <a:lnTo>
                      <a:pt x="1019" y="690"/>
                    </a:lnTo>
                    <a:lnTo>
                      <a:pt x="1014" y="691"/>
                    </a:lnTo>
                    <a:lnTo>
                      <a:pt x="1008" y="691"/>
                    </a:lnTo>
                    <a:lnTo>
                      <a:pt x="1004" y="690"/>
                    </a:lnTo>
                    <a:lnTo>
                      <a:pt x="999" y="688"/>
                    </a:lnTo>
                    <a:lnTo>
                      <a:pt x="949" y="659"/>
                    </a:lnTo>
                    <a:lnTo>
                      <a:pt x="949" y="659"/>
                    </a:lnTo>
                    <a:close/>
                    <a:moveTo>
                      <a:pt x="975" y="188"/>
                    </a:moveTo>
                    <a:lnTo>
                      <a:pt x="975" y="188"/>
                    </a:lnTo>
                    <a:lnTo>
                      <a:pt x="970" y="190"/>
                    </a:lnTo>
                    <a:lnTo>
                      <a:pt x="965" y="191"/>
                    </a:lnTo>
                    <a:lnTo>
                      <a:pt x="961" y="191"/>
                    </a:lnTo>
                    <a:lnTo>
                      <a:pt x="955" y="191"/>
                    </a:lnTo>
                    <a:lnTo>
                      <a:pt x="951" y="189"/>
                    </a:lnTo>
                    <a:lnTo>
                      <a:pt x="947" y="187"/>
                    </a:lnTo>
                    <a:lnTo>
                      <a:pt x="942" y="182"/>
                    </a:lnTo>
                    <a:lnTo>
                      <a:pt x="939" y="178"/>
                    </a:lnTo>
                    <a:lnTo>
                      <a:pt x="939" y="178"/>
                    </a:lnTo>
                    <a:lnTo>
                      <a:pt x="937" y="174"/>
                    </a:lnTo>
                    <a:lnTo>
                      <a:pt x="936" y="168"/>
                    </a:lnTo>
                    <a:lnTo>
                      <a:pt x="936" y="164"/>
                    </a:lnTo>
                    <a:lnTo>
                      <a:pt x="937" y="159"/>
                    </a:lnTo>
                    <a:lnTo>
                      <a:pt x="939" y="154"/>
                    </a:lnTo>
                    <a:lnTo>
                      <a:pt x="941" y="150"/>
                    </a:lnTo>
                    <a:lnTo>
                      <a:pt x="945" y="147"/>
                    </a:lnTo>
                    <a:lnTo>
                      <a:pt x="949" y="143"/>
                    </a:lnTo>
                    <a:lnTo>
                      <a:pt x="999" y="114"/>
                    </a:lnTo>
                    <a:lnTo>
                      <a:pt x="999" y="114"/>
                    </a:lnTo>
                    <a:lnTo>
                      <a:pt x="1004" y="112"/>
                    </a:lnTo>
                    <a:lnTo>
                      <a:pt x="1008" y="111"/>
                    </a:lnTo>
                    <a:lnTo>
                      <a:pt x="1014" y="111"/>
                    </a:lnTo>
                    <a:lnTo>
                      <a:pt x="1019" y="112"/>
                    </a:lnTo>
                    <a:lnTo>
                      <a:pt x="1023" y="113"/>
                    </a:lnTo>
                    <a:lnTo>
                      <a:pt x="1028" y="116"/>
                    </a:lnTo>
                    <a:lnTo>
                      <a:pt x="1031" y="120"/>
                    </a:lnTo>
                    <a:lnTo>
                      <a:pt x="1034" y="124"/>
                    </a:lnTo>
                    <a:lnTo>
                      <a:pt x="1034" y="124"/>
                    </a:lnTo>
                    <a:lnTo>
                      <a:pt x="1036" y="128"/>
                    </a:lnTo>
                    <a:lnTo>
                      <a:pt x="1037" y="134"/>
                    </a:lnTo>
                    <a:lnTo>
                      <a:pt x="1037" y="138"/>
                    </a:lnTo>
                    <a:lnTo>
                      <a:pt x="1037" y="143"/>
                    </a:lnTo>
                    <a:lnTo>
                      <a:pt x="1035" y="148"/>
                    </a:lnTo>
                    <a:lnTo>
                      <a:pt x="1033" y="152"/>
                    </a:lnTo>
                    <a:lnTo>
                      <a:pt x="1029" y="156"/>
                    </a:lnTo>
                    <a:lnTo>
                      <a:pt x="1024" y="159"/>
                    </a:lnTo>
                    <a:lnTo>
                      <a:pt x="975" y="188"/>
                    </a:lnTo>
                    <a:lnTo>
                      <a:pt x="975" y="188"/>
                    </a:lnTo>
                    <a:close/>
                    <a:moveTo>
                      <a:pt x="1025" y="427"/>
                    </a:moveTo>
                    <a:lnTo>
                      <a:pt x="1025" y="427"/>
                    </a:lnTo>
                    <a:lnTo>
                      <a:pt x="1020" y="426"/>
                    </a:lnTo>
                    <a:lnTo>
                      <a:pt x="1015" y="425"/>
                    </a:lnTo>
                    <a:lnTo>
                      <a:pt x="1010" y="423"/>
                    </a:lnTo>
                    <a:lnTo>
                      <a:pt x="1007" y="419"/>
                    </a:lnTo>
                    <a:lnTo>
                      <a:pt x="1004" y="415"/>
                    </a:lnTo>
                    <a:lnTo>
                      <a:pt x="1002" y="411"/>
                    </a:lnTo>
                    <a:lnTo>
                      <a:pt x="1000" y="406"/>
                    </a:lnTo>
                    <a:lnTo>
                      <a:pt x="1000" y="401"/>
                    </a:lnTo>
                    <a:lnTo>
                      <a:pt x="1000" y="401"/>
                    </a:lnTo>
                    <a:lnTo>
                      <a:pt x="1000" y="396"/>
                    </a:lnTo>
                    <a:lnTo>
                      <a:pt x="1002" y="390"/>
                    </a:lnTo>
                    <a:lnTo>
                      <a:pt x="1004" y="386"/>
                    </a:lnTo>
                    <a:lnTo>
                      <a:pt x="1007" y="383"/>
                    </a:lnTo>
                    <a:lnTo>
                      <a:pt x="1010" y="380"/>
                    </a:lnTo>
                    <a:lnTo>
                      <a:pt x="1015" y="377"/>
                    </a:lnTo>
                    <a:lnTo>
                      <a:pt x="1020" y="375"/>
                    </a:lnTo>
                    <a:lnTo>
                      <a:pt x="1025" y="375"/>
                    </a:lnTo>
                    <a:lnTo>
                      <a:pt x="1083" y="375"/>
                    </a:lnTo>
                    <a:lnTo>
                      <a:pt x="1083" y="375"/>
                    </a:lnTo>
                    <a:lnTo>
                      <a:pt x="1088" y="375"/>
                    </a:lnTo>
                    <a:lnTo>
                      <a:pt x="1092" y="377"/>
                    </a:lnTo>
                    <a:lnTo>
                      <a:pt x="1097" y="380"/>
                    </a:lnTo>
                    <a:lnTo>
                      <a:pt x="1101" y="383"/>
                    </a:lnTo>
                    <a:lnTo>
                      <a:pt x="1104" y="386"/>
                    </a:lnTo>
                    <a:lnTo>
                      <a:pt x="1106" y="390"/>
                    </a:lnTo>
                    <a:lnTo>
                      <a:pt x="1108" y="396"/>
                    </a:lnTo>
                    <a:lnTo>
                      <a:pt x="1108" y="401"/>
                    </a:lnTo>
                    <a:lnTo>
                      <a:pt x="1108" y="401"/>
                    </a:lnTo>
                    <a:lnTo>
                      <a:pt x="1108" y="406"/>
                    </a:lnTo>
                    <a:lnTo>
                      <a:pt x="1106" y="411"/>
                    </a:lnTo>
                    <a:lnTo>
                      <a:pt x="1104" y="415"/>
                    </a:lnTo>
                    <a:lnTo>
                      <a:pt x="1101" y="419"/>
                    </a:lnTo>
                    <a:lnTo>
                      <a:pt x="1097" y="423"/>
                    </a:lnTo>
                    <a:lnTo>
                      <a:pt x="1092" y="425"/>
                    </a:lnTo>
                    <a:lnTo>
                      <a:pt x="1088" y="426"/>
                    </a:lnTo>
                    <a:lnTo>
                      <a:pt x="1083" y="427"/>
                    </a:lnTo>
                    <a:lnTo>
                      <a:pt x="1025" y="427"/>
                    </a:lnTo>
                    <a:lnTo>
                      <a:pt x="1025" y="427"/>
                    </a:lnTo>
                    <a:close/>
                    <a:moveTo>
                      <a:pt x="160" y="143"/>
                    </a:moveTo>
                    <a:lnTo>
                      <a:pt x="160" y="143"/>
                    </a:lnTo>
                    <a:lnTo>
                      <a:pt x="164" y="147"/>
                    </a:lnTo>
                    <a:lnTo>
                      <a:pt x="167" y="150"/>
                    </a:lnTo>
                    <a:lnTo>
                      <a:pt x="169" y="154"/>
                    </a:lnTo>
                    <a:lnTo>
                      <a:pt x="172" y="159"/>
                    </a:lnTo>
                    <a:lnTo>
                      <a:pt x="173" y="164"/>
                    </a:lnTo>
                    <a:lnTo>
                      <a:pt x="173" y="168"/>
                    </a:lnTo>
                    <a:lnTo>
                      <a:pt x="172" y="174"/>
                    </a:lnTo>
                    <a:lnTo>
                      <a:pt x="169" y="178"/>
                    </a:lnTo>
                    <a:lnTo>
                      <a:pt x="169" y="178"/>
                    </a:lnTo>
                    <a:lnTo>
                      <a:pt x="166" y="182"/>
                    </a:lnTo>
                    <a:lnTo>
                      <a:pt x="162" y="187"/>
                    </a:lnTo>
                    <a:lnTo>
                      <a:pt x="158" y="189"/>
                    </a:lnTo>
                    <a:lnTo>
                      <a:pt x="153" y="191"/>
                    </a:lnTo>
                    <a:lnTo>
                      <a:pt x="148" y="191"/>
                    </a:lnTo>
                    <a:lnTo>
                      <a:pt x="144" y="191"/>
                    </a:lnTo>
                    <a:lnTo>
                      <a:pt x="138" y="190"/>
                    </a:lnTo>
                    <a:lnTo>
                      <a:pt x="134" y="188"/>
                    </a:lnTo>
                    <a:lnTo>
                      <a:pt x="84" y="159"/>
                    </a:lnTo>
                    <a:lnTo>
                      <a:pt x="84" y="159"/>
                    </a:lnTo>
                    <a:lnTo>
                      <a:pt x="80" y="156"/>
                    </a:lnTo>
                    <a:lnTo>
                      <a:pt x="76" y="152"/>
                    </a:lnTo>
                    <a:lnTo>
                      <a:pt x="74" y="148"/>
                    </a:lnTo>
                    <a:lnTo>
                      <a:pt x="71" y="143"/>
                    </a:lnTo>
                    <a:lnTo>
                      <a:pt x="71" y="138"/>
                    </a:lnTo>
                    <a:lnTo>
                      <a:pt x="71" y="134"/>
                    </a:lnTo>
                    <a:lnTo>
                      <a:pt x="72" y="128"/>
                    </a:lnTo>
                    <a:lnTo>
                      <a:pt x="75" y="124"/>
                    </a:lnTo>
                    <a:lnTo>
                      <a:pt x="75" y="124"/>
                    </a:lnTo>
                    <a:lnTo>
                      <a:pt x="78" y="120"/>
                    </a:lnTo>
                    <a:lnTo>
                      <a:pt x="81" y="116"/>
                    </a:lnTo>
                    <a:lnTo>
                      <a:pt x="85" y="113"/>
                    </a:lnTo>
                    <a:lnTo>
                      <a:pt x="90" y="112"/>
                    </a:lnTo>
                    <a:lnTo>
                      <a:pt x="95" y="111"/>
                    </a:lnTo>
                    <a:lnTo>
                      <a:pt x="100" y="111"/>
                    </a:lnTo>
                    <a:lnTo>
                      <a:pt x="105" y="112"/>
                    </a:lnTo>
                    <a:lnTo>
                      <a:pt x="110" y="114"/>
                    </a:lnTo>
                    <a:lnTo>
                      <a:pt x="160" y="143"/>
                    </a:lnTo>
                    <a:lnTo>
                      <a:pt x="160" y="143"/>
                    </a:lnTo>
                    <a:close/>
                    <a:moveTo>
                      <a:pt x="134" y="613"/>
                    </a:moveTo>
                    <a:lnTo>
                      <a:pt x="134" y="613"/>
                    </a:lnTo>
                    <a:lnTo>
                      <a:pt x="138" y="611"/>
                    </a:lnTo>
                    <a:lnTo>
                      <a:pt x="144" y="610"/>
                    </a:lnTo>
                    <a:lnTo>
                      <a:pt x="148" y="610"/>
                    </a:lnTo>
                    <a:lnTo>
                      <a:pt x="153" y="611"/>
                    </a:lnTo>
                    <a:lnTo>
                      <a:pt x="158" y="613"/>
                    </a:lnTo>
                    <a:lnTo>
                      <a:pt x="162" y="616"/>
                    </a:lnTo>
                    <a:lnTo>
                      <a:pt x="166" y="619"/>
                    </a:lnTo>
                    <a:lnTo>
                      <a:pt x="169" y="623"/>
                    </a:lnTo>
                    <a:lnTo>
                      <a:pt x="169" y="623"/>
                    </a:lnTo>
                    <a:lnTo>
                      <a:pt x="172" y="627"/>
                    </a:lnTo>
                    <a:lnTo>
                      <a:pt x="173" y="633"/>
                    </a:lnTo>
                    <a:lnTo>
                      <a:pt x="173" y="638"/>
                    </a:lnTo>
                    <a:lnTo>
                      <a:pt x="172" y="643"/>
                    </a:lnTo>
                    <a:lnTo>
                      <a:pt x="169" y="648"/>
                    </a:lnTo>
                    <a:lnTo>
                      <a:pt x="167" y="651"/>
                    </a:lnTo>
                    <a:lnTo>
                      <a:pt x="164" y="656"/>
                    </a:lnTo>
                    <a:lnTo>
                      <a:pt x="160" y="659"/>
                    </a:lnTo>
                    <a:lnTo>
                      <a:pt x="110" y="688"/>
                    </a:lnTo>
                    <a:lnTo>
                      <a:pt x="110" y="688"/>
                    </a:lnTo>
                    <a:lnTo>
                      <a:pt x="105" y="690"/>
                    </a:lnTo>
                    <a:lnTo>
                      <a:pt x="100" y="691"/>
                    </a:lnTo>
                    <a:lnTo>
                      <a:pt x="95" y="691"/>
                    </a:lnTo>
                    <a:lnTo>
                      <a:pt x="90" y="690"/>
                    </a:lnTo>
                    <a:lnTo>
                      <a:pt x="85" y="688"/>
                    </a:lnTo>
                    <a:lnTo>
                      <a:pt x="81" y="686"/>
                    </a:lnTo>
                    <a:lnTo>
                      <a:pt x="78" y="682"/>
                    </a:lnTo>
                    <a:lnTo>
                      <a:pt x="75" y="678"/>
                    </a:lnTo>
                    <a:lnTo>
                      <a:pt x="75" y="678"/>
                    </a:lnTo>
                    <a:lnTo>
                      <a:pt x="72" y="673"/>
                    </a:lnTo>
                    <a:lnTo>
                      <a:pt x="71" y="668"/>
                    </a:lnTo>
                    <a:lnTo>
                      <a:pt x="71" y="663"/>
                    </a:lnTo>
                    <a:lnTo>
                      <a:pt x="71" y="659"/>
                    </a:lnTo>
                    <a:lnTo>
                      <a:pt x="74" y="653"/>
                    </a:lnTo>
                    <a:lnTo>
                      <a:pt x="76" y="649"/>
                    </a:lnTo>
                    <a:lnTo>
                      <a:pt x="80" y="646"/>
                    </a:lnTo>
                    <a:lnTo>
                      <a:pt x="84" y="643"/>
                    </a:lnTo>
                    <a:lnTo>
                      <a:pt x="134" y="613"/>
                    </a:lnTo>
                    <a:lnTo>
                      <a:pt x="134" y="613"/>
                    </a:lnTo>
                    <a:close/>
                    <a:moveTo>
                      <a:pt x="83" y="375"/>
                    </a:moveTo>
                    <a:lnTo>
                      <a:pt x="83" y="375"/>
                    </a:lnTo>
                    <a:lnTo>
                      <a:pt x="89" y="375"/>
                    </a:lnTo>
                    <a:lnTo>
                      <a:pt x="94" y="377"/>
                    </a:lnTo>
                    <a:lnTo>
                      <a:pt x="98" y="380"/>
                    </a:lnTo>
                    <a:lnTo>
                      <a:pt x="102" y="383"/>
                    </a:lnTo>
                    <a:lnTo>
                      <a:pt x="105" y="386"/>
                    </a:lnTo>
                    <a:lnTo>
                      <a:pt x="107" y="390"/>
                    </a:lnTo>
                    <a:lnTo>
                      <a:pt x="109" y="396"/>
                    </a:lnTo>
                    <a:lnTo>
                      <a:pt x="109" y="401"/>
                    </a:lnTo>
                    <a:lnTo>
                      <a:pt x="109" y="401"/>
                    </a:lnTo>
                    <a:lnTo>
                      <a:pt x="109" y="406"/>
                    </a:lnTo>
                    <a:lnTo>
                      <a:pt x="107" y="411"/>
                    </a:lnTo>
                    <a:lnTo>
                      <a:pt x="105" y="415"/>
                    </a:lnTo>
                    <a:lnTo>
                      <a:pt x="102" y="419"/>
                    </a:lnTo>
                    <a:lnTo>
                      <a:pt x="98" y="423"/>
                    </a:lnTo>
                    <a:lnTo>
                      <a:pt x="94" y="425"/>
                    </a:lnTo>
                    <a:lnTo>
                      <a:pt x="89" y="426"/>
                    </a:lnTo>
                    <a:lnTo>
                      <a:pt x="83" y="427"/>
                    </a:lnTo>
                    <a:lnTo>
                      <a:pt x="26" y="427"/>
                    </a:lnTo>
                    <a:lnTo>
                      <a:pt x="26" y="427"/>
                    </a:lnTo>
                    <a:lnTo>
                      <a:pt x="21" y="426"/>
                    </a:lnTo>
                    <a:lnTo>
                      <a:pt x="16" y="425"/>
                    </a:lnTo>
                    <a:lnTo>
                      <a:pt x="12" y="423"/>
                    </a:lnTo>
                    <a:lnTo>
                      <a:pt x="8" y="419"/>
                    </a:lnTo>
                    <a:lnTo>
                      <a:pt x="5" y="415"/>
                    </a:lnTo>
                    <a:lnTo>
                      <a:pt x="2" y="411"/>
                    </a:lnTo>
                    <a:lnTo>
                      <a:pt x="0" y="406"/>
                    </a:lnTo>
                    <a:lnTo>
                      <a:pt x="0" y="401"/>
                    </a:lnTo>
                    <a:lnTo>
                      <a:pt x="0" y="401"/>
                    </a:lnTo>
                    <a:lnTo>
                      <a:pt x="0" y="396"/>
                    </a:lnTo>
                    <a:lnTo>
                      <a:pt x="2" y="390"/>
                    </a:lnTo>
                    <a:lnTo>
                      <a:pt x="5" y="386"/>
                    </a:lnTo>
                    <a:lnTo>
                      <a:pt x="8" y="383"/>
                    </a:lnTo>
                    <a:lnTo>
                      <a:pt x="12" y="380"/>
                    </a:lnTo>
                    <a:lnTo>
                      <a:pt x="16" y="377"/>
                    </a:lnTo>
                    <a:lnTo>
                      <a:pt x="21" y="375"/>
                    </a:lnTo>
                    <a:lnTo>
                      <a:pt x="26" y="375"/>
                    </a:lnTo>
                    <a:lnTo>
                      <a:pt x="83" y="375"/>
                    </a:lnTo>
                    <a:lnTo>
                      <a:pt x="83" y="375"/>
                    </a:lnTo>
                    <a:close/>
                    <a:moveTo>
                      <a:pt x="359" y="286"/>
                    </a:moveTo>
                    <a:lnTo>
                      <a:pt x="359" y="286"/>
                    </a:lnTo>
                    <a:lnTo>
                      <a:pt x="359" y="280"/>
                    </a:lnTo>
                    <a:lnTo>
                      <a:pt x="359" y="276"/>
                    </a:lnTo>
                    <a:lnTo>
                      <a:pt x="360" y="271"/>
                    </a:lnTo>
                    <a:lnTo>
                      <a:pt x="361" y="266"/>
                    </a:lnTo>
                    <a:lnTo>
                      <a:pt x="365" y="262"/>
                    </a:lnTo>
                    <a:lnTo>
                      <a:pt x="368" y="259"/>
                    </a:lnTo>
                    <a:lnTo>
                      <a:pt x="372" y="256"/>
                    </a:lnTo>
                    <a:lnTo>
                      <a:pt x="378" y="253"/>
                    </a:lnTo>
                    <a:lnTo>
                      <a:pt x="378" y="253"/>
                    </a:lnTo>
                    <a:lnTo>
                      <a:pt x="383" y="253"/>
                    </a:lnTo>
                    <a:lnTo>
                      <a:pt x="387" y="253"/>
                    </a:lnTo>
                    <a:lnTo>
                      <a:pt x="393" y="254"/>
                    </a:lnTo>
                    <a:lnTo>
                      <a:pt x="397" y="256"/>
                    </a:lnTo>
                    <a:lnTo>
                      <a:pt x="401" y="259"/>
                    </a:lnTo>
                    <a:lnTo>
                      <a:pt x="404" y="262"/>
                    </a:lnTo>
                    <a:lnTo>
                      <a:pt x="408" y="266"/>
                    </a:lnTo>
                    <a:lnTo>
                      <a:pt x="409" y="272"/>
                    </a:lnTo>
                    <a:lnTo>
                      <a:pt x="424" y="322"/>
                    </a:lnTo>
                    <a:lnTo>
                      <a:pt x="424" y="322"/>
                    </a:lnTo>
                    <a:lnTo>
                      <a:pt x="451" y="313"/>
                    </a:lnTo>
                    <a:lnTo>
                      <a:pt x="479" y="306"/>
                    </a:lnTo>
                    <a:lnTo>
                      <a:pt x="479" y="306"/>
                    </a:lnTo>
                    <a:lnTo>
                      <a:pt x="480" y="305"/>
                    </a:lnTo>
                    <a:lnTo>
                      <a:pt x="480" y="305"/>
                    </a:lnTo>
                    <a:lnTo>
                      <a:pt x="504" y="301"/>
                    </a:lnTo>
                    <a:lnTo>
                      <a:pt x="528" y="299"/>
                    </a:lnTo>
                    <a:lnTo>
                      <a:pt x="528" y="260"/>
                    </a:lnTo>
                    <a:lnTo>
                      <a:pt x="528" y="260"/>
                    </a:lnTo>
                    <a:lnTo>
                      <a:pt x="528" y="254"/>
                    </a:lnTo>
                    <a:lnTo>
                      <a:pt x="531" y="249"/>
                    </a:lnTo>
                    <a:lnTo>
                      <a:pt x="533" y="245"/>
                    </a:lnTo>
                    <a:lnTo>
                      <a:pt x="536" y="242"/>
                    </a:lnTo>
                    <a:lnTo>
                      <a:pt x="540" y="238"/>
                    </a:lnTo>
                    <a:lnTo>
                      <a:pt x="545" y="236"/>
                    </a:lnTo>
                    <a:lnTo>
                      <a:pt x="549" y="234"/>
                    </a:lnTo>
                    <a:lnTo>
                      <a:pt x="554" y="234"/>
                    </a:lnTo>
                    <a:lnTo>
                      <a:pt x="554" y="234"/>
                    </a:lnTo>
                    <a:lnTo>
                      <a:pt x="560" y="234"/>
                    </a:lnTo>
                    <a:lnTo>
                      <a:pt x="564" y="236"/>
                    </a:lnTo>
                    <a:lnTo>
                      <a:pt x="568" y="238"/>
                    </a:lnTo>
                    <a:lnTo>
                      <a:pt x="573" y="242"/>
                    </a:lnTo>
                    <a:lnTo>
                      <a:pt x="576" y="245"/>
                    </a:lnTo>
                    <a:lnTo>
                      <a:pt x="578" y="249"/>
                    </a:lnTo>
                    <a:lnTo>
                      <a:pt x="579" y="254"/>
                    </a:lnTo>
                    <a:lnTo>
                      <a:pt x="580" y="260"/>
                    </a:lnTo>
                    <a:lnTo>
                      <a:pt x="580" y="299"/>
                    </a:lnTo>
                    <a:lnTo>
                      <a:pt x="580" y="299"/>
                    </a:lnTo>
                    <a:lnTo>
                      <a:pt x="605" y="301"/>
                    </a:lnTo>
                    <a:lnTo>
                      <a:pt x="630" y="306"/>
                    </a:lnTo>
                    <a:lnTo>
                      <a:pt x="630" y="306"/>
                    </a:lnTo>
                    <a:lnTo>
                      <a:pt x="630" y="306"/>
                    </a:lnTo>
                    <a:lnTo>
                      <a:pt x="630" y="306"/>
                    </a:lnTo>
                    <a:lnTo>
                      <a:pt x="658" y="313"/>
                    </a:lnTo>
                    <a:lnTo>
                      <a:pt x="685" y="322"/>
                    </a:lnTo>
                    <a:lnTo>
                      <a:pt x="700" y="272"/>
                    </a:lnTo>
                    <a:lnTo>
                      <a:pt x="700" y="272"/>
                    </a:lnTo>
                    <a:lnTo>
                      <a:pt x="701" y="266"/>
                    </a:lnTo>
                    <a:lnTo>
                      <a:pt x="704" y="262"/>
                    </a:lnTo>
                    <a:lnTo>
                      <a:pt x="707" y="259"/>
                    </a:lnTo>
                    <a:lnTo>
                      <a:pt x="712" y="256"/>
                    </a:lnTo>
                    <a:lnTo>
                      <a:pt x="716" y="254"/>
                    </a:lnTo>
                    <a:lnTo>
                      <a:pt x="721" y="253"/>
                    </a:lnTo>
                    <a:lnTo>
                      <a:pt x="726" y="253"/>
                    </a:lnTo>
                    <a:lnTo>
                      <a:pt x="731" y="253"/>
                    </a:lnTo>
                    <a:lnTo>
                      <a:pt x="731" y="253"/>
                    </a:lnTo>
                    <a:lnTo>
                      <a:pt x="737" y="256"/>
                    </a:lnTo>
                    <a:lnTo>
                      <a:pt x="741" y="259"/>
                    </a:lnTo>
                    <a:lnTo>
                      <a:pt x="744" y="262"/>
                    </a:lnTo>
                    <a:lnTo>
                      <a:pt x="746" y="266"/>
                    </a:lnTo>
                    <a:lnTo>
                      <a:pt x="748" y="271"/>
                    </a:lnTo>
                    <a:lnTo>
                      <a:pt x="749" y="276"/>
                    </a:lnTo>
                    <a:lnTo>
                      <a:pt x="749" y="280"/>
                    </a:lnTo>
                    <a:lnTo>
                      <a:pt x="748" y="286"/>
                    </a:lnTo>
                    <a:lnTo>
                      <a:pt x="655" y="610"/>
                    </a:lnTo>
                    <a:lnTo>
                      <a:pt x="655" y="610"/>
                    </a:lnTo>
                    <a:lnTo>
                      <a:pt x="652" y="616"/>
                    </a:lnTo>
                    <a:lnTo>
                      <a:pt x="649" y="620"/>
                    </a:lnTo>
                    <a:lnTo>
                      <a:pt x="646" y="623"/>
                    </a:lnTo>
                    <a:lnTo>
                      <a:pt x="642" y="626"/>
                    </a:lnTo>
                    <a:lnTo>
                      <a:pt x="637" y="627"/>
                    </a:lnTo>
                    <a:lnTo>
                      <a:pt x="632" y="629"/>
                    </a:lnTo>
                    <a:lnTo>
                      <a:pt x="628" y="630"/>
                    </a:lnTo>
                    <a:lnTo>
                      <a:pt x="622" y="629"/>
                    </a:lnTo>
                    <a:lnTo>
                      <a:pt x="622" y="629"/>
                    </a:lnTo>
                    <a:lnTo>
                      <a:pt x="617" y="626"/>
                    </a:lnTo>
                    <a:lnTo>
                      <a:pt x="613" y="623"/>
                    </a:lnTo>
                    <a:lnTo>
                      <a:pt x="609" y="620"/>
                    </a:lnTo>
                    <a:lnTo>
                      <a:pt x="607" y="616"/>
                    </a:lnTo>
                    <a:lnTo>
                      <a:pt x="605" y="611"/>
                    </a:lnTo>
                    <a:lnTo>
                      <a:pt x="604" y="607"/>
                    </a:lnTo>
                    <a:lnTo>
                      <a:pt x="604" y="602"/>
                    </a:lnTo>
                    <a:lnTo>
                      <a:pt x="605" y="596"/>
                    </a:lnTo>
                    <a:lnTo>
                      <a:pt x="670" y="372"/>
                    </a:lnTo>
                    <a:lnTo>
                      <a:pt x="670" y="372"/>
                    </a:lnTo>
                    <a:lnTo>
                      <a:pt x="645" y="363"/>
                    </a:lnTo>
                    <a:lnTo>
                      <a:pt x="619" y="356"/>
                    </a:lnTo>
                    <a:lnTo>
                      <a:pt x="619" y="356"/>
                    </a:lnTo>
                    <a:lnTo>
                      <a:pt x="619" y="356"/>
                    </a:lnTo>
                    <a:lnTo>
                      <a:pt x="600" y="353"/>
                    </a:lnTo>
                    <a:lnTo>
                      <a:pt x="580" y="350"/>
                    </a:lnTo>
                    <a:lnTo>
                      <a:pt x="580" y="414"/>
                    </a:lnTo>
                    <a:lnTo>
                      <a:pt x="580" y="414"/>
                    </a:lnTo>
                    <a:lnTo>
                      <a:pt x="579" y="418"/>
                    </a:lnTo>
                    <a:lnTo>
                      <a:pt x="578" y="424"/>
                    </a:lnTo>
                    <a:lnTo>
                      <a:pt x="576" y="428"/>
                    </a:lnTo>
                    <a:lnTo>
                      <a:pt x="573" y="431"/>
                    </a:lnTo>
                    <a:lnTo>
                      <a:pt x="568" y="434"/>
                    </a:lnTo>
                    <a:lnTo>
                      <a:pt x="564" y="438"/>
                    </a:lnTo>
                    <a:lnTo>
                      <a:pt x="560" y="439"/>
                    </a:lnTo>
                    <a:lnTo>
                      <a:pt x="554" y="440"/>
                    </a:lnTo>
                    <a:lnTo>
                      <a:pt x="554" y="440"/>
                    </a:lnTo>
                    <a:lnTo>
                      <a:pt x="549" y="439"/>
                    </a:lnTo>
                    <a:lnTo>
                      <a:pt x="545" y="438"/>
                    </a:lnTo>
                    <a:lnTo>
                      <a:pt x="540" y="434"/>
                    </a:lnTo>
                    <a:lnTo>
                      <a:pt x="536" y="431"/>
                    </a:lnTo>
                    <a:lnTo>
                      <a:pt x="533" y="428"/>
                    </a:lnTo>
                    <a:lnTo>
                      <a:pt x="531" y="424"/>
                    </a:lnTo>
                    <a:lnTo>
                      <a:pt x="528" y="418"/>
                    </a:lnTo>
                    <a:lnTo>
                      <a:pt x="528" y="414"/>
                    </a:lnTo>
                    <a:lnTo>
                      <a:pt x="528" y="350"/>
                    </a:lnTo>
                    <a:lnTo>
                      <a:pt x="528" y="350"/>
                    </a:lnTo>
                    <a:lnTo>
                      <a:pt x="509" y="353"/>
                    </a:lnTo>
                    <a:lnTo>
                      <a:pt x="491" y="356"/>
                    </a:lnTo>
                    <a:lnTo>
                      <a:pt x="491" y="356"/>
                    </a:lnTo>
                    <a:lnTo>
                      <a:pt x="490" y="356"/>
                    </a:lnTo>
                    <a:lnTo>
                      <a:pt x="490" y="356"/>
                    </a:lnTo>
                    <a:lnTo>
                      <a:pt x="464" y="363"/>
                    </a:lnTo>
                    <a:lnTo>
                      <a:pt x="439" y="372"/>
                    </a:lnTo>
                    <a:lnTo>
                      <a:pt x="504" y="596"/>
                    </a:lnTo>
                    <a:lnTo>
                      <a:pt x="504" y="596"/>
                    </a:lnTo>
                    <a:lnTo>
                      <a:pt x="505" y="602"/>
                    </a:lnTo>
                    <a:lnTo>
                      <a:pt x="505" y="607"/>
                    </a:lnTo>
                    <a:lnTo>
                      <a:pt x="504" y="611"/>
                    </a:lnTo>
                    <a:lnTo>
                      <a:pt x="502" y="616"/>
                    </a:lnTo>
                    <a:lnTo>
                      <a:pt x="499" y="620"/>
                    </a:lnTo>
                    <a:lnTo>
                      <a:pt x="495" y="623"/>
                    </a:lnTo>
                    <a:lnTo>
                      <a:pt x="492" y="626"/>
                    </a:lnTo>
                    <a:lnTo>
                      <a:pt x="486" y="629"/>
                    </a:lnTo>
                    <a:lnTo>
                      <a:pt x="486" y="629"/>
                    </a:lnTo>
                    <a:lnTo>
                      <a:pt x="481" y="630"/>
                    </a:lnTo>
                    <a:lnTo>
                      <a:pt x="477" y="629"/>
                    </a:lnTo>
                    <a:lnTo>
                      <a:pt x="471" y="627"/>
                    </a:lnTo>
                    <a:lnTo>
                      <a:pt x="467" y="626"/>
                    </a:lnTo>
                    <a:lnTo>
                      <a:pt x="463" y="623"/>
                    </a:lnTo>
                    <a:lnTo>
                      <a:pt x="459" y="620"/>
                    </a:lnTo>
                    <a:lnTo>
                      <a:pt x="456" y="616"/>
                    </a:lnTo>
                    <a:lnTo>
                      <a:pt x="454" y="610"/>
                    </a:lnTo>
                    <a:lnTo>
                      <a:pt x="359" y="286"/>
                    </a:lnTo>
                    <a:lnTo>
                      <a:pt x="359" y="28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3F3F3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86" name="组合 85"/>
              <p:cNvGrpSpPr/>
              <p:nvPr/>
            </p:nvGrpSpPr>
            <p:grpSpPr>
              <a:xfrm>
                <a:off x="3694" y="4385"/>
                <a:ext cx="754" cy="717"/>
                <a:chOff x="5099014" y="3772690"/>
                <a:chExt cx="591389" cy="561764"/>
              </a:xfrm>
              <a:solidFill>
                <a:schemeClr val="bg1"/>
              </a:solidFill>
            </p:grpSpPr>
            <p:sp>
              <p:nvSpPr>
                <p:cNvPr id="18" name="Freeform 14"/>
                <p:cNvSpPr/>
                <p:nvPr/>
              </p:nvSpPr>
              <p:spPr bwMode="auto">
                <a:xfrm>
                  <a:off x="5099014" y="3772690"/>
                  <a:ext cx="591389" cy="561764"/>
                </a:xfrm>
                <a:custGeom>
                  <a:avLst/>
                  <a:gdLst>
                    <a:gd name="T0" fmla="*/ 359 w 684"/>
                    <a:gd name="T1" fmla="*/ 57 h 650"/>
                    <a:gd name="T2" fmla="*/ 331 w 684"/>
                    <a:gd name="T3" fmla="*/ 28 h 650"/>
                    <a:gd name="T4" fmla="*/ 360 w 684"/>
                    <a:gd name="T5" fmla="*/ 0 h 650"/>
                    <a:gd name="T6" fmla="*/ 360 w 684"/>
                    <a:gd name="T7" fmla="*/ 0 h 650"/>
                    <a:gd name="T8" fmla="*/ 360 w 684"/>
                    <a:gd name="T9" fmla="*/ 0 h 650"/>
                    <a:gd name="T10" fmla="*/ 360 w 684"/>
                    <a:gd name="T11" fmla="*/ 0 h 650"/>
                    <a:gd name="T12" fmla="*/ 361 w 684"/>
                    <a:gd name="T13" fmla="*/ 0 h 650"/>
                    <a:gd name="T14" fmla="*/ 361 w 684"/>
                    <a:gd name="T15" fmla="*/ 0 h 650"/>
                    <a:gd name="T16" fmla="*/ 589 w 684"/>
                    <a:gd name="T17" fmla="*/ 95 h 650"/>
                    <a:gd name="T18" fmla="*/ 684 w 684"/>
                    <a:gd name="T19" fmla="*/ 325 h 650"/>
                    <a:gd name="T20" fmla="*/ 589 w 684"/>
                    <a:gd name="T21" fmla="*/ 554 h 650"/>
                    <a:gd name="T22" fmla="*/ 359 w 684"/>
                    <a:gd name="T23" fmla="*/ 650 h 650"/>
                    <a:gd name="T24" fmla="*/ 130 w 684"/>
                    <a:gd name="T25" fmla="*/ 554 h 650"/>
                    <a:gd name="T26" fmla="*/ 34 w 684"/>
                    <a:gd name="T27" fmla="*/ 325 h 650"/>
                    <a:gd name="T28" fmla="*/ 43 w 684"/>
                    <a:gd name="T29" fmla="*/ 253 h 650"/>
                    <a:gd name="T30" fmla="*/ 56 w 684"/>
                    <a:gd name="T31" fmla="*/ 210 h 650"/>
                    <a:gd name="T32" fmla="*/ 15 w 684"/>
                    <a:gd name="T33" fmla="*/ 193 h 650"/>
                    <a:gd name="T34" fmla="*/ 5 w 684"/>
                    <a:gd name="T35" fmla="*/ 187 h 650"/>
                    <a:gd name="T36" fmla="*/ 1 w 684"/>
                    <a:gd name="T37" fmla="*/ 176 h 650"/>
                    <a:gd name="T38" fmla="*/ 2 w 684"/>
                    <a:gd name="T39" fmla="*/ 165 h 650"/>
                    <a:gd name="T40" fmla="*/ 9 w 684"/>
                    <a:gd name="T41" fmla="*/ 155 h 650"/>
                    <a:gd name="T42" fmla="*/ 124 w 684"/>
                    <a:gd name="T43" fmla="*/ 66 h 650"/>
                    <a:gd name="T44" fmla="*/ 134 w 684"/>
                    <a:gd name="T45" fmla="*/ 61 h 650"/>
                    <a:gd name="T46" fmla="*/ 146 w 684"/>
                    <a:gd name="T47" fmla="*/ 63 h 650"/>
                    <a:gd name="T48" fmla="*/ 155 w 684"/>
                    <a:gd name="T49" fmla="*/ 70 h 650"/>
                    <a:gd name="T50" fmla="*/ 159 w 684"/>
                    <a:gd name="T51" fmla="*/ 80 h 650"/>
                    <a:gd name="T52" fmla="*/ 180 w 684"/>
                    <a:gd name="T53" fmla="*/ 224 h 650"/>
                    <a:gd name="T54" fmla="*/ 178 w 684"/>
                    <a:gd name="T55" fmla="*/ 236 h 650"/>
                    <a:gd name="T56" fmla="*/ 171 w 684"/>
                    <a:gd name="T57" fmla="*/ 245 h 650"/>
                    <a:gd name="T58" fmla="*/ 161 w 684"/>
                    <a:gd name="T59" fmla="*/ 249 h 650"/>
                    <a:gd name="T60" fmla="*/ 149 w 684"/>
                    <a:gd name="T61" fmla="*/ 248 h 650"/>
                    <a:gd name="T62" fmla="*/ 108 w 684"/>
                    <a:gd name="T63" fmla="*/ 231 h 650"/>
                    <a:gd name="T64" fmla="*/ 98 w 684"/>
                    <a:gd name="T65" fmla="*/ 266 h 650"/>
                    <a:gd name="T66" fmla="*/ 92 w 684"/>
                    <a:gd name="T67" fmla="*/ 325 h 650"/>
                    <a:gd name="T68" fmla="*/ 170 w 684"/>
                    <a:gd name="T69" fmla="*/ 514 h 650"/>
                    <a:gd name="T70" fmla="*/ 359 w 684"/>
                    <a:gd name="T71" fmla="*/ 592 h 650"/>
                    <a:gd name="T72" fmla="*/ 549 w 684"/>
                    <a:gd name="T73" fmla="*/ 514 h 650"/>
                    <a:gd name="T74" fmla="*/ 627 w 684"/>
                    <a:gd name="T75" fmla="*/ 325 h 650"/>
                    <a:gd name="T76" fmla="*/ 549 w 684"/>
                    <a:gd name="T77" fmla="*/ 136 h 650"/>
                    <a:gd name="T78" fmla="*/ 360 w 684"/>
                    <a:gd name="T79" fmla="*/ 57 h 650"/>
                    <a:gd name="T80" fmla="*/ 360 w 684"/>
                    <a:gd name="T81" fmla="*/ 57 h 650"/>
                    <a:gd name="T82" fmla="*/ 360 w 684"/>
                    <a:gd name="T83" fmla="*/ 57 h 650"/>
                    <a:gd name="T84" fmla="*/ 360 w 684"/>
                    <a:gd name="T85" fmla="*/ 57 h 650"/>
                    <a:gd name="T86" fmla="*/ 359 w 684"/>
                    <a:gd name="T87" fmla="*/ 57 h 6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684" h="650">
                      <a:moveTo>
                        <a:pt x="359" y="57"/>
                      </a:moveTo>
                      <a:cubicBezTo>
                        <a:pt x="343" y="57"/>
                        <a:pt x="331" y="44"/>
                        <a:pt x="331" y="28"/>
                      </a:cubicBezTo>
                      <a:cubicBezTo>
                        <a:pt x="331" y="13"/>
                        <a:pt x="344" y="0"/>
                        <a:pt x="360" y="0"/>
                      </a:cubicBezTo>
                      <a:cubicBezTo>
                        <a:pt x="360" y="0"/>
                        <a:pt x="360" y="0"/>
                        <a:pt x="360" y="0"/>
                      </a:cubicBezTo>
                      <a:cubicBezTo>
                        <a:pt x="360" y="0"/>
                        <a:pt x="360" y="0"/>
                        <a:pt x="360" y="0"/>
                      </a:cubicBezTo>
                      <a:cubicBezTo>
                        <a:pt x="360" y="0"/>
                        <a:pt x="360" y="0"/>
                        <a:pt x="360" y="0"/>
                      </a:cubicBezTo>
                      <a:cubicBezTo>
                        <a:pt x="361" y="0"/>
                        <a:pt x="361" y="0"/>
                        <a:pt x="361" y="0"/>
                      </a:cubicBezTo>
                      <a:cubicBezTo>
                        <a:pt x="361" y="0"/>
                        <a:pt x="361" y="0"/>
                        <a:pt x="361" y="0"/>
                      </a:cubicBezTo>
                      <a:cubicBezTo>
                        <a:pt x="450" y="0"/>
                        <a:pt x="531" y="37"/>
                        <a:pt x="589" y="95"/>
                      </a:cubicBezTo>
                      <a:cubicBezTo>
                        <a:pt x="648" y="154"/>
                        <a:pt x="684" y="235"/>
                        <a:pt x="684" y="325"/>
                      </a:cubicBezTo>
                      <a:cubicBezTo>
                        <a:pt x="684" y="414"/>
                        <a:pt x="648" y="496"/>
                        <a:pt x="589" y="554"/>
                      </a:cubicBezTo>
                      <a:cubicBezTo>
                        <a:pt x="530" y="613"/>
                        <a:pt x="449" y="650"/>
                        <a:pt x="359" y="650"/>
                      </a:cubicBezTo>
                      <a:cubicBezTo>
                        <a:pt x="270" y="650"/>
                        <a:pt x="188" y="613"/>
                        <a:pt x="130" y="554"/>
                      </a:cubicBezTo>
                      <a:cubicBezTo>
                        <a:pt x="71" y="496"/>
                        <a:pt x="34" y="414"/>
                        <a:pt x="34" y="325"/>
                      </a:cubicBezTo>
                      <a:cubicBezTo>
                        <a:pt x="34" y="301"/>
                        <a:pt x="37" y="277"/>
                        <a:pt x="43" y="253"/>
                      </a:cubicBezTo>
                      <a:cubicBezTo>
                        <a:pt x="46" y="238"/>
                        <a:pt x="50" y="224"/>
                        <a:pt x="56" y="210"/>
                      </a:cubicBezTo>
                      <a:cubicBezTo>
                        <a:pt x="15" y="193"/>
                        <a:pt x="15" y="193"/>
                        <a:pt x="15" y="193"/>
                      </a:cubicBezTo>
                      <a:cubicBezTo>
                        <a:pt x="11" y="192"/>
                        <a:pt x="8" y="190"/>
                        <a:pt x="5" y="187"/>
                      </a:cubicBezTo>
                      <a:cubicBezTo>
                        <a:pt x="3" y="183"/>
                        <a:pt x="1" y="180"/>
                        <a:pt x="1" y="176"/>
                      </a:cubicBezTo>
                      <a:cubicBezTo>
                        <a:pt x="0" y="172"/>
                        <a:pt x="1" y="168"/>
                        <a:pt x="2" y="165"/>
                      </a:cubicBezTo>
                      <a:cubicBezTo>
                        <a:pt x="4" y="161"/>
                        <a:pt x="6" y="158"/>
                        <a:pt x="9" y="155"/>
                      </a:cubicBezTo>
                      <a:cubicBezTo>
                        <a:pt x="124" y="66"/>
                        <a:pt x="124" y="66"/>
                        <a:pt x="124" y="66"/>
                      </a:cubicBezTo>
                      <a:cubicBezTo>
                        <a:pt x="127" y="63"/>
                        <a:pt x="131" y="62"/>
                        <a:pt x="134" y="61"/>
                      </a:cubicBezTo>
                      <a:cubicBezTo>
                        <a:pt x="138" y="61"/>
                        <a:pt x="142" y="61"/>
                        <a:pt x="146" y="63"/>
                      </a:cubicBezTo>
                      <a:cubicBezTo>
                        <a:pt x="149" y="64"/>
                        <a:pt x="153" y="67"/>
                        <a:pt x="155" y="70"/>
                      </a:cubicBezTo>
                      <a:cubicBezTo>
                        <a:pt x="157" y="73"/>
                        <a:pt x="159" y="76"/>
                        <a:pt x="159" y="80"/>
                      </a:cubicBezTo>
                      <a:cubicBezTo>
                        <a:pt x="180" y="224"/>
                        <a:pt x="180" y="224"/>
                        <a:pt x="180" y="224"/>
                      </a:cubicBezTo>
                      <a:cubicBezTo>
                        <a:pt x="180" y="228"/>
                        <a:pt x="180" y="232"/>
                        <a:pt x="178" y="236"/>
                      </a:cubicBezTo>
                      <a:cubicBezTo>
                        <a:pt x="177" y="239"/>
                        <a:pt x="175" y="242"/>
                        <a:pt x="171" y="245"/>
                      </a:cubicBezTo>
                      <a:cubicBezTo>
                        <a:pt x="168" y="247"/>
                        <a:pt x="165" y="249"/>
                        <a:pt x="161" y="249"/>
                      </a:cubicBezTo>
                      <a:cubicBezTo>
                        <a:pt x="157" y="250"/>
                        <a:pt x="153" y="249"/>
                        <a:pt x="149" y="248"/>
                      </a:cubicBezTo>
                      <a:cubicBezTo>
                        <a:pt x="108" y="231"/>
                        <a:pt x="108" y="231"/>
                        <a:pt x="108" y="231"/>
                      </a:cubicBezTo>
                      <a:cubicBezTo>
                        <a:pt x="104" y="243"/>
                        <a:pt x="101" y="254"/>
                        <a:pt x="98" y="266"/>
                      </a:cubicBezTo>
                      <a:cubicBezTo>
                        <a:pt x="94" y="285"/>
                        <a:pt x="92" y="305"/>
                        <a:pt x="92" y="325"/>
                      </a:cubicBezTo>
                      <a:cubicBezTo>
                        <a:pt x="92" y="399"/>
                        <a:pt x="122" y="466"/>
                        <a:pt x="170" y="514"/>
                      </a:cubicBezTo>
                      <a:cubicBezTo>
                        <a:pt x="219" y="562"/>
                        <a:pt x="285" y="592"/>
                        <a:pt x="359" y="592"/>
                      </a:cubicBezTo>
                      <a:cubicBezTo>
                        <a:pt x="433" y="592"/>
                        <a:pt x="500" y="562"/>
                        <a:pt x="549" y="514"/>
                      </a:cubicBezTo>
                      <a:cubicBezTo>
                        <a:pt x="597" y="466"/>
                        <a:pt x="627" y="399"/>
                        <a:pt x="627" y="325"/>
                      </a:cubicBezTo>
                      <a:cubicBezTo>
                        <a:pt x="627" y="251"/>
                        <a:pt x="597" y="184"/>
                        <a:pt x="549" y="136"/>
                      </a:cubicBezTo>
                      <a:cubicBezTo>
                        <a:pt x="501" y="87"/>
                        <a:pt x="434" y="57"/>
                        <a:pt x="360" y="57"/>
                      </a:cubicBezTo>
                      <a:cubicBezTo>
                        <a:pt x="360" y="57"/>
                        <a:pt x="360" y="57"/>
                        <a:pt x="360" y="57"/>
                      </a:cubicBezTo>
                      <a:cubicBezTo>
                        <a:pt x="360" y="57"/>
                        <a:pt x="360" y="57"/>
                        <a:pt x="360" y="57"/>
                      </a:cubicBezTo>
                      <a:cubicBezTo>
                        <a:pt x="360" y="57"/>
                        <a:pt x="360" y="57"/>
                        <a:pt x="360" y="57"/>
                      </a:cubicBezTo>
                      <a:cubicBezTo>
                        <a:pt x="359" y="57"/>
                        <a:pt x="359" y="57"/>
                        <a:pt x="359" y="5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16" tIns="45708" rIns="91416" bIns="45708" numCol="1" anchor="t" anchorCtr="0" compatLnSpc="1"/>
                <a:p>
                  <a:endParaRPr lang="zh-CN" altLang="en-US" sz="1800">
                    <a:solidFill>
                      <a:prstClr val="black"/>
                    </a:solidFill>
                    <a:latin typeface="字魂36号-正文宋楷" panose="02000000000000000000" charset="-122"/>
                    <a:ea typeface="字魂36号-正文宋楷" panose="02000000000000000000" charset="-122"/>
                    <a:sym typeface="思源黑体" panose="020B0500000000000000" pitchFamily="34" charset="-122"/>
                  </a:endParaRPr>
                </a:p>
              </p:txBody>
            </p:sp>
            <p:sp>
              <p:nvSpPr>
                <p:cNvPr id="19" name="Freeform 15"/>
                <p:cNvSpPr>
                  <a:spLocks noEditPoints="1"/>
                </p:cNvSpPr>
                <p:nvPr/>
              </p:nvSpPr>
              <p:spPr bwMode="auto">
                <a:xfrm>
                  <a:off x="5268348" y="3850225"/>
                  <a:ext cx="217976" cy="344885"/>
                </a:xfrm>
                <a:custGeom>
                  <a:avLst/>
                  <a:gdLst>
                    <a:gd name="T0" fmla="*/ 51 w 252"/>
                    <a:gd name="T1" fmla="*/ 388 h 399"/>
                    <a:gd name="T2" fmla="*/ 11 w 252"/>
                    <a:gd name="T3" fmla="*/ 388 h 399"/>
                    <a:gd name="T4" fmla="*/ 11 w 252"/>
                    <a:gd name="T5" fmla="*/ 347 h 399"/>
                    <a:gd name="T6" fmla="*/ 84 w 252"/>
                    <a:gd name="T7" fmla="*/ 274 h 399"/>
                    <a:gd name="T8" fmla="*/ 75 w 252"/>
                    <a:gd name="T9" fmla="*/ 235 h 399"/>
                    <a:gd name="T10" fmla="*/ 101 w 252"/>
                    <a:gd name="T11" fmla="*/ 172 h 399"/>
                    <a:gd name="T12" fmla="*/ 144 w 252"/>
                    <a:gd name="T13" fmla="*/ 149 h 399"/>
                    <a:gd name="T14" fmla="*/ 144 w 252"/>
                    <a:gd name="T15" fmla="*/ 19 h 399"/>
                    <a:gd name="T16" fmla="*/ 163 w 252"/>
                    <a:gd name="T17" fmla="*/ 0 h 399"/>
                    <a:gd name="T18" fmla="*/ 183 w 252"/>
                    <a:gd name="T19" fmla="*/ 19 h 399"/>
                    <a:gd name="T20" fmla="*/ 183 w 252"/>
                    <a:gd name="T21" fmla="*/ 149 h 399"/>
                    <a:gd name="T22" fmla="*/ 226 w 252"/>
                    <a:gd name="T23" fmla="*/ 172 h 399"/>
                    <a:gd name="T24" fmla="*/ 252 w 252"/>
                    <a:gd name="T25" fmla="*/ 235 h 399"/>
                    <a:gd name="T26" fmla="*/ 226 w 252"/>
                    <a:gd name="T27" fmla="*/ 297 h 399"/>
                    <a:gd name="T28" fmla="*/ 163 w 252"/>
                    <a:gd name="T29" fmla="*/ 323 h 399"/>
                    <a:gd name="T30" fmla="*/ 125 w 252"/>
                    <a:gd name="T31" fmla="*/ 314 h 399"/>
                    <a:gd name="T32" fmla="*/ 51 w 252"/>
                    <a:gd name="T33" fmla="*/ 388 h 399"/>
                    <a:gd name="T34" fmla="*/ 190 w 252"/>
                    <a:gd name="T35" fmla="*/ 208 h 399"/>
                    <a:gd name="T36" fmla="*/ 163 w 252"/>
                    <a:gd name="T37" fmla="*/ 197 h 399"/>
                    <a:gd name="T38" fmla="*/ 137 w 252"/>
                    <a:gd name="T39" fmla="*/ 208 h 399"/>
                    <a:gd name="T40" fmla="*/ 126 w 252"/>
                    <a:gd name="T41" fmla="*/ 235 h 399"/>
                    <a:gd name="T42" fmla="*/ 137 w 252"/>
                    <a:gd name="T43" fmla="*/ 261 h 399"/>
                    <a:gd name="T44" fmla="*/ 163 w 252"/>
                    <a:gd name="T45" fmla="*/ 272 h 399"/>
                    <a:gd name="T46" fmla="*/ 190 w 252"/>
                    <a:gd name="T47" fmla="*/ 261 h 399"/>
                    <a:gd name="T48" fmla="*/ 201 w 252"/>
                    <a:gd name="T49" fmla="*/ 235 h 399"/>
                    <a:gd name="T50" fmla="*/ 190 w 252"/>
                    <a:gd name="T51" fmla="*/ 208 h 3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52" h="399">
                      <a:moveTo>
                        <a:pt x="51" y="388"/>
                      </a:moveTo>
                      <a:cubicBezTo>
                        <a:pt x="40" y="399"/>
                        <a:pt x="22" y="399"/>
                        <a:pt x="11" y="388"/>
                      </a:cubicBezTo>
                      <a:cubicBezTo>
                        <a:pt x="0" y="377"/>
                        <a:pt x="0" y="359"/>
                        <a:pt x="11" y="347"/>
                      </a:cubicBezTo>
                      <a:cubicBezTo>
                        <a:pt x="84" y="274"/>
                        <a:pt x="84" y="274"/>
                        <a:pt x="84" y="274"/>
                      </a:cubicBezTo>
                      <a:cubicBezTo>
                        <a:pt x="78" y="262"/>
                        <a:pt x="75" y="249"/>
                        <a:pt x="75" y="235"/>
                      </a:cubicBezTo>
                      <a:cubicBezTo>
                        <a:pt x="75" y="210"/>
                        <a:pt x="85" y="188"/>
                        <a:pt x="101" y="172"/>
                      </a:cubicBezTo>
                      <a:cubicBezTo>
                        <a:pt x="113" y="161"/>
                        <a:pt x="128" y="152"/>
                        <a:pt x="144" y="149"/>
                      </a:cubicBezTo>
                      <a:cubicBezTo>
                        <a:pt x="144" y="19"/>
                        <a:pt x="144" y="19"/>
                        <a:pt x="144" y="19"/>
                      </a:cubicBezTo>
                      <a:cubicBezTo>
                        <a:pt x="144" y="8"/>
                        <a:pt x="153" y="0"/>
                        <a:pt x="163" y="0"/>
                      </a:cubicBezTo>
                      <a:cubicBezTo>
                        <a:pt x="174" y="0"/>
                        <a:pt x="183" y="8"/>
                        <a:pt x="183" y="19"/>
                      </a:cubicBezTo>
                      <a:cubicBezTo>
                        <a:pt x="183" y="149"/>
                        <a:pt x="183" y="149"/>
                        <a:pt x="183" y="149"/>
                      </a:cubicBezTo>
                      <a:cubicBezTo>
                        <a:pt x="199" y="152"/>
                        <a:pt x="214" y="161"/>
                        <a:pt x="226" y="172"/>
                      </a:cubicBezTo>
                      <a:cubicBezTo>
                        <a:pt x="242" y="188"/>
                        <a:pt x="252" y="210"/>
                        <a:pt x="252" y="235"/>
                      </a:cubicBezTo>
                      <a:cubicBezTo>
                        <a:pt x="252" y="259"/>
                        <a:pt x="242" y="281"/>
                        <a:pt x="226" y="297"/>
                      </a:cubicBezTo>
                      <a:cubicBezTo>
                        <a:pt x="210" y="313"/>
                        <a:pt x="188" y="323"/>
                        <a:pt x="163" y="323"/>
                      </a:cubicBezTo>
                      <a:cubicBezTo>
                        <a:pt x="150" y="323"/>
                        <a:pt x="136" y="320"/>
                        <a:pt x="125" y="314"/>
                      </a:cubicBezTo>
                      <a:cubicBezTo>
                        <a:pt x="51" y="388"/>
                        <a:pt x="51" y="388"/>
                        <a:pt x="51" y="388"/>
                      </a:cubicBezTo>
                      <a:close/>
                      <a:moveTo>
                        <a:pt x="190" y="208"/>
                      </a:moveTo>
                      <a:cubicBezTo>
                        <a:pt x="183" y="201"/>
                        <a:pt x="174" y="197"/>
                        <a:pt x="163" y="197"/>
                      </a:cubicBezTo>
                      <a:cubicBezTo>
                        <a:pt x="153" y="197"/>
                        <a:pt x="144" y="201"/>
                        <a:pt x="137" y="208"/>
                      </a:cubicBezTo>
                      <a:cubicBezTo>
                        <a:pt x="130" y="215"/>
                        <a:pt x="126" y="224"/>
                        <a:pt x="126" y="235"/>
                      </a:cubicBezTo>
                      <a:cubicBezTo>
                        <a:pt x="126" y="245"/>
                        <a:pt x="130" y="254"/>
                        <a:pt x="137" y="261"/>
                      </a:cubicBezTo>
                      <a:cubicBezTo>
                        <a:pt x="144" y="268"/>
                        <a:pt x="153" y="272"/>
                        <a:pt x="163" y="272"/>
                      </a:cubicBezTo>
                      <a:cubicBezTo>
                        <a:pt x="174" y="272"/>
                        <a:pt x="183" y="268"/>
                        <a:pt x="190" y="261"/>
                      </a:cubicBezTo>
                      <a:cubicBezTo>
                        <a:pt x="197" y="254"/>
                        <a:pt x="201" y="245"/>
                        <a:pt x="201" y="235"/>
                      </a:cubicBezTo>
                      <a:cubicBezTo>
                        <a:pt x="201" y="224"/>
                        <a:pt x="197" y="215"/>
                        <a:pt x="190" y="20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16" tIns="45708" rIns="91416" bIns="45708" numCol="1" anchor="t" anchorCtr="0" compatLnSpc="1"/>
                <a:p>
                  <a:endParaRPr lang="zh-CN" altLang="en-US" sz="1800">
                    <a:solidFill>
                      <a:prstClr val="black"/>
                    </a:solidFill>
                    <a:latin typeface="字魂36号-正文宋楷" panose="02000000000000000000" charset="-122"/>
                    <a:ea typeface="字魂36号-正文宋楷" panose="02000000000000000000" charset="-122"/>
                    <a:sym typeface="思源黑体" panose="020B0500000000000000" pitchFamily="34" charset="-122"/>
                  </a:endParaRPr>
                </a:p>
              </p:txBody>
            </p:sp>
          </p:grpSp>
          <p:grpSp>
            <p:nvGrpSpPr>
              <p:cNvPr id="20" name="กลุ่ม 102"/>
              <p:cNvGrpSpPr/>
              <p:nvPr/>
            </p:nvGrpSpPr>
            <p:grpSpPr>
              <a:xfrm>
                <a:off x="11119" y="4362"/>
                <a:ext cx="778" cy="782"/>
                <a:chOff x="21201063" y="3320886"/>
                <a:chExt cx="676275" cy="677863"/>
              </a:xfrm>
              <a:solidFill>
                <a:schemeClr val="bg1"/>
              </a:solidFill>
            </p:grpSpPr>
            <p:sp>
              <p:nvSpPr>
                <p:cNvPr id="21" name="Freeform 81"/>
                <p:cNvSpPr>
                  <a:spLocks noEditPoints="1"/>
                </p:cNvSpPr>
                <p:nvPr/>
              </p:nvSpPr>
              <p:spPr bwMode="auto">
                <a:xfrm>
                  <a:off x="21201063" y="3320886"/>
                  <a:ext cx="676275" cy="677863"/>
                </a:xfrm>
                <a:custGeom>
                  <a:avLst/>
                  <a:gdLst>
                    <a:gd name="T0" fmla="*/ 61 w 71"/>
                    <a:gd name="T1" fmla="*/ 21 h 71"/>
                    <a:gd name="T2" fmla="*/ 63 w 71"/>
                    <a:gd name="T3" fmla="*/ 12 h 71"/>
                    <a:gd name="T4" fmla="*/ 51 w 71"/>
                    <a:gd name="T5" fmla="*/ 11 h 71"/>
                    <a:gd name="T6" fmla="*/ 38 w 71"/>
                    <a:gd name="T7" fmla="*/ 0 h 71"/>
                    <a:gd name="T8" fmla="*/ 29 w 71"/>
                    <a:gd name="T9" fmla="*/ 8 h 71"/>
                    <a:gd name="T10" fmla="*/ 12 w 71"/>
                    <a:gd name="T11" fmla="*/ 9 h 71"/>
                    <a:gd name="T12" fmla="*/ 9 w 71"/>
                    <a:gd name="T13" fmla="*/ 19 h 71"/>
                    <a:gd name="T14" fmla="*/ 5 w 71"/>
                    <a:gd name="T15" fmla="*/ 29 h 71"/>
                    <a:gd name="T16" fmla="*/ 5 w 71"/>
                    <a:gd name="T17" fmla="*/ 43 h 71"/>
                    <a:gd name="T18" fmla="*/ 9 w 71"/>
                    <a:gd name="T19" fmla="*/ 53 h 71"/>
                    <a:gd name="T20" fmla="*/ 16 w 71"/>
                    <a:gd name="T21" fmla="*/ 64 h 71"/>
                    <a:gd name="T22" fmla="*/ 29 w 71"/>
                    <a:gd name="T23" fmla="*/ 64 h 71"/>
                    <a:gd name="T24" fmla="*/ 38 w 71"/>
                    <a:gd name="T25" fmla="*/ 71 h 71"/>
                    <a:gd name="T26" fmla="*/ 51 w 71"/>
                    <a:gd name="T27" fmla="*/ 61 h 71"/>
                    <a:gd name="T28" fmla="*/ 59 w 71"/>
                    <a:gd name="T29" fmla="*/ 63 h 71"/>
                    <a:gd name="T30" fmla="*/ 61 w 71"/>
                    <a:gd name="T31" fmla="*/ 51 h 71"/>
                    <a:gd name="T32" fmla="*/ 71 w 71"/>
                    <a:gd name="T33" fmla="*/ 38 h 71"/>
                    <a:gd name="T34" fmla="*/ 69 w 71"/>
                    <a:gd name="T35" fmla="*/ 38 h 71"/>
                    <a:gd name="T36" fmla="*/ 62 w 71"/>
                    <a:gd name="T37" fmla="*/ 42 h 71"/>
                    <a:gd name="T38" fmla="*/ 58 w 71"/>
                    <a:gd name="T39" fmla="*/ 50 h 71"/>
                    <a:gd name="T40" fmla="*/ 61 w 71"/>
                    <a:gd name="T41" fmla="*/ 57 h 71"/>
                    <a:gd name="T42" fmla="*/ 52 w 71"/>
                    <a:gd name="T43" fmla="*/ 58 h 71"/>
                    <a:gd name="T44" fmla="*/ 41 w 71"/>
                    <a:gd name="T45" fmla="*/ 62 h 71"/>
                    <a:gd name="T46" fmla="*/ 41 w 71"/>
                    <a:gd name="T47" fmla="*/ 63 h 71"/>
                    <a:gd name="T48" fmla="*/ 33 w 71"/>
                    <a:gd name="T49" fmla="*/ 69 h 71"/>
                    <a:gd name="T50" fmla="*/ 30 w 71"/>
                    <a:gd name="T51" fmla="*/ 62 h 71"/>
                    <a:gd name="T52" fmla="*/ 22 w 71"/>
                    <a:gd name="T53" fmla="*/ 58 h 71"/>
                    <a:gd name="T54" fmla="*/ 17 w 71"/>
                    <a:gd name="T55" fmla="*/ 61 h 71"/>
                    <a:gd name="T56" fmla="*/ 11 w 71"/>
                    <a:gd name="T57" fmla="*/ 54 h 71"/>
                    <a:gd name="T58" fmla="*/ 13 w 71"/>
                    <a:gd name="T59" fmla="*/ 50 h 71"/>
                    <a:gd name="T60" fmla="*/ 9 w 71"/>
                    <a:gd name="T61" fmla="*/ 41 h 71"/>
                    <a:gd name="T62" fmla="*/ 3 w 71"/>
                    <a:gd name="T63" fmla="*/ 33 h 71"/>
                    <a:gd name="T64" fmla="*/ 10 w 71"/>
                    <a:gd name="T65" fmla="*/ 30 h 71"/>
                    <a:gd name="T66" fmla="*/ 13 w 71"/>
                    <a:gd name="T67" fmla="*/ 22 h 71"/>
                    <a:gd name="T68" fmla="*/ 10 w 71"/>
                    <a:gd name="T69" fmla="*/ 16 h 71"/>
                    <a:gd name="T70" fmla="*/ 17 w 71"/>
                    <a:gd name="T71" fmla="*/ 11 h 71"/>
                    <a:gd name="T72" fmla="*/ 22 w 71"/>
                    <a:gd name="T73" fmla="*/ 14 h 71"/>
                    <a:gd name="T74" fmla="*/ 31 w 71"/>
                    <a:gd name="T75" fmla="*/ 9 h 71"/>
                    <a:gd name="T76" fmla="*/ 38 w 71"/>
                    <a:gd name="T77" fmla="*/ 3 h 71"/>
                    <a:gd name="T78" fmla="*/ 41 w 71"/>
                    <a:gd name="T79" fmla="*/ 9 h 71"/>
                    <a:gd name="T80" fmla="*/ 41 w 71"/>
                    <a:gd name="T81" fmla="*/ 9 h 71"/>
                    <a:gd name="T82" fmla="*/ 41 w 71"/>
                    <a:gd name="T83" fmla="*/ 10 h 71"/>
                    <a:gd name="T84" fmla="*/ 41 w 71"/>
                    <a:gd name="T85" fmla="*/ 10 h 71"/>
                    <a:gd name="T86" fmla="*/ 41 w 71"/>
                    <a:gd name="T87" fmla="*/ 10 h 71"/>
                    <a:gd name="T88" fmla="*/ 52 w 71"/>
                    <a:gd name="T89" fmla="*/ 13 h 71"/>
                    <a:gd name="T90" fmla="*/ 61 w 71"/>
                    <a:gd name="T91" fmla="*/ 14 h 71"/>
                    <a:gd name="T92" fmla="*/ 58 w 71"/>
                    <a:gd name="T93" fmla="*/ 20 h 71"/>
                    <a:gd name="T94" fmla="*/ 58 w 71"/>
                    <a:gd name="T95" fmla="*/ 20 h 71"/>
                    <a:gd name="T96" fmla="*/ 58 w 71"/>
                    <a:gd name="T97" fmla="*/ 21 h 71"/>
                    <a:gd name="T98" fmla="*/ 58 w 71"/>
                    <a:gd name="T99" fmla="*/ 21 h 71"/>
                    <a:gd name="T100" fmla="*/ 63 w 71"/>
                    <a:gd name="T101" fmla="*/ 31 h 71"/>
                    <a:gd name="T102" fmla="*/ 69 w 71"/>
                    <a:gd name="T103" fmla="*/ 38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1" h="71">
                      <a:moveTo>
                        <a:pt x="67" y="29"/>
                      </a:moveTo>
                      <a:cubicBezTo>
                        <a:pt x="64" y="29"/>
                        <a:pt x="64" y="29"/>
                        <a:pt x="64" y="29"/>
                      </a:cubicBezTo>
                      <a:cubicBezTo>
                        <a:pt x="63" y="26"/>
                        <a:pt x="62" y="23"/>
                        <a:pt x="61" y="21"/>
                      </a:cubicBezTo>
                      <a:cubicBezTo>
                        <a:pt x="63" y="19"/>
                        <a:pt x="63" y="19"/>
                        <a:pt x="63" y="19"/>
                      </a:cubicBezTo>
                      <a:cubicBezTo>
                        <a:pt x="64" y="18"/>
                        <a:pt x="64" y="17"/>
                        <a:pt x="64" y="16"/>
                      </a:cubicBezTo>
                      <a:cubicBezTo>
                        <a:pt x="64" y="15"/>
                        <a:pt x="64" y="13"/>
                        <a:pt x="63" y="12"/>
                      </a:cubicBezTo>
                      <a:cubicBezTo>
                        <a:pt x="59" y="9"/>
                        <a:pt x="59" y="9"/>
                        <a:pt x="59" y="9"/>
                      </a:cubicBezTo>
                      <a:cubicBezTo>
                        <a:pt x="57" y="7"/>
                        <a:pt x="54" y="7"/>
                        <a:pt x="52" y="9"/>
                      </a:cubicBezTo>
                      <a:cubicBezTo>
                        <a:pt x="51" y="11"/>
                        <a:pt x="51" y="11"/>
                        <a:pt x="51" y="11"/>
                      </a:cubicBezTo>
                      <a:cubicBezTo>
                        <a:pt x="48" y="10"/>
                        <a:pt x="46" y="8"/>
                        <a:pt x="43" y="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3" y="2"/>
                        <a:pt x="41" y="0"/>
                        <a:pt x="38" y="0"/>
                      </a:cubicBez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31" y="0"/>
                        <a:pt x="29" y="2"/>
                        <a:pt x="29" y="5"/>
                      </a:cubicBezTo>
                      <a:cubicBezTo>
                        <a:pt x="29" y="8"/>
                        <a:pt x="29" y="8"/>
                        <a:pt x="29" y="8"/>
                      </a:cubicBezTo>
                      <a:cubicBezTo>
                        <a:pt x="26" y="8"/>
                        <a:pt x="23" y="10"/>
                        <a:pt x="21" y="11"/>
                      </a:cubicBezTo>
                      <a:cubicBezTo>
                        <a:pt x="19" y="9"/>
                        <a:pt x="19" y="9"/>
                        <a:pt x="19" y="9"/>
                      </a:cubicBezTo>
                      <a:cubicBezTo>
                        <a:pt x="17" y="7"/>
                        <a:pt x="14" y="7"/>
                        <a:pt x="12" y="9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8" y="13"/>
                        <a:pt x="8" y="15"/>
                        <a:pt x="8" y="16"/>
                      </a:cubicBezTo>
                      <a:cubicBezTo>
                        <a:pt x="8" y="17"/>
                        <a:pt x="8" y="18"/>
                        <a:pt x="9" y="19"/>
                      </a:cubicBezTo>
                      <a:cubicBezTo>
                        <a:pt x="11" y="21"/>
                        <a:pt x="11" y="21"/>
                        <a:pt x="11" y="21"/>
                      </a:cubicBezTo>
                      <a:cubicBezTo>
                        <a:pt x="9" y="23"/>
                        <a:pt x="8" y="26"/>
                        <a:pt x="8" y="29"/>
                      </a:cubicBezTo>
                      <a:cubicBezTo>
                        <a:pt x="5" y="29"/>
                        <a:pt x="5" y="29"/>
                        <a:pt x="5" y="29"/>
                      </a:cubicBezTo>
                      <a:cubicBezTo>
                        <a:pt x="2" y="29"/>
                        <a:pt x="0" y="31"/>
                        <a:pt x="0" y="33"/>
                      </a:cubicBezTo>
                      <a:cubicBezTo>
                        <a:pt x="0" y="38"/>
                        <a:pt x="0" y="38"/>
                        <a:pt x="0" y="38"/>
                      </a:cubicBezTo>
                      <a:cubicBezTo>
                        <a:pt x="0" y="41"/>
                        <a:pt x="2" y="43"/>
                        <a:pt x="5" y="43"/>
                      </a:cubicBezTo>
                      <a:cubicBezTo>
                        <a:pt x="8" y="43"/>
                        <a:pt x="8" y="43"/>
                        <a:pt x="8" y="43"/>
                      </a:cubicBezTo>
                      <a:cubicBezTo>
                        <a:pt x="8" y="46"/>
                        <a:pt x="9" y="48"/>
                        <a:pt x="11" y="51"/>
                      </a:cubicBezTo>
                      <a:cubicBezTo>
                        <a:pt x="9" y="53"/>
                        <a:pt x="9" y="53"/>
                        <a:pt x="9" y="53"/>
                      </a:cubicBezTo>
                      <a:cubicBezTo>
                        <a:pt x="7" y="54"/>
                        <a:pt x="7" y="57"/>
                        <a:pt x="9" y="59"/>
                      </a:cubicBezTo>
                      <a:cubicBezTo>
                        <a:pt x="12" y="63"/>
                        <a:pt x="12" y="63"/>
                        <a:pt x="12" y="63"/>
                      </a:cubicBezTo>
                      <a:cubicBezTo>
                        <a:pt x="13" y="64"/>
                        <a:pt x="15" y="64"/>
                        <a:pt x="16" y="64"/>
                      </a:cubicBezTo>
                      <a:cubicBezTo>
                        <a:pt x="17" y="64"/>
                        <a:pt x="18" y="64"/>
                        <a:pt x="19" y="63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3" y="62"/>
                        <a:pt x="26" y="63"/>
                        <a:pt x="29" y="64"/>
                      </a:cubicBezTo>
                      <a:cubicBezTo>
                        <a:pt x="29" y="67"/>
                        <a:pt x="29" y="67"/>
                        <a:pt x="29" y="67"/>
                      </a:cubicBezTo>
                      <a:cubicBezTo>
                        <a:pt x="29" y="69"/>
                        <a:pt x="31" y="71"/>
                        <a:pt x="33" y="71"/>
                      </a:cubicBezTo>
                      <a:cubicBezTo>
                        <a:pt x="38" y="71"/>
                        <a:pt x="38" y="71"/>
                        <a:pt x="38" y="71"/>
                      </a:cubicBezTo>
                      <a:cubicBezTo>
                        <a:pt x="41" y="71"/>
                        <a:pt x="43" y="69"/>
                        <a:pt x="43" y="67"/>
                      </a:cubicBezTo>
                      <a:cubicBezTo>
                        <a:pt x="43" y="64"/>
                        <a:pt x="43" y="64"/>
                        <a:pt x="43" y="64"/>
                      </a:cubicBezTo>
                      <a:cubicBezTo>
                        <a:pt x="46" y="63"/>
                        <a:pt x="48" y="62"/>
                        <a:pt x="51" y="61"/>
                      </a:cubicBezTo>
                      <a:cubicBezTo>
                        <a:pt x="52" y="63"/>
                        <a:pt x="52" y="63"/>
                        <a:pt x="52" y="63"/>
                      </a:cubicBezTo>
                      <a:cubicBezTo>
                        <a:pt x="53" y="64"/>
                        <a:pt x="55" y="64"/>
                        <a:pt x="56" y="64"/>
                      </a:cubicBezTo>
                      <a:cubicBezTo>
                        <a:pt x="57" y="64"/>
                        <a:pt x="58" y="64"/>
                        <a:pt x="59" y="63"/>
                      </a:cubicBezTo>
                      <a:cubicBezTo>
                        <a:pt x="63" y="59"/>
                        <a:pt x="63" y="59"/>
                        <a:pt x="63" y="59"/>
                      </a:cubicBezTo>
                      <a:cubicBezTo>
                        <a:pt x="64" y="57"/>
                        <a:pt x="64" y="54"/>
                        <a:pt x="63" y="53"/>
                      </a:cubicBezTo>
                      <a:cubicBezTo>
                        <a:pt x="61" y="51"/>
                        <a:pt x="61" y="51"/>
                        <a:pt x="61" y="51"/>
                      </a:cubicBezTo>
                      <a:cubicBezTo>
                        <a:pt x="62" y="48"/>
                        <a:pt x="63" y="46"/>
                        <a:pt x="64" y="43"/>
                      </a:cubicBezTo>
                      <a:cubicBezTo>
                        <a:pt x="67" y="43"/>
                        <a:pt x="67" y="43"/>
                        <a:pt x="67" y="43"/>
                      </a:cubicBezTo>
                      <a:cubicBezTo>
                        <a:pt x="69" y="43"/>
                        <a:pt x="71" y="41"/>
                        <a:pt x="71" y="38"/>
                      </a:cubicBezTo>
                      <a:cubicBezTo>
                        <a:pt x="71" y="33"/>
                        <a:pt x="71" y="33"/>
                        <a:pt x="71" y="33"/>
                      </a:cubicBezTo>
                      <a:cubicBezTo>
                        <a:pt x="71" y="31"/>
                        <a:pt x="69" y="29"/>
                        <a:pt x="67" y="29"/>
                      </a:cubicBezTo>
                      <a:close/>
                      <a:moveTo>
                        <a:pt x="69" y="38"/>
                      </a:moveTo>
                      <a:cubicBezTo>
                        <a:pt x="69" y="40"/>
                        <a:pt x="68" y="41"/>
                        <a:pt x="67" y="41"/>
                      </a:cubicBezTo>
                      <a:cubicBezTo>
                        <a:pt x="63" y="41"/>
                        <a:pt x="63" y="41"/>
                        <a:pt x="63" y="41"/>
                      </a:cubicBezTo>
                      <a:cubicBezTo>
                        <a:pt x="62" y="41"/>
                        <a:pt x="62" y="41"/>
                        <a:pt x="62" y="42"/>
                      </a:cubicBezTo>
                      <a:cubicBezTo>
                        <a:pt x="62" y="42"/>
                        <a:pt x="62" y="42"/>
                        <a:pt x="62" y="42"/>
                      </a:cubicBezTo>
                      <a:cubicBezTo>
                        <a:pt x="61" y="45"/>
                        <a:pt x="60" y="47"/>
                        <a:pt x="58" y="50"/>
                      </a:cubicBezTo>
                      <a:cubicBezTo>
                        <a:pt x="58" y="50"/>
                        <a:pt x="58" y="50"/>
                        <a:pt x="58" y="50"/>
                      </a:cubicBezTo>
                      <a:cubicBezTo>
                        <a:pt x="58" y="51"/>
                        <a:pt x="58" y="51"/>
                        <a:pt x="58" y="52"/>
                      </a:cubicBezTo>
                      <a:cubicBezTo>
                        <a:pt x="61" y="54"/>
                        <a:pt x="61" y="54"/>
                        <a:pt x="61" y="54"/>
                      </a:cubicBezTo>
                      <a:cubicBezTo>
                        <a:pt x="62" y="55"/>
                        <a:pt x="62" y="57"/>
                        <a:pt x="61" y="57"/>
                      </a:cubicBezTo>
                      <a:cubicBezTo>
                        <a:pt x="57" y="61"/>
                        <a:pt x="57" y="61"/>
                        <a:pt x="57" y="61"/>
                      </a:cubicBezTo>
                      <a:cubicBezTo>
                        <a:pt x="57" y="62"/>
                        <a:pt x="55" y="62"/>
                        <a:pt x="54" y="61"/>
                      </a:cubicBezTo>
                      <a:cubicBezTo>
                        <a:pt x="52" y="58"/>
                        <a:pt x="52" y="58"/>
                        <a:pt x="52" y="58"/>
                      </a:cubicBezTo>
                      <a:cubicBezTo>
                        <a:pt x="51" y="58"/>
                        <a:pt x="51" y="58"/>
                        <a:pt x="50" y="58"/>
                      </a:cubicBezTo>
                      <a:cubicBezTo>
                        <a:pt x="50" y="58"/>
                        <a:pt x="50" y="58"/>
                        <a:pt x="50" y="58"/>
                      </a:cubicBezTo>
                      <a:cubicBezTo>
                        <a:pt x="47" y="60"/>
                        <a:pt x="45" y="61"/>
                        <a:pt x="41" y="62"/>
                      </a:cubicBezTo>
                      <a:cubicBezTo>
                        <a:pt x="41" y="62"/>
                        <a:pt x="41" y="62"/>
                        <a:pt x="41" y="62"/>
                      </a:cubicBezTo>
                      <a:cubicBezTo>
                        <a:pt x="41" y="62"/>
                        <a:pt x="41" y="62"/>
                        <a:pt x="41" y="62"/>
                      </a:cubicBezTo>
                      <a:cubicBezTo>
                        <a:pt x="41" y="62"/>
                        <a:pt x="41" y="62"/>
                        <a:pt x="41" y="63"/>
                      </a:cubicBezTo>
                      <a:cubicBezTo>
                        <a:pt x="41" y="67"/>
                        <a:pt x="41" y="67"/>
                        <a:pt x="41" y="67"/>
                      </a:cubicBezTo>
                      <a:cubicBezTo>
                        <a:pt x="41" y="68"/>
                        <a:pt x="39" y="69"/>
                        <a:pt x="38" y="69"/>
                      </a:cubicBezTo>
                      <a:cubicBezTo>
                        <a:pt x="33" y="69"/>
                        <a:pt x="33" y="69"/>
                        <a:pt x="33" y="69"/>
                      </a:cubicBezTo>
                      <a:cubicBezTo>
                        <a:pt x="32" y="69"/>
                        <a:pt x="31" y="68"/>
                        <a:pt x="31" y="67"/>
                      </a:cubicBezTo>
                      <a:cubicBezTo>
                        <a:pt x="31" y="63"/>
                        <a:pt x="31" y="63"/>
                        <a:pt x="31" y="63"/>
                      </a:cubicBezTo>
                      <a:cubicBezTo>
                        <a:pt x="31" y="62"/>
                        <a:pt x="31" y="62"/>
                        <a:pt x="30" y="62"/>
                      </a:cubicBezTo>
                      <a:cubicBezTo>
                        <a:pt x="30" y="62"/>
                        <a:pt x="30" y="62"/>
                        <a:pt x="30" y="62"/>
                      </a:cubicBezTo>
                      <a:cubicBezTo>
                        <a:pt x="30" y="62"/>
                        <a:pt x="30" y="62"/>
                        <a:pt x="30" y="62"/>
                      </a:cubicBezTo>
                      <a:cubicBezTo>
                        <a:pt x="27" y="61"/>
                        <a:pt x="24" y="60"/>
                        <a:pt x="22" y="58"/>
                      </a:cubicBezTo>
                      <a:cubicBezTo>
                        <a:pt x="21" y="58"/>
                        <a:pt x="21" y="58"/>
                        <a:pt x="21" y="58"/>
                      </a:cubicBezTo>
                      <a:cubicBezTo>
                        <a:pt x="21" y="58"/>
                        <a:pt x="20" y="58"/>
                        <a:pt x="20" y="58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16" y="62"/>
                        <a:pt x="15" y="62"/>
                        <a:pt x="14" y="61"/>
                      </a:cubicBezTo>
                      <a:cubicBezTo>
                        <a:pt x="11" y="57"/>
                        <a:pt x="11" y="57"/>
                        <a:pt x="11" y="57"/>
                      </a:cubicBezTo>
                      <a:cubicBezTo>
                        <a:pt x="10" y="57"/>
                        <a:pt x="10" y="55"/>
                        <a:pt x="11" y="54"/>
                      </a:cubicBezTo>
                      <a:cubicBezTo>
                        <a:pt x="13" y="52"/>
                        <a:pt x="13" y="52"/>
                        <a:pt x="13" y="52"/>
                      </a:cubicBezTo>
                      <a:cubicBezTo>
                        <a:pt x="14" y="51"/>
                        <a:pt x="14" y="51"/>
                        <a:pt x="13" y="50"/>
                      </a:cubicBezTo>
                      <a:cubicBezTo>
                        <a:pt x="13" y="50"/>
                        <a:pt x="13" y="50"/>
                        <a:pt x="13" y="50"/>
                      </a:cubicBezTo>
                      <a:cubicBezTo>
                        <a:pt x="12" y="47"/>
                        <a:pt x="11" y="45"/>
                        <a:pt x="10" y="42"/>
                      </a:cubicBezTo>
                      <a:cubicBezTo>
                        <a:pt x="10" y="42"/>
                        <a:pt x="10" y="42"/>
                        <a:pt x="10" y="42"/>
                      </a:cubicBezTo>
                      <a:cubicBezTo>
                        <a:pt x="10" y="41"/>
                        <a:pt x="9" y="41"/>
                        <a:pt x="9" y="41"/>
                      </a:cubicBezTo>
                      <a:cubicBezTo>
                        <a:pt x="5" y="41"/>
                        <a:pt x="5" y="41"/>
                        <a:pt x="5" y="41"/>
                      </a:cubicBezTo>
                      <a:cubicBezTo>
                        <a:pt x="4" y="41"/>
                        <a:pt x="3" y="40"/>
                        <a:pt x="3" y="38"/>
                      </a:cubicBezTo>
                      <a:cubicBezTo>
                        <a:pt x="3" y="33"/>
                        <a:pt x="3" y="33"/>
                        <a:pt x="3" y="33"/>
                      </a:cubicBezTo>
                      <a:cubicBezTo>
                        <a:pt x="3" y="32"/>
                        <a:pt x="4" y="31"/>
                        <a:pt x="5" y="31"/>
                      </a:cubicBezTo>
                      <a:cubicBezTo>
                        <a:pt x="9" y="31"/>
                        <a:pt x="9" y="31"/>
                        <a:pt x="9" y="31"/>
                      </a:cubicBezTo>
                      <a:cubicBezTo>
                        <a:pt x="9" y="31"/>
                        <a:pt x="10" y="31"/>
                        <a:pt x="10" y="30"/>
                      </a:cubicBezTo>
                      <a:cubicBezTo>
                        <a:pt x="10" y="30"/>
                        <a:pt x="10" y="30"/>
                        <a:pt x="10" y="30"/>
                      </a:cubicBezTo>
                      <a:cubicBezTo>
                        <a:pt x="11" y="27"/>
                        <a:pt x="12" y="24"/>
                        <a:pt x="13" y="22"/>
                      </a:cubicBezTo>
                      <a:cubicBezTo>
                        <a:pt x="13" y="22"/>
                        <a:pt x="13" y="22"/>
                        <a:pt x="13" y="22"/>
                      </a:cubicBezTo>
                      <a:cubicBezTo>
                        <a:pt x="14" y="21"/>
                        <a:pt x="14" y="20"/>
                        <a:pt x="13" y="20"/>
                      </a:cubicBezTo>
                      <a:cubicBezTo>
                        <a:pt x="11" y="17"/>
                        <a:pt x="11" y="17"/>
                        <a:pt x="11" y="17"/>
                      </a:cubicBezTo>
                      <a:cubicBezTo>
                        <a:pt x="10" y="17"/>
                        <a:pt x="10" y="16"/>
                        <a:pt x="10" y="16"/>
                      </a:cubicBezTo>
                      <a:cubicBezTo>
                        <a:pt x="10" y="15"/>
                        <a:pt x="10" y="15"/>
                        <a:pt x="11" y="14"/>
                      </a:cubicBezTo>
                      <a:cubicBezTo>
                        <a:pt x="14" y="11"/>
                        <a:pt x="14" y="11"/>
                        <a:pt x="14" y="11"/>
                      </a:cubicBezTo>
                      <a:cubicBezTo>
                        <a:pt x="15" y="10"/>
                        <a:pt x="16" y="10"/>
                        <a:pt x="17" y="11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0" y="14"/>
                        <a:pt x="21" y="14"/>
                        <a:pt x="21" y="13"/>
                      </a:cubicBezTo>
                      <a:cubicBezTo>
                        <a:pt x="22" y="14"/>
                        <a:pt x="22" y="14"/>
                        <a:pt x="22" y="14"/>
                      </a:cubicBezTo>
                      <a:cubicBezTo>
                        <a:pt x="24" y="12"/>
                        <a:pt x="27" y="11"/>
                        <a:pt x="30" y="10"/>
                      </a:cubicBezTo>
                      <a:cubicBezTo>
                        <a:pt x="30" y="10"/>
                        <a:pt x="30" y="10"/>
                        <a:pt x="30" y="10"/>
                      </a:cubicBezTo>
                      <a:cubicBezTo>
                        <a:pt x="31" y="10"/>
                        <a:pt x="31" y="9"/>
                        <a:pt x="31" y="9"/>
                      </a:cubicBezTo>
                      <a:cubicBezTo>
                        <a:pt x="31" y="5"/>
                        <a:pt x="31" y="5"/>
                        <a:pt x="31" y="5"/>
                      </a:cubicBezTo>
                      <a:cubicBezTo>
                        <a:pt x="31" y="4"/>
                        <a:pt x="32" y="3"/>
                        <a:pt x="33" y="3"/>
                      </a:cubicBezTo>
                      <a:cubicBezTo>
                        <a:pt x="38" y="3"/>
                        <a:pt x="38" y="3"/>
                        <a:pt x="38" y="3"/>
                      </a:cubicBezTo>
                      <a:cubicBezTo>
                        <a:pt x="39" y="3"/>
                        <a:pt x="41" y="4"/>
                        <a:pt x="41" y="5"/>
                      </a:cubicBezTo>
                      <a:cubicBezTo>
                        <a:pt x="41" y="9"/>
                        <a:pt x="41" y="9"/>
                        <a:pt x="41" y="9"/>
                      </a:cubicBezTo>
                      <a:cubicBezTo>
                        <a:pt x="41" y="9"/>
                        <a:pt x="41" y="9"/>
                        <a:pt x="41" y="9"/>
                      </a:cubicBezTo>
                      <a:cubicBezTo>
                        <a:pt x="41" y="9"/>
                        <a:pt x="41" y="9"/>
                        <a:pt x="41" y="9"/>
                      </a:cubicBezTo>
                      <a:cubicBezTo>
                        <a:pt x="41" y="9"/>
                        <a:pt x="41" y="9"/>
                        <a:pt x="41" y="9"/>
                      </a:cubicBezTo>
                      <a:cubicBezTo>
                        <a:pt x="41" y="9"/>
                        <a:pt x="41" y="9"/>
                        <a:pt x="41" y="9"/>
                      </a:cubicBezTo>
                      <a:cubicBezTo>
                        <a:pt x="41" y="9"/>
                        <a:pt x="41" y="9"/>
                        <a:pt x="41" y="9"/>
                      </a:cubicBezTo>
                      <a:cubicBezTo>
                        <a:pt x="41" y="9"/>
                        <a:pt x="41" y="9"/>
                        <a:pt x="41" y="9"/>
                      </a:cubicBezTo>
                      <a:cubicBezTo>
                        <a:pt x="41" y="9"/>
                        <a:pt x="41" y="9"/>
                        <a:pt x="41" y="10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45" y="11"/>
                        <a:pt x="47" y="12"/>
                        <a:pt x="50" y="14"/>
                      </a:cubicBezTo>
                      <a:cubicBezTo>
                        <a:pt x="51" y="14"/>
                        <a:pt x="51" y="14"/>
                        <a:pt x="52" y="13"/>
                      </a:cubicBezTo>
                      <a:cubicBezTo>
                        <a:pt x="54" y="11"/>
                        <a:pt x="54" y="11"/>
                        <a:pt x="54" y="11"/>
                      </a:cubicBezTo>
                      <a:cubicBezTo>
                        <a:pt x="55" y="10"/>
                        <a:pt x="57" y="10"/>
                        <a:pt x="57" y="11"/>
                      </a:cubicBezTo>
                      <a:cubicBezTo>
                        <a:pt x="61" y="14"/>
                        <a:pt x="61" y="14"/>
                        <a:pt x="61" y="14"/>
                      </a:cubicBezTo>
                      <a:cubicBezTo>
                        <a:pt x="61" y="15"/>
                        <a:pt x="62" y="15"/>
                        <a:pt x="62" y="16"/>
                      </a:cubicBezTo>
                      <a:cubicBezTo>
                        <a:pt x="62" y="16"/>
                        <a:pt x="61" y="17"/>
                        <a:pt x="61" y="17"/>
                      </a:cubicBezTo>
                      <a:cubicBezTo>
                        <a:pt x="58" y="20"/>
                        <a:pt x="58" y="20"/>
                        <a:pt x="58" y="20"/>
                      </a:cubicBezTo>
                      <a:cubicBezTo>
                        <a:pt x="58" y="20"/>
                        <a:pt x="58" y="20"/>
                        <a:pt x="58" y="20"/>
                      </a:cubicBezTo>
                      <a:cubicBezTo>
                        <a:pt x="58" y="20"/>
                        <a:pt x="58" y="20"/>
                        <a:pt x="58" y="20"/>
                      </a:cubicBezTo>
                      <a:cubicBezTo>
                        <a:pt x="58" y="20"/>
                        <a:pt x="58" y="20"/>
                        <a:pt x="58" y="20"/>
                      </a:cubicBezTo>
                      <a:cubicBezTo>
                        <a:pt x="58" y="20"/>
                        <a:pt x="58" y="20"/>
                        <a:pt x="58" y="20"/>
                      </a:cubicBezTo>
                      <a:cubicBezTo>
                        <a:pt x="58" y="20"/>
                        <a:pt x="58" y="20"/>
                        <a:pt x="58" y="20"/>
                      </a:cubicBezTo>
                      <a:cubicBezTo>
                        <a:pt x="58" y="21"/>
                        <a:pt x="58" y="21"/>
                        <a:pt x="58" y="21"/>
                      </a:cubicBezTo>
                      <a:cubicBezTo>
                        <a:pt x="58" y="21"/>
                        <a:pt x="58" y="21"/>
                        <a:pt x="58" y="21"/>
                      </a:cubicBezTo>
                      <a:cubicBezTo>
                        <a:pt x="58" y="21"/>
                        <a:pt x="58" y="21"/>
                        <a:pt x="58" y="21"/>
                      </a:cubicBezTo>
                      <a:cubicBezTo>
                        <a:pt x="58" y="21"/>
                        <a:pt x="58" y="21"/>
                        <a:pt x="58" y="21"/>
                      </a:cubicBezTo>
                      <a:cubicBezTo>
                        <a:pt x="58" y="21"/>
                        <a:pt x="58" y="22"/>
                        <a:pt x="58" y="22"/>
                      </a:cubicBezTo>
                      <a:cubicBezTo>
                        <a:pt x="60" y="24"/>
                        <a:pt x="61" y="27"/>
                        <a:pt x="62" y="30"/>
                      </a:cubicBezTo>
                      <a:cubicBezTo>
                        <a:pt x="62" y="31"/>
                        <a:pt x="62" y="31"/>
                        <a:pt x="63" y="31"/>
                      </a:cubicBezTo>
                      <a:cubicBezTo>
                        <a:pt x="67" y="31"/>
                        <a:pt x="67" y="31"/>
                        <a:pt x="67" y="31"/>
                      </a:cubicBezTo>
                      <a:cubicBezTo>
                        <a:pt x="68" y="31"/>
                        <a:pt x="69" y="32"/>
                        <a:pt x="69" y="33"/>
                      </a:cubicBezTo>
                      <a:lnTo>
                        <a:pt x="69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p>
                  <a:endParaRPr lang="th-TH"/>
                </a:p>
              </p:txBody>
            </p:sp>
            <p:sp>
              <p:nvSpPr>
                <p:cNvPr id="22" name="Freeform 82"/>
                <p:cNvSpPr>
                  <a:spLocks noEditPoints="1"/>
                </p:cNvSpPr>
                <p:nvPr/>
              </p:nvSpPr>
              <p:spPr bwMode="auto">
                <a:xfrm>
                  <a:off x="21324888" y="3444711"/>
                  <a:ext cx="428625" cy="430213"/>
                </a:xfrm>
                <a:custGeom>
                  <a:avLst/>
                  <a:gdLst>
                    <a:gd name="T0" fmla="*/ 23 w 45"/>
                    <a:gd name="T1" fmla="*/ 0 h 45"/>
                    <a:gd name="T2" fmla="*/ 0 w 45"/>
                    <a:gd name="T3" fmla="*/ 23 h 45"/>
                    <a:gd name="T4" fmla="*/ 23 w 45"/>
                    <a:gd name="T5" fmla="*/ 45 h 45"/>
                    <a:gd name="T6" fmla="*/ 45 w 45"/>
                    <a:gd name="T7" fmla="*/ 23 h 45"/>
                    <a:gd name="T8" fmla="*/ 23 w 45"/>
                    <a:gd name="T9" fmla="*/ 0 h 45"/>
                    <a:gd name="T10" fmla="*/ 23 w 45"/>
                    <a:gd name="T11" fmla="*/ 43 h 45"/>
                    <a:gd name="T12" fmla="*/ 3 w 45"/>
                    <a:gd name="T13" fmla="*/ 23 h 45"/>
                    <a:gd name="T14" fmla="*/ 23 w 45"/>
                    <a:gd name="T15" fmla="*/ 3 h 45"/>
                    <a:gd name="T16" fmla="*/ 43 w 45"/>
                    <a:gd name="T17" fmla="*/ 23 h 45"/>
                    <a:gd name="T18" fmla="*/ 23 w 45"/>
                    <a:gd name="T19" fmla="*/ 43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5" h="45">
                      <a:moveTo>
                        <a:pt x="23" y="0"/>
                      </a:moveTo>
                      <a:cubicBezTo>
                        <a:pt x="10" y="0"/>
                        <a:pt x="0" y="11"/>
                        <a:pt x="0" y="23"/>
                      </a:cubicBezTo>
                      <a:cubicBezTo>
                        <a:pt x="0" y="35"/>
                        <a:pt x="10" y="45"/>
                        <a:pt x="23" y="45"/>
                      </a:cubicBezTo>
                      <a:cubicBezTo>
                        <a:pt x="35" y="45"/>
                        <a:pt x="45" y="35"/>
                        <a:pt x="45" y="23"/>
                      </a:cubicBezTo>
                      <a:cubicBezTo>
                        <a:pt x="45" y="11"/>
                        <a:pt x="35" y="0"/>
                        <a:pt x="23" y="0"/>
                      </a:cubicBezTo>
                      <a:close/>
                      <a:moveTo>
                        <a:pt x="23" y="43"/>
                      </a:moveTo>
                      <a:cubicBezTo>
                        <a:pt x="12" y="43"/>
                        <a:pt x="3" y="34"/>
                        <a:pt x="3" y="23"/>
                      </a:cubicBezTo>
                      <a:cubicBezTo>
                        <a:pt x="3" y="12"/>
                        <a:pt x="12" y="3"/>
                        <a:pt x="23" y="3"/>
                      </a:cubicBezTo>
                      <a:cubicBezTo>
                        <a:pt x="34" y="3"/>
                        <a:pt x="43" y="12"/>
                        <a:pt x="43" y="23"/>
                      </a:cubicBezTo>
                      <a:cubicBezTo>
                        <a:pt x="43" y="34"/>
                        <a:pt x="34" y="43"/>
                        <a:pt x="23" y="4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p>
                  <a:endParaRPr lang="th-TH"/>
                </a:p>
              </p:txBody>
            </p:sp>
          </p:grpSp>
          <p:sp>
            <p:nvSpPr>
              <p:cNvPr id="31" name="Freeform 45"/>
              <p:cNvSpPr>
                <a:spLocks noEditPoints="1"/>
              </p:cNvSpPr>
              <p:nvPr/>
            </p:nvSpPr>
            <p:spPr bwMode="auto">
              <a:xfrm>
                <a:off x="14812" y="4375"/>
                <a:ext cx="657" cy="657"/>
              </a:xfrm>
              <a:custGeom>
                <a:avLst/>
                <a:gdLst/>
                <a:ahLst/>
                <a:cxnLst>
                  <a:cxn ang="0">
                    <a:pos x="27" y="55"/>
                  </a:cxn>
                  <a:cxn ang="0">
                    <a:pos x="0" y="27"/>
                  </a:cxn>
                  <a:cxn ang="0">
                    <a:pos x="27" y="0"/>
                  </a:cxn>
                  <a:cxn ang="0">
                    <a:pos x="55" y="27"/>
                  </a:cxn>
                  <a:cxn ang="0">
                    <a:pos x="27" y="55"/>
                  </a:cxn>
                  <a:cxn ang="0">
                    <a:pos x="45" y="20"/>
                  </a:cxn>
                  <a:cxn ang="0">
                    <a:pos x="42" y="17"/>
                  </a:cxn>
                  <a:cxn ang="0">
                    <a:pos x="40" y="16"/>
                  </a:cxn>
                  <a:cxn ang="0">
                    <a:pos x="38" y="17"/>
                  </a:cxn>
                  <a:cxn ang="0">
                    <a:pos x="24" y="31"/>
                  </a:cxn>
                  <a:cxn ang="0">
                    <a:pos x="16" y="23"/>
                  </a:cxn>
                  <a:cxn ang="0">
                    <a:pos x="14" y="22"/>
                  </a:cxn>
                  <a:cxn ang="0">
                    <a:pos x="13" y="23"/>
                  </a:cxn>
                  <a:cxn ang="0">
                    <a:pos x="9" y="26"/>
                  </a:cxn>
                  <a:cxn ang="0">
                    <a:pos x="9" y="28"/>
                  </a:cxn>
                  <a:cxn ang="0">
                    <a:pos x="9" y="30"/>
                  </a:cxn>
                  <a:cxn ang="0">
                    <a:pos x="22" y="43"/>
                  </a:cxn>
                  <a:cxn ang="0">
                    <a:pos x="24" y="43"/>
                  </a:cxn>
                  <a:cxn ang="0">
                    <a:pos x="26" y="43"/>
                  </a:cxn>
                  <a:cxn ang="0">
                    <a:pos x="45" y="23"/>
                  </a:cxn>
                  <a:cxn ang="0">
                    <a:pos x="46" y="22"/>
                  </a:cxn>
                  <a:cxn ang="0">
                    <a:pos x="45" y="20"/>
                  </a:cxn>
                </a:cxnLst>
                <a:rect l="0" t="0" r="r" b="b"/>
                <a:pathLst>
                  <a:path w="55" h="55">
                    <a:moveTo>
                      <a:pt x="27" y="55"/>
                    </a:moveTo>
                    <a:cubicBezTo>
                      <a:pt x="12" y="55"/>
                      <a:pt x="0" y="42"/>
                      <a:pt x="0" y="27"/>
                    </a:cubicBezTo>
                    <a:cubicBezTo>
                      <a:pt x="0" y="12"/>
                      <a:pt x="12" y="0"/>
                      <a:pt x="27" y="0"/>
                    </a:cubicBezTo>
                    <a:cubicBezTo>
                      <a:pt x="42" y="0"/>
                      <a:pt x="55" y="12"/>
                      <a:pt x="55" y="27"/>
                    </a:cubicBezTo>
                    <a:cubicBezTo>
                      <a:pt x="55" y="42"/>
                      <a:pt x="42" y="55"/>
                      <a:pt x="27" y="55"/>
                    </a:cubicBezTo>
                    <a:close/>
                    <a:moveTo>
                      <a:pt x="45" y="20"/>
                    </a:moveTo>
                    <a:cubicBezTo>
                      <a:pt x="42" y="17"/>
                      <a:pt x="42" y="17"/>
                      <a:pt x="42" y="17"/>
                    </a:cubicBezTo>
                    <a:cubicBezTo>
                      <a:pt x="41" y="16"/>
                      <a:pt x="41" y="16"/>
                      <a:pt x="40" y="16"/>
                    </a:cubicBezTo>
                    <a:cubicBezTo>
                      <a:pt x="39" y="16"/>
                      <a:pt x="39" y="16"/>
                      <a:pt x="38" y="17"/>
                    </a:cubicBezTo>
                    <a:cubicBezTo>
                      <a:pt x="24" y="31"/>
                      <a:pt x="24" y="31"/>
                      <a:pt x="24" y="31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5" y="23"/>
                      <a:pt x="15" y="22"/>
                      <a:pt x="14" y="22"/>
                    </a:cubicBezTo>
                    <a:cubicBezTo>
                      <a:pt x="14" y="22"/>
                      <a:pt x="13" y="23"/>
                      <a:pt x="13" y="23"/>
                    </a:cubicBezTo>
                    <a:cubicBezTo>
                      <a:pt x="9" y="26"/>
                      <a:pt x="9" y="26"/>
                      <a:pt x="9" y="26"/>
                    </a:cubicBezTo>
                    <a:cubicBezTo>
                      <a:pt x="9" y="27"/>
                      <a:pt x="9" y="27"/>
                      <a:pt x="9" y="28"/>
                    </a:cubicBezTo>
                    <a:cubicBezTo>
                      <a:pt x="9" y="29"/>
                      <a:pt x="9" y="29"/>
                      <a:pt x="9" y="30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3" y="43"/>
                      <a:pt x="23" y="43"/>
                      <a:pt x="24" y="43"/>
                    </a:cubicBezTo>
                    <a:cubicBezTo>
                      <a:pt x="25" y="43"/>
                      <a:pt x="25" y="43"/>
                      <a:pt x="26" y="43"/>
                    </a:cubicBezTo>
                    <a:cubicBezTo>
                      <a:pt x="45" y="23"/>
                      <a:pt x="45" y="23"/>
                      <a:pt x="45" y="23"/>
                    </a:cubicBezTo>
                    <a:cubicBezTo>
                      <a:pt x="45" y="23"/>
                      <a:pt x="46" y="22"/>
                      <a:pt x="46" y="22"/>
                    </a:cubicBezTo>
                    <a:cubicBezTo>
                      <a:pt x="46" y="21"/>
                      <a:pt x="45" y="20"/>
                      <a:pt x="45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4" name="ïṥ1íḍè"/>
            <p:cNvSpPr txBox="1"/>
            <p:nvPr/>
          </p:nvSpPr>
          <p:spPr bwMode="auto">
            <a:xfrm>
              <a:off x="13424" y="6564"/>
              <a:ext cx="3433" cy="8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0">
              <a:no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持续优化创新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生态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5" name="ïṥ1íḍè"/>
            <p:cNvSpPr txBox="1"/>
            <p:nvPr/>
          </p:nvSpPr>
          <p:spPr bwMode="auto">
            <a:xfrm>
              <a:off x="9791" y="6564"/>
              <a:ext cx="3433" cy="8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0">
              <a:no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实施重大科技成果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转化行动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Box 199"/>
          <p:cNvSpPr txBox="1"/>
          <p:nvPr/>
        </p:nvSpPr>
        <p:spPr>
          <a:xfrm>
            <a:off x="1520825" y="1231265"/>
            <a:ext cx="48742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）聚力提质增效，调整优化产业结构</a:t>
            </a:r>
            <a:endParaRPr lang="zh-CN" altLang="en-US" sz="2000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7" name="TextBox 560"/>
          <p:cNvSpPr txBox="1"/>
          <p:nvPr/>
        </p:nvSpPr>
        <p:spPr>
          <a:xfrm>
            <a:off x="1520825" y="664845"/>
            <a:ext cx="397192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2021年主要工作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070610" y="2484120"/>
            <a:ext cx="2208530" cy="2527300"/>
            <a:chOff x="1686" y="3912"/>
            <a:chExt cx="3478" cy="3980"/>
          </a:xfrm>
        </p:grpSpPr>
        <p:grpSp>
          <p:nvGrpSpPr>
            <p:cNvPr id="5" name="组合 4"/>
            <p:cNvGrpSpPr/>
            <p:nvPr/>
          </p:nvGrpSpPr>
          <p:grpSpPr>
            <a:xfrm>
              <a:off x="1686" y="3912"/>
              <a:ext cx="3478" cy="3981"/>
              <a:chOff x="1686" y="3912"/>
              <a:chExt cx="3478" cy="3981"/>
            </a:xfrm>
          </p:grpSpPr>
          <p:sp>
            <p:nvSpPr>
              <p:cNvPr id="187" name="矩形 186"/>
              <p:cNvSpPr/>
              <p:nvPr/>
            </p:nvSpPr>
            <p:spPr>
              <a:xfrm>
                <a:off x="1686" y="4375"/>
                <a:ext cx="3478" cy="3518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字魂105号-简雅黑" panose="00000500000000000000" pitchFamily="2" charset="-122"/>
                </a:endParaRPr>
              </a:p>
            </p:txBody>
          </p:sp>
          <p:grpSp>
            <p:nvGrpSpPr>
              <p:cNvPr id="188" name="组合 187"/>
              <p:cNvGrpSpPr/>
              <p:nvPr/>
            </p:nvGrpSpPr>
            <p:grpSpPr>
              <a:xfrm rot="0">
                <a:off x="2959" y="3912"/>
                <a:ext cx="783" cy="783"/>
                <a:chOff x="1700334" y="4487003"/>
                <a:chExt cx="497357" cy="497357"/>
              </a:xfrm>
            </p:grpSpPr>
            <p:sp>
              <p:nvSpPr>
                <p:cNvPr id="189" name="椭圆 188"/>
                <p:cNvSpPr/>
                <p:nvPr/>
              </p:nvSpPr>
              <p:spPr>
                <a:xfrm>
                  <a:off x="1700334" y="4487003"/>
                  <a:ext cx="497357" cy="497357"/>
                </a:xfrm>
                <a:prstGeom prst="ellipse">
                  <a:avLst/>
                </a:prstGeom>
                <a:solidFill>
                  <a:srgbClr val="AE0201"/>
                </a:solidFill>
                <a:ln>
                  <a:solidFill>
                    <a:schemeClr val="bg1"/>
                  </a:solidFill>
                </a:ln>
                <a:effectLst>
                  <a:outerShdw blurRad="190500" dist="635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字魂105号-简雅黑" panose="00000500000000000000" pitchFamily="2" charset="-122"/>
                  </a:endParaRPr>
                </a:p>
              </p:txBody>
            </p:sp>
            <p:sp>
              <p:nvSpPr>
                <p:cNvPr id="190" name="文本框 189"/>
                <p:cNvSpPr txBox="1"/>
                <p:nvPr/>
              </p:nvSpPr>
              <p:spPr>
                <a:xfrm>
                  <a:off x="1726322" y="4545218"/>
                  <a:ext cx="471369" cy="368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zh-CN" altLang="en-US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97" name="TextBox 191"/>
              <p:cNvSpPr txBox="1"/>
              <p:nvPr/>
            </p:nvSpPr>
            <p:spPr>
              <a:xfrm>
                <a:off x="1686" y="5616"/>
                <a:ext cx="3478" cy="1016"/>
              </a:xfrm>
              <a:prstGeom prst="rect">
                <a:avLst/>
              </a:prstGeom>
              <a:solidFill>
                <a:srgbClr val="AE0201"/>
              </a:solidFill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zh-CN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实施优势传统产业升级工程</a:t>
                </a:r>
                <a:endParaRPr lang="zh-CN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4" name="组合 75"/>
            <p:cNvGrpSpPr/>
            <p:nvPr/>
          </p:nvGrpSpPr>
          <p:grpSpPr>
            <a:xfrm>
              <a:off x="3231" y="4146"/>
              <a:ext cx="213" cy="301"/>
              <a:chOff x="4699046" y="3950523"/>
              <a:chExt cx="250052" cy="250132"/>
            </a:xfrm>
            <a:solidFill>
              <a:schemeClr val="bg1"/>
            </a:solidFill>
          </p:grpSpPr>
          <p:sp>
            <p:nvSpPr>
              <p:cNvPr id="77" name="Freeform 816"/>
              <p:cNvSpPr/>
              <p:nvPr/>
            </p:nvSpPr>
            <p:spPr bwMode="auto">
              <a:xfrm>
                <a:off x="4737131" y="4110140"/>
                <a:ext cx="79786" cy="90515"/>
              </a:xfrm>
              <a:custGeom>
                <a:avLst/>
                <a:gdLst>
                  <a:gd name="T0" fmla="*/ 0 w 92"/>
                  <a:gd name="T1" fmla="*/ 0 h 104"/>
                  <a:gd name="T2" fmla="*/ 18 w 92"/>
                  <a:gd name="T3" fmla="*/ 24 h 104"/>
                  <a:gd name="T4" fmla="*/ 18 w 92"/>
                  <a:gd name="T5" fmla="*/ 89 h 104"/>
                  <a:gd name="T6" fmla="*/ 33 w 92"/>
                  <a:gd name="T7" fmla="*/ 104 h 104"/>
                  <a:gd name="T8" fmla="*/ 76 w 92"/>
                  <a:gd name="T9" fmla="*/ 104 h 104"/>
                  <a:gd name="T10" fmla="*/ 92 w 92"/>
                  <a:gd name="T11" fmla="*/ 89 h 104"/>
                  <a:gd name="T12" fmla="*/ 74 w 92"/>
                  <a:gd name="T13" fmla="*/ 24 h 104"/>
                  <a:gd name="T14" fmla="*/ 84 w 92"/>
                  <a:gd name="T15" fmla="*/ 9 h 104"/>
                  <a:gd name="T16" fmla="*/ 22 w 92"/>
                  <a:gd name="T17" fmla="*/ 2 h 104"/>
                  <a:gd name="T18" fmla="*/ 0 w 92"/>
                  <a:gd name="T1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2" h="104">
                    <a:moveTo>
                      <a:pt x="0" y="0"/>
                    </a:move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89"/>
                      <a:pt x="18" y="89"/>
                      <a:pt x="18" y="89"/>
                    </a:cubicBezTo>
                    <a:cubicBezTo>
                      <a:pt x="18" y="97"/>
                      <a:pt x="25" y="104"/>
                      <a:pt x="33" y="104"/>
                    </a:cubicBezTo>
                    <a:cubicBezTo>
                      <a:pt x="76" y="104"/>
                      <a:pt x="76" y="104"/>
                      <a:pt x="76" y="104"/>
                    </a:cubicBezTo>
                    <a:cubicBezTo>
                      <a:pt x="85" y="104"/>
                      <a:pt x="92" y="97"/>
                      <a:pt x="92" y="89"/>
                    </a:cubicBezTo>
                    <a:cubicBezTo>
                      <a:pt x="74" y="24"/>
                      <a:pt x="74" y="24"/>
                      <a:pt x="74" y="24"/>
                    </a:cubicBezTo>
                    <a:cubicBezTo>
                      <a:pt x="84" y="9"/>
                      <a:pt x="84" y="9"/>
                      <a:pt x="84" y="9"/>
                    </a:cubicBezTo>
                    <a:cubicBezTo>
                      <a:pt x="62" y="5"/>
                      <a:pt x="40" y="2"/>
                      <a:pt x="22" y="2"/>
                    </a:cubicBezTo>
                    <a:cubicBezTo>
                      <a:pt x="14" y="2"/>
                      <a:pt x="7" y="1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384" tIns="34192" rIns="68384" bIns="34192" numCol="1" anchor="t" anchorCtr="0" compatLnSpc="1"/>
              <a:p>
                <a:pPr>
                  <a:lnSpc>
                    <a:spcPct val="130000"/>
                  </a:lnSpc>
                </a:pPr>
                <a:endParaRPr lang="zh-CN" altLang="en-US" sz="1800" dirty="0">
                  <a:latin typeface="字魂105号-简雅黑" panose="00000500000000000000" pitchFamily="2" charset="-122"/>
                  <a:ea typeface="字魂105号-简雅黑" panose="000005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78" name="Freeform 817"/>
              <p:cNvSpPr/>
              <p:nvPr/>
            </p:nvSpPr>
            <p:spPr bwMode="auto">
              <a:xfrm>
                <a:off x="4777618" y="3950523"/>
                <a:ext cx="171480" cy="190559"/>
              </a:xfrm>
              <a:custGeom>
                <a:avLst/>
                <a:gdLst>
                  <a:gd name="T0" fmla="*/ 0 w 198"/>
                  <a:gd name="T1" fmla="*/ 160 h 219"/>
                  <a:gd name="T2" fmla="*/ 198 w 198"/>
                  <a:gd name="T3" fmla="*/ 219 h 219"/>
                  <a:gd name="T4" fmla="*/ 198 w 198"/>
                  <a:gd name="T5" fmla="*/ 0 h 219"/>
                  <a:gd name="T6" fmla="*/ 0 w 198"/>
                  <a:gd name="T7" fmla="*/ 59 h 219"/>
                  <a:gd name="T8" fmla="*/ 0 w 198"/>
                  <a:gd name="T9" fmla="*/ 160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8" h="219">
                    <a:moveTo>
                      <a:pt x="0" y="160"/>
                    </a:moveTo>
                    <a:cubicBezTo>
                      <a:pt x="78" y="168"/>
                      <a:pt x="185" y="207"/>
                      <a:pt x="198" y="219"/>
                    </a:cubicBezTo>
                    <a:cubicBezTo>
                      <a:pt x="198" y="0"/>
                      <a:pt x="198" y="0"/>
                      <a:pt x="198" y="0"/>
                    </a:cubicBezTo>
                    <a:cubicBezTo>
                      <a:pt x="182" y="14"/>
                      <a:pt x="77" y="52"/>
                      <a:pt x="0" y="59"/>
                    </a:cubicBezTo>
                    <a:lnTo>
                      <a:pt x="0" y="1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384" tIns="34192" rIns="68384" bIns="34192" numCol="1" anchor="t" anchorCtr="0" compatLnSpc="1"/>
              <a:p>
                <a:pPr>
                  <a:lnSpc>
                    <a:spcPct val="130000"/>
                  </a:lnSpc>
                </a:pPr>
                <a:endParaRPr lang="zh-CN" altLang="en-US" sz="1800" dirty="0">
                  <a:latin typeface="字魂105号-简雅黑" panose="00000500000000000000" pitchFamily="2" charset="-122"/>
                  <a:ea typeface="字魂105号-简雅黑" panose="000005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79" name="Freeform 818"/>
              <p:cNvSpPr/>
              <p:nvPr/>
            </p:nvSpPr>
            <p:spPr bwMode="auto">
              <a:xfrm>
                <a:off x="4699046" y="4002950"/>
                <a:ext cx="50015" cy="85751"/>
              </a:xfrm>
              <a:custGeom>
                <a:avLst/>
                <a:gdLst>
                  <a:gd name="T0" fmla="*/ 57 w 57"/>
                  <a:gd name="T1" fmla="*/ 98 h 98"/>
                  <a:gd name="T2" fmla="*/ 57 w 57"/>
                  <a:gd name="T3" fmla="*/ 0 h 98"/>
                  <a:gd name="T4" fmla="*/ 0 w 57"/>
                  <a:gd name="T5" fmla="*/ 49 h 98"/>
                  <a:gd name="T6" fmla="*/ 57 w 57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98">
                    <a:moveTo>
                      <a:pt x="57" y="98"/>
                    </a:moveTo>
                    <a:cubicBezTo>
                      <a:pt x="57" y="0"/>
                      <a:pt x="57" y="0"/>
                      <a:pt x="57" y="0"/>
                    </a:cubicBezTo>
                    <a:cubicBezTo>
                      <a:pt x="11" y="3"/>
                      <a:pt x="0" y="31"/>
                      <a:pt x="0" y="49"/>
                    </a:cubicBezTo>
                    <a:cubicBezTo>
                      <a:pt x="0" y="68"/>
                      <a:pt x="10" y="94"/>
                      <a:pt x="57" y="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384" tIns="34192" rIns="68384" bIns="34192" numCol="1" anchor="t" anchorCtr="0" compatLnSpc="1"/>
              <a:p>
                <a:pPr>
                  <a:lnSpc>
                    <a:spcPct val="130000"/>
                  </a:lnSpc>
                </a:pPr>
                <a:endParaRPr lang="zh-CN" altLang="en-US" sz="1800" dirty="0">
                  <a:latin typeface="字魂105号-简雅黑" panose="00000500000000000000" pitchFamily="2" charset="-122"/>
                  <a:ea typeface="字魂105号-简雅黑" panose="00000500000000000000" pitchFamily="2" charset="-122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3676015" y="2484120"/>
            <a:ext cx="2208530" cy="2527300"/>
            <a:chOff x="5789" y="3912"/>
            <a:chExt cx="3478" cy="3980"/>
          </a:xfrm>
        </p:grpSpPr>
        <p:grpSp>
          <p:nvGrpSpPr>
            <p:cNvPr id="214" name="组合 213"/>
            <p:cNvGrpSpPr/>
            <p:nvPr/>
          </p:nvGrpSpPr>
          <p:grpSpPr>
            <a:xfrm rot="0">
              <a:off x="5789" y="3912"/>
              <a:ext cx="3478" cy="3981"/>
              <a:chOff x="3714280" y="2825133"/>
              <a:chExt cx="2208643" cy="2527699"/>
            </a:xfrm>
          </p:grpSpPr>
          <p:sp>
            <p:nvSpPr>
              <p:cNvPr id="202" name="矩形 201"/>
              <p:cNvSpPr/>
              <p:nvPr/>
            </p:nvSpPr>
            <p:spPr>
              <a:xfrm>
                <a:off x="3714280" y="3119284"/>
                <a:ext cx="2208643" cy="2233548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字魂105号-简雅黑" panose="00000500000000000000" pitchFamily="2" charset="-122"/>
                </a:endParaRPr>
              </a:p>
            </p:txBody>
          </p:sp>
          <p:grpSp>
            <p:nvGrpSpPr>
              <p:cNvPr id="203" name="组合 202"/>
              <p:cNvGrpSpPr/>
              <p:nvPr/>
            </p:nvGrpSpPr>
            <p:grpSpPr>
              <a:xfrm>
                <a:off x="4522851" y="2825133"/>
                <a:ext cx="497357" cy="497357"/>
                <a:chOff x="1700334" y="4487003"/>
                <a:chExt cx="497357" cy="497357"/>
              </a:xfrm>
            </p:grpSpPr>
            <p:sp>
              <p:nvSpPr>
                <p:cNvPr id="204" name="椭圆 203"/>
                <p:cNvSpPr/>
                <p:nvPr/>
              </p:nvSpPr>
              <p:spPr>
                <a:xfrm>
                  <a:off x="1700334" y="4487003"/>
                  <a:ext cx="497357" cy="497357"/>
                </a:xfrm>
                <a:prstGeom prst="ellipse">
                  <a:avLst/>
                </a:prstGeom>
                <a:solidFill>
                  <a:srgbClr val="FF9C11"/>
                </a:solidFill>
                <a:ln>
                  <a:solidFill>
                    <a:schemeClr val="bg1"/>
                  </a:solidFill>
                </a:ln>
                <a:effectLst>
                  <a:outerShdw blurRad="190500" dist="635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字魂105号-简雅黑" panose="00000500000000000000" pitchFamily="2" charset="-122"/>
                  </a:endParaRPr>
                </a:p>
              </p:txBody>
            </p:sp>
            <p:sp>
              <p:nvSpPr>
                <p:cNvPr id="205" name="文本框 204"/>
                <p:cNvSpPr txBox="1"/>
                <p:nvPr/>
              </p:nvSpPr>
              <p:spPr>
                <a:xfrm>
                  <a:off x="1718702" y="4545218"/>
                  <a:ext cx="471369" cy="368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zh-CN" altLang="en-US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207" name="TextBox 191"/>
              <p:cNvSpPr txBox="1"/>
              <p:nvPr/>
            </p:nvSpPr>
            <p:spPr>
              <a:xfrm>
                <a:off x="3714280" y="3917424"/>
                <a:ext cx="2208643" cy="645100"/>
              </a:xfrm>
              <a:prstGeom prst="rect">
                <a:avLst/>
              </a:prstGeom>
              <a:solidFill>
                <a:srgbClr val="FF9C11"/>
              </a:solidFill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实施战略性新兴</a:t>
                </a:r>
                <a:endPara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  <a:p>
                <a:pPr algn="ctr"/>
                <a:r>
                  <a:rPr lang="zh-CN" altLang="en-US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产业振兴工程</a:t>
                </a:r>
                <a:endPara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148" name="Freeform 152"/>
            <p:cNvSpPr>
              <a:spLocks noEditPoints="1"/>
            </p:cNvSpPr>
            <p:nvPr/>
          </p:nvSpPr>
          <p:spPr bwMode="auto">
            <a:xfrm>
              <a:off x="7224" y="4058"/>
              <a:ext cx="458" cy="491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281420" y="2484120"/>
            <a:ext cx="2208530" cy="2527300"/>
            <a:chOff x="9892" y="3912"/>
            <a:chExt cx="3478" cy="3980"/>
          </a:xfrm>
        </p:grpSpPr>
        <p:grpSp>
          <p:nvGrpSpPr>
            <p:cNvPr id="3" name="组合 2"/>
            <p:cNvGrpSpPr/>
            <p:nvPr/>
          </p:nvGrpSpPr>
          <p:grpSpPr>
            <a:xfrm rot="0">
              <a:off x="9892" y="3912"/>
              <a:ext cx="3478" cy="3981"/>
              <a:chOff x="6290393" y="2852887"/>
              <a:chExt cx="2208643" cy="2527699"/>
            </a:xfrm>
          </p:grpSpPr>
          <p:sp>
            <p:nvSpPr>
              <p:cNvPr id="208" name="矩形 207"/>
              <p:cNvSpPr/>
              <p:nvPr/>
            </p:nvSpPr>
            <p:spPr>
              <a:xfrm>
                <a:off x="6290393" y="3147038"/>
                <a:ext cx="2208643" cy="2233548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字魂105号-简雅黑" panose="00000500000000000000" pitchFamily="2" charset="-122"/>
                </a:endParaRPr>
              </a:p>
            </p:txBody>
          </p:sp>
          <p:grpSp>
            <p:nvGrpSpPr>
              <p:cNvPr id="209" name="组合 208"/>
              <p:cNvGrpSpPr/>
              <p:nvPr/>
            </p:nvGrpSpPr>
            <p:grpSpPr>
              <a:xfrm>
                <a:off x="7098964" y="2852887"/>
                <a:ext cx="497357" cy="497357"/>
                <a:chOff x="1700334" y="4487003"/>
                <a:chExt cx="497357" cy="497357"/>
              </a:xfrm>
            </p:grpSpPr>
            <p:sp>
              <p:nvSpPr>
                <p:cNvPr id="210" name="椭圆 209"/>
                <p:cNvSpPr/>
                <p:nvPr/>
              </p:nvSpPr>
              <p:spPr>
                <a:xfrm>
                  <a:off x="1700334" y="4487003"/>
                  <a:ext cx="497357" cy="497357"/>
                </a:xfrm>
                <a:prstGeom prst="ellipse">
                  <a:avLst/>
                </a:prstGeom>
                <a:solidFill>
                  <a:srgbClr val="AE0201"/>
                </a:solidFill>
                <a:ln>
                  <a:solidFill>
                    <a:schemeClr val="bg1"/>
                  </a:solidFill>
                </a:ln>
                <a:effectLst>
                  <a:outerShdw blurRad="190500" dist="635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字魂105号-简雅黑" panose="00000500000000000000" pitchFamily="2" charset="-122"/>
                  </a:endParaRPr>
                </a:p>
              </p:txBody>
            </p:sp>
            <p:sp>
              <p:nvSpPr>
                <p:cNvPr id="211" name="文本框 210"/>
                <p:cNvSpPr txBox="1"/>
                <p:nvPr/>
              </p:nvSpPr>
              <p:spPr>
                <a:xfrm>
                  <a:off x="1713327" y="4545218"/>
                  <a:ext cx="471369" cy="368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zh-CN" altLang="en-US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213" name="TextBox 191"/>
              <p:cNvSpPr txBox="1"/>
              <p:nvPr/>
            </p:nvSpPr>
            <p:spPr>
              <a:xfrm>
                <a:off x="6290393" y="3924858"/>
                <a:ext cx="2208643" cy="645160"/>
              </a:xfrm>
              <a:prstGeom prst="rect">
                <a:avLst/>
              </a:prstGeom>
              <a:solidFill>
                <a:srgbClr val="AE0201"/>
              </a:solidFill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实施特色产业提质工程</a:t>
                </a:r>
                <a:endPara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147" name="Freeform 56"/>
            <p:cNvSpPr>
              <a:spLocks noEditPoints="1"/>
            </p:cNvSpPr>
            <p:nvPr/>
          </p:nvSpPr>
          <p:spPr bwMode="auto">
            <a:xfrm>
              <a:off x="11329" y="4058"/>
              <a:ext cx="455" cy="455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63" y="44"/>
                </a:cxn>
                <a:cxn ang="0">
                  <a:pos x="33" y="64"/>
                </a:cxn>
                <a:cxn ang="0">
                  <a:pos x="32" y="64"/>
                </a:cxn>
                <a:cxn ang="0">
                  <a:pos x="30" y="64"/>
                </a:cxn>
                <a:cxn ang="0">
                  <a:pos x="1" y="44"/>
                </a:cxn>
                <a:cxn ang="0">
                  <a:pos x="0" y="42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3" y="1"/>
                </a:cxn>
                <a:cxn ang="0">
                  <a:pos x="63" y="20"/>
                </a:cxn>
                <a:cxn ang="0">
                  <a:pos x="64" y="23"/>
                </a:cxn>
                <a:cxn ang="0">
                  <a:pos x="64" y="42"/>
                </a:cxn>
                <a:cxn ang="0">
                  <a:pos x="12" y="32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12" y="32"/>
                </a:cxn>
                <a:cxn ang="0">
                  <a:pos x="29" y="21"/>
                </a:cxn>
                <a:cxn ang="0">
                  <a:pos x="29" y="8"/>
                </a:cxn>
                <a:cxn ang="0">
                  <a:pos x="7" y="23"/>
                </a:cxn>
                <a:cxn ang="0">
                  <a:pos x="17" y="29"/>
                </a:cxn>
                <a:cxn ang="0">
                  <a:pos x="29" y="21"/>
                </a:cxn>
                <a:cxn ang="0">
                  <a:pos x="29" y="56"/>
                </a:cxn>
                <a:cxn ang="0">
                  <a:pos x="29" y="44"/>
                </a:cxn>
                <a:cxn ang="0">
                  <a:pos x="17" y="36"/>
                </a:cxn>
                <a:cxn ang="0">
                  <a:pos x="7" y="42"/>
                </a:cxn>
                <a:cxn ang="0">
                  <a:pos x="29" y="56"/>
                </a:cxn>
                <a:cxn ang="0">
                  <a:pos x="41" y="32"/>
                </a:cxn>
                <a:cxn ang="0">
                  <a:pos x="32" y="26"/>
                </a:cxn>
                <a:cxn ang="0">
                  <a:pos x="22" y="32"/>
                </a:cxn>
                <a:cxn ang="0">
                  <a:pos x="32" y="39"/>
                </a:cxn>
                <a:cxn ang="0">
                  <a:pos x="41" y="32"/>
                </a:cxn>
                <a:cxn ang="0">
                  <a:pos x="56" y="23"/>
                </a:cxn>
                <a:cxn ang="0">
                  <a:pos x="35" y="8"/>
                </a:cxn>
                <a:cxn ang="0">
                  <a:pos x="35" y="21"/>
                </a:cxn>
                <a:cxn ang="0">
                  <a:pos x="46" y="29"/>
                </a:cxn>
                <a:cxn ang="0">
                  <a:pos x="56" y="23"/>
                </a:cxn>
                <a:cxn ang="0">
                  <a:pos x="56" y="42"/>
                </a:cxn>
                <a:cxn ang="0">
                  <a:pos x="46" y="36"/>
                </a:cxn>
                <a:cxn ang="0">
                  <a:pos x="35" y="44"/>
                </a:cxn>
                <a:cxn ang="0">
                  <a:pos x="35" y="56"/>
                </a:cxn>
                <a:cxn ang="0">
                  <a:pos x="56" y="42"/>
                </a:cxn>
                <a:cxn ang="0">
                  <a:pos x="58" y="37"/>
                </a:cxn>
                <a:cxn ang="0">
                  <a:pos x="58" y="28"/>
                </a:cxn>
                <a:cxn ang="0">
                  <a:pos x="51" y="32"/>
                </a:cxn>
                <a:cxn ang="0">
                  <a:pos x="58" y="37"/>
                </a:cxn>
              </a:cxnLst>
              <a:rect l="0" t="0" r="r" b="b"/>
              <a:pathLst>
                <a:path w="64" h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886825" y="2484120"/>
            <a:ext cx="2208530" cy="2527300"/>
            <a:chOff x="13995" y="3912"/>
            <a:chExt cx="3478" cy="3980"/>
          </a:xfrm>
        </p:grpSpPr>
        <p:grpSp>
          <p:nvGrpSpPr>
            <p:cNvPr id="216" name="组合 215"/>
            <p:cNvGrpSpPr/>
            <p:nvPr/>
          </p:nvGrpSpPr>
          <p:grpSpPr>
            <a:xfrm rot="0">
              <a:off x="13995" y="3912"/>
              <a:ext cx="3478" cy="3981"/>
              <a:chOff x="6290393" y="2852887"/>
              <a:chExt cx="2208643" cy="2527699"/>
            </a:xfrm>
          </p:grpSpPr>
          <p:sp>
            <p:nvSpPr>
              <p:cNvPr id="217" name="矩形 216"/>
              <p:cNvSpPr/>
              <p:nvPr/>
            </p:nvSpPr>
            <p:spPr>
              <a:xfrm>
                <a:off x="6290393" y="3147038"/>
                <a:ext cx="2208643" cy="2233548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字魂105号-简雅黑" panose="00000500000000000000" pitchFamily="2" charset="-122"/>
                </a:endParaRPr>
              </a:p>
            </p:txBody>
          </p:sp>
          <p:grpSp>
            <p:nvGrpSpPr>
              <p:cNvPr id="218" name="组合 217"/>
              <p:cNvGrpSpPr/>
              <p:nvPr/>
            </p:nvGrpSpPr>
            <p:grpSpPr>
              <a:xfrm>
                <a:off x="7098964" y="2852887"/>
                <a:ext cx="497357" cy="497357"/>
                <a:chOff x="1700334" y="4487003"/>
                <a:chExt cx="497357" cy="497357"/>
              </a:xfrm>
            </p:grpSpPr>
            <p:sp>
              <p:nvSpPr>
                <p:cNvPr id="221" name="椭圆 220"/>
                <p:cNvSpPr/>
                <p:nvPr/>
              </p:nvSpPr>
              <p:spPr>
                <a:xfrm>
                  <a:off x="1700334" y="4487003"/>
                  <a:ext cx="497357" cy="497357"/>
                </a:xfrm>
                <a:prstGeom prst="ellipse">
                  <a:avLst/>
                </a:prstGeom>
                <a:solidFill>
                  <a:srgbClr val="FF9C11"/>
                </a:solidFill>
                <a:ln>
                  <a:solidFill>
                    <a:schemeClr val="bg1"/>
                  </a:solidFill>
                </a:ln>
                <a:effectLst>
                  <a:outerShdw blurRad="190500" dist="63500" dir="2700000" algn="tl" rotWithShape="0">
                    <a:prstClr val="black">
                      <a:alpha val="3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字魂105号-简雅黑" panose="00000500000000000000" pitchFamily="2" charset="-122"/>
                  </a:endParaRPr>
                </a:p>
              </p:txBody>
            </p:sp>
            <p:sp>
              <p:nvSpPr>
                <p:cNvPr id="222" name="文本框 221"/>
                <p:cNvSpPr txBox="1"/>
                <p:nvPr/>
              </p:nvSpPr>
              <p:spPr>
                <a:xfrm>
                  <a:off x="1718702" y="4545218"/>
                  <a:ext cx="471369" cy="368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zh-CN" altLang="en-US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220" name="TextBox 191"/>
              <p:cNvSpPr txBox="1"/>
              <p:nvPr/>
            </p:nvSpPr>
            <p:spPr>
              <a:xfrm>
                <a:off x="6290393" y="3904538"/>
                <a:ext cx="2208643" cy="645160"/>
              </a:xfrm>
              <a:prstGeom prst="rect">
                <a:avLst/>
              </a:prstGeom>
              <a:solidFill>
                <a:srgbClr val="FF9C11"/>
              </a:solidFill>
              <a:effectLst>
                <a:outerShdw blurRad="190500" dist="63500" dir="2700000" algn="tl" rotWithShape="0">
                  <a:prstClr val="black">
                    <a:alpha val="3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实施未来产业培育工程</a:t>
                </a:r>
                <a:endPara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sp>
          <p:nvSpPr>
            <p:cNvPr id="27" name="iconfont-11964-5736573"/>
            <p:cNvSpPr>
              <a:spLocks noChangeAspect="1"/>
            </p:cNvSpPr>
            <p:nvPr/>
          </p:nvSpPr>
          <p:spPr bwMode="auto">
            <a:xfrm>
              <a:off x="15495" y="4028"/>
              <a:ext cx="329" cy="464"/>
            </a:xfrm>
            <a:custGeom>
              <a:avLst/>
              <a:gdLst>
                <a:gd name="T0" fmla="*/ 0 w 9020"/>
                <a:gd name="T1" fmla="*/ 12520 h 12720"/>
                <a:gd name="T2" fmla="*/ 7870 w 9020"/>
                <a:gd name="T3" fmla="*/ 10730 h 12720"/>
                <a:gd name="T4" fmla="*/ 8820 w 9020"/>
                <a:gd name="T5" fmla="*/ 12720 h 12720"/>
                <a:gd name="T6" fmla="*/ 8610 w 9020"/>
                <a:gd name="T7" fmla="*/ 11870 h 12720"/>
                <a:gd name="T8" fmla="*/ 400 w 9020"/>
                <a:gd name="T9" fmla="*/ 11870 h 12720"/>
                <a:gd name="T10" fmla="*/ 2950 w 9020"/>
                <a:gd name="T11" fmla="*/ 6680 h 12720"/>
                <a:gd name="T12" fmla="*/ 2210 w 9020"/>
                <a:gd name="T13" fmla="*/ 5830 h 12720"/>
                <a:gd name="T14" fmla="*/ 4220 w 9020"/>
                <a:gd name="T15" fmla="*/ 5110 h 12720"/>
                <a:gd name="T16" fmla="*/ 3240 w 9020"/>
                <a:gd name="T17" fmla="*/ 6640 h 12720"/>
                <a:gd name="T18" fmla="*/ 3060 w 9020"/>
                <a:gd name="T19" fmla="*/ 6230 h 12720"/>
                <a:gd name="T20" fmla="*/ 2660 w 9020"/>
                <a:gd name="T21" fmla="*/ 5910 h 12720"/>
                <a:gd name="T22" fmla="*/ 5320 w 9020"/>
                <a:gd name="T23" fmla="*/ 2250 h 12720"/>
                <a:gd name="T24" fmla="*/ 6090 w 9020"/>
                <a:gd name="T25" fmla="*/ 970 h 12720"/>
                <a:gd name="T26" fmla="*/ 6970 w 9020"/>
                <a:gd name="T27" fmla="*/ 1680 h 12720"/>
                <a:gd name="T28" fmla="*/ 6020 w 9020"/>
                <a:gd name="T29" fmla="*/ 2750 h 12720"/>
                <a:gd name="T30" fmla="*/ 6540 w 9020"/>
                <a:gd name="T31" fmla="*/ 1600 h 12720"/>
                <a:gd name="T32" fmla="*/ 7140 w 9020"/>
                <a:gd name="T33" fmla="*/ 2020 h 12720"/>
                <a:gd name="T34" fmla="*/ 5780 w 9020"/>
                <a:gd name="T35" fmla="*/ 900 h 12720"/>
                <a:gd name="T36" fmla="*/ 6680 w 9020"/>
                <a:gd name="T37" fmla="*/ 60 h 12720"/>
                <a:gd name="T38" fmla="*/ 7820 w 9020"/>
                <a:gd name="T39" fmla="*/ 1340 h 12720"/>
                <a:gd name="T40" fmla="*/ 6270 w 9020"/>
                <a:gd name="T41" fmla="*/ 860 h 12720"/>
                <a:gd name="T42" fmla="*/ 6580 w 9020"/>
                <a:gd name="T43" fmla="*/ 500 h 12720"/>
                <a:gd name="T44" fmla="*/ 200 w 9020"/>
                <a:gd name="T45" fmla="*/ 9050 h 12720"/>
                <a:gd name="T46" fmla="*/ 200 w 9020"/>
                <a:gd name="T47" fmla="*/ 7520 h 12720"/>
                <a:gd name="T48" fmla="*/ 3710 w 9020"/>
                <a:gd name="T49" fmla="*/ 8850 h 12720"/>
                <a:gd name="T50" fmla="*/ 3310 w 9020"/>
                <a:gd name="T51" fmla="*/ 8650 h 12720"/>
                <a:gd name="T52" fmla="*/ 400 w 9020"/>
                <a:gd name="T53" fmla="*/ 8650 h 12720"/>
                <a:gd name="T54" fmla="*/ 1160 w 9020"/>
                <a:gd name="T55" fmla="*/ 11030 h 12720"/>
                <a:gd name="T56" fmla="*/ 2360 w 9020"/>
                <a:gd name="T57" fmla="*/ 8670 h 12720"/>
                <a:gd name="T58" fmla="*/ 6110 w 9020"/>
                <a:gd name="T59" fmla="*/ 6090 h 12720"/>
                <a:gd name="T60" fmla="*/ 4820 w 9020"/>
                <a:gd name="T61" fmla="*/ 4800 h 12720"/>
                <a:gd name="T62" fmla="*/ 5560 w 9020"/>
                <a:gd name="T63" fmla="*/ 4470 h 12720"/>
                <a:gd name="T64" fmla="*/ 5710 w 9020"/>
                <a:gd name="T65" fmla="*/ 3690 h 12720"/>
                <a:gd name="T66" fmla="*/ 7860 w 9020"/>
                <a:gd name="T67" fmla="*/ 4760 h 12720"/>
                <a:gd name="T68" fmla="*/ 7740 w 9020"/>
                <a:gd name="T69" fmla="*/ 11130 h 12720"/>
                <a:gd name="T70" fmla="*/ 7540 w 9020"/>
                <a:gd name="T71" fmla="*/ 5020 h 12720"/>
                <a:gd name="T72" fmla="*/ 5560 w 9020"/>
                <a:gd name="T73" fmla="*/ 4860 h 12720"/>
                <a:gd name="T74" fmla="*/ 6510 w 9020"/>
                <a:gd name="T75" fmla="*/ 5880 h 12720"/>
                <a:gd name="T76" fmla="*/ 3660 w 9020"/>
                <a:gd name="T77" fmla="*/ 9970 h 12720"/>
                <a:gd name="T78" fmla="*/ 4470 w 9020"/>
                <a:gd name="T79" fmla="*/ 5750 h 12720"/>
                <a:gd name="T80" fmla="*/ 2810 w 9020"/>
                <a:gd name="T81" fmla="*/ 4390 h 12720"/>
                <a:gd name="T82" fmla="*/ 5210 w 9020"/>
                <a:gd name="T83" fmla="*/ 1640 h 12720"/>
                <a:gd name="T84" fmla="*/ 6020 w 9020"/>
                <a:gd name="T85" fmla="*/ 3940 h 12720"/>
                <a:gd name="T86" fmla="*/ 5550 w 9020"/>
                <a:gd name="T87" fmla="*/ 3890 h 12720"/>
                <a:gd name="T88" fmla="*/ 5460 w 9020"/>
                <a:gd name="T89" fmla="*/ 4530 h 12720"/>
                <a:gd name="T90" fmla="*/ 4470 w 9020"/>
                <a:gd name="T91" fmla="*/ 5750 h 12720"/>
                <a:gd name="T92" fmla="*/ 5000 w 9020"/>
                <a:gd name="T93" fmla="*/ 4580 h 12720"/>
                <a:gd name="T94" fmla="*/ 5830 w 9020"/>
                <a:gd name="T95" fmla="*/ 3570 h 12720"/>
                <a:gd name="T96" fmla="*/ 3290 w 9020"/>
                <a:gd name="T97" fmla="*/ 4340 h 12720"/>
                <a:gd name="T98" fmla="*/ 4870 w 9020"/>
                <a:gd name="T99" fmla="*/ 4190 h 12720"/>
                <a:gd name="T100" fmla="*/ 6230 w 9020"/>
                <a:gd name="T101" fmla="*/ 4190 h 12720"/>
                <a:gd name="T102" fmla="*/ 5280 w 9020"/>
                <a:gd name="T103" fmla="*/ 4180 h 12720"/>
                <a:gd name="T104" fmla="*/ 5840 w 9020"/>
                <a:gd name="T105" fmla="*/ 4180 h 12720"/>
                <a:gd name="T106" fmla="*/ 6140 w 9020"/>
                <a:gd name="T107" fmla="*/ 10190 h 12720"/>
                <a:gd name="T108" fmla="*/ 7010 w 9020"/>
                <a:gd name="T109" fmla="*/ 9320 h 12720"/>
                <a:gd name="T110" fmla="*/ 5521 w 9020"/>
                <a:gd name="T111" fmla="*/ 9054 h 12720"/>
                <a:gd name="T112" fmla="*/ 6810 w 9020"/>
                <a:gd name="T113" fmla="*/ 9310 h 12720"/>
                <a:gd name="T114" fmla="*/ 1330 w 9020"/>
                <a:gd name="T115" fmla="*/ 11830 h 12720"/>
                <a:gd name="T116" fmla="*/ 7740 w 9020"/>
                <a:gd name="T117" fmla="*/ 11630 h 12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020" h="12720">
                  <a:moveTo>
                    <a:pt x="8820" y="12720"/>
                  </a:moveTo>
                  <a:lnTo>
                    <a:pt x="200" y="12720"/>
                  </a:lnTo>
                  <a:cubicBezTo>
                    <a:pt x="90" y="12720"/>
                    <a:pt x="0" y="12630"/>
                    <a:pt x="0" y="12520"/>
                  </a:cubicBezTo>
                  <a:lnTo>
                    <a:pt x="0" y="11870"/>
                  </a:lnTo>
                  <a:cubicBezTo>
                    <a:pt x="0" y="11240"/>
                    <a:pt x="510" y="10730"/>
                    <a:pt x="1140" y="10730"/>
                  </a:cubicBezTo>
                  <a:lnTo>
                    <a:pt x="7870" y="10730"/>
                  </a:lnTo>
                  <a:cubicBezTo>
                    <a:pt x="8500" y="10730"/>
                    <a:pt x="9010" y="11240"/>
                    <a:pt x="9010" y="11870"/>
                  </a:cubicBezTo>
                  <a:lnTo>
                    <a:pt x="9010" y="12520"/>
                  </a:lnTo>
                  <a:cubicBezTo>
                    <a:pt x="9020" y="12630"/>
                    <a:pt x="8930" y="12720"/>
                    <a:pt x="8820" y="12720"/>
                  </a:cubicBezTo>
                  <a:close/>
                  <a:moveTo>
                    <a:pt x="400" y="12320"/>
                  </a:moveTo>
                  <a:lnTo>
                    <a:pt x="8610" y="12320"/>
                  </a:lnTo>
                  <a:lnTo>
                    <a:pt x="8610" y="11870"/>
                  </a:lnTo>
                  <a:cubicBezTo>
                    <a:pt x="8610" y="11460"/>
                    <a:pt x="8280" y="11130"/>
                    <a:pt x="7870" y="11130"/>
                  </a:cubicBezTo>
                  <a:lnTo>
                    <a:pt x="1140" y="11130"/>
                  </a:lnTo>
                  <a:cubicBezTo>
                    <a:pt x="730" y="11130"/>
                    <a:pt x="400" y="11460"/>
                    <a:pt x="400" y="11870"/>
                  </a:cubicBezTo>
                  <a:lnTo>
                    <a:pt x="400" y="12320"/>
                  </a:lnTo>
                  <a:close/>
                  <a:moveTo>
                    <a:pt x="3080" y="6720"/>
                  </a:moveTo>
                  <a:cubicBezTo>
                    <a:pt x="3040" y="6720"/>
                    <a:pt x="2990" y="6710"/>
                    <a:pt x="2950" y="6680"/>
                  </a:cubicBezTo>
                  <a:lnTo>
                    <a:pt x="2240" y="6110"/>
                  </a:lnTo>
                  <a:cubicBezTo>
                    <a:pt x="2200" y="6080"/>
                    <a:pt x="2170" y="6030"/>
                    <a:pt x="2170" y="5980"/>
                  </a:cubicBezTo>
                  <a:cubicBezTo>
                    <a:pt x="2160" y="5930"/>
                    <a:pt x="2180" y="5870"/>
                    <a:pt x="2210" y="5830"/>
                  </a:cubicBezTo>
                  <a:lnTo>
                    <a:pt x="3230" y="4570"/>
                  </a:lnTo>
                  <a:cubicBezTo>
                    <a:pt x="3300" y="4480"/>
                    <a:pt x="3430" y="4470"/>
                    <a:pt x="3510" y="4540"/>
                  </a:cubicBezTo>
                  <a:lnTo>
                    <a:pt x="4220" y="5110"/>
                  </a:lnTo>
                  <a:cubicBezTo>
                    <a:pt x="4260" y="5140"/>
                    <a:pt x="4290" y="5190"/>
                    <a:pt x="4290" y="5240"/>
                  </a:cubicBezTo>
                  <a:cubicBezTo>
                    <a:pt x="4300" y="5290"/>
                    <a:pt x="4280" y="5350"/>
                    <a:pt x="4250" y="5390"/>
                  </a:cubicBezTo>
                  <a:lnTo>
                    <a:pt x="3240" y="6640"/>
                  </a:lnTo>
                  <a:cubicBezTo>
                    <a:pt x="3200" y="6690"/>
                    <a:pt x="3140" y="6720"/>
                    <a:pt x="3080" y="6720"/>
                  </a:cubicBezTo>
                  <a:close/>
                  <a:moveTo>
                    <a:pt x="2660" y="5910"/>
                  </a:moveTo>
                  <a:lnTo>
                    <a:pt x="3060" y="6230"/>
                  </a:lnTo>
                  <a:lnTo>
                    <a:pt x="3810" y="5300"/>
                  </a:lnTo>
                  <a:lnTo>
                    <a:pt x="3410" y="4980"/>
                  </a:lnTo>
                  <a:lnTo>
                    <a:pt x="2660" y="5910"/>
                  </a:lnTo>
                  <a:close/>
                  <a:moveTo>
                    <a:pt x="6020" y="2750"/>
                  </a:moveTo>
                  <a:cubicBezTo>
                    <a:pt x="5970" y="2750"/>
                    <a:pt x="5930" y="2730"/>
                    <a:pt x="5890" y="2710"/>
                  </a:cubicBezTo>
                  <a:lnTo>
                    <a:pt x="5320" y="2250"/>
                  </a:lnTo>
                  <a:cubicBezTo>
                    <a:pt x="5280" y="2220"/>
                    <a:pt x="5250" y="2170"/>
                    <a:pt x="5250" y="2120"/>
                  </a:cubicBezTo>
                  <a:cubicBezTo>
                    <a:pt x="5240" y="2070"/>
                    <a:pt x="5260" y="2010"/>
                    <a:pt x="5290" y="1970"/>
                  </a:cubicBezTo>
                  <a:lnTo>
                    <a:pt x="6090" y="970"/>
                  </a:lnTo>
                  <a:cubicBezTo>
                    <a:pt x="6160" y="880"/>
                    <a:pt x="6290" y="870"/>
                    <a:pt x="6370" y="940"/>
                  </a:cubicBezTo>
                  <a:lnTo>
                    <a:pt x="6940" y="1400"/>
                  </a:lnTo>
                  <a:cubicBezTo>
                    <a:pt x="7030" y="1470"/>
                    <a:pt x="7040" y="1600"/>
                    <a:pt x="6970" y="1680"/>
                  </a:cubicBezTo>
                  <a:lnTo>
                    <a:pt x="6170" y="2680"/>
                  </a:lnTo>
                  <a:cubicBezTo>
                    <a:pt x="6140" y="2720"/>
                    <a:pt x="6090" y="2750"/>
                    <a:pt x="6040" y="2750"/>
                  </a:cubicBezTo>
                  <a:lnTo>
                    <a:pt x="6020" y="2750"/>
                  </a:lnTo>
                  <a:close/>
                  <a:moveTo>
                    <a:pt x="5740" y="2070"/>
                  </a:moveTo>
                  <a:lnTo>
                    <a:pt x="5990" y="2280"/>
                  </a:lnTo>
                  <a:lnTo>
                    <a:pt x="6540" y="1600"/>
                  </a:lnTo>
                  <a:lnTo>
                    <a:pt x="6290" y="1390"/>
                  </a:lnTo>
                  <a:lnTo>
                    <a:pt x="5740" y="2070"/>
                  </a:lnTo>
                  <a:close/>
                  <a:moveTo>
                    <a:pt x="7140" y="2020"/>
                  </a:moveTo>
                  <a:cubicBezTo>
                    <a:pt x="7100" y="2020"/>
                    <a:pt x="7050" y="2010"/>
                    <a:pt x="7010" y="1980"/>
                  </a:cubicBezTo>
                  <a:lnTo>
                    <a:pt x="5850" y="1040"/>
                  </a:lnTo>
                  <a:cubicBezTo>
                    <a:pt x="5810" y="1010"/>
                    <a:pt x="5780" y="960"/>
                    <a:pt x="5780" y="900"/>
                  </a:cubicBezTo>
                  <a:cubicBezTo>
                    <a:pt x="5780" y="850"/>
                    <a:pt x="5790" y="790"/>
                    <a:pt x="5830" y="750"/>
                  </a:cubicBezTo>
                  <a:lnTo>
                    <a:pt x="6400" y="90"/>
                  </a:lnTo>
                  <a:cubicBezTo>
                    <a:pt x="6470" y="10"/>
                    <a:pt x="6590" y="0"/>
                    <a:pt x="6680" y="60"/>
                  </a:cubicBezTo>
                  <a:lnTo>
                    <a:pt x="7840" y="1000"/>
                  </a:lnTo>
                  <a:cubicBezTo>
                    <a:pt x="7930" y="1070"/>
                    <a:pt x="7940" y="1200"/>
                    <a:pt x="7870" y="1280"/>
                  </a:cubicBezTo>
                  <a:lnTo>
                    <a:pt x="7820" y="1340"/>
                  </a:lnTo>
                  <a:lnTo>
                    <a:pt x="7300" y="1950"/>
                  </a:lnTo>
                  <a:cubicBezTo>
                    <a:pt x="7260" y="2000"/>
                    <a:pt x="7200" y="2020"/>
                    <a:pt x="7140" y="2020"/>
                  </a:cubicBezTo>
                  <a:close/>
                  <a:moveTo>
                    <a:pt x="6270" y="860"/>
                  </a:moveTo>
                  <a:lnTo>
                    <a:pt x="7120" y="1550"/>
                  </a:lnTo>
                  <a:lnTo>
                    <a:pt x="7430" y="1190"/>
                  </a:lnTo>
                  <a:lnTo>
                    <a:pt x="6580" y="500"/>
                  </a:lnTo>
                  <a:lnTo>
                    <a:pt x="6270" y="860"/>
                  </a:lnTo>
                  <a:close/>
                  <a:moveTo>
                    <a:pt x="3520" y="9050"/>
                  </a:moveTo>
                  <a:lnTo>
                    <a:pt x="200" y="9050"/>
                  </a:lnTo>
                  <a:cubicBezTo>
                    <a:pt x="90" y="9050"/>
                    <a:pt x="0" y="8960"/>
                    <a:pt x="0" y="8850"/>
                  </a:cubicBezTo>
                  <a:lnTo>
                    <a:pt x="0" y="7720"/>
                  </a:lnTo>
                  <a:cubicBezTo>
                    <a:pt x="0" y="7610"/>
                    <a:pt x="90" y="7520"/>
                    <a:pt x="200" y="7520"/>
                  </a:cubicBezTo>
                  <a:lnTo>
                    <a:pt x="3510" y="7520"/>
                  </a:lnTo>
                  <a:cubicBezTo>
                    <a:pt x="3620" y="7520"/>
                    <a:pt x="3710" y="7610"/>
                    <a:pt x="3710" y="7720"/>
                  </a:cubicBezTo>
                  <a:lnTo>
                    <a:pt x="3710" y="8850"/>
                  </a:lnTo>
                  <a:cubicBezTo>
                    <a:pt x="3720" y="8960"/>
                    <a:pt x="3630" y="9050"/>
                    <a:pt x="3520" y="9050"/>
                  </a:cubicBezTo>
                  <a:close/>
                  <a:moveTo>
                    <a:pt x="400" y="8650"/>
                  </a:moveTo>
                  <a:lnTo>
                    <a:pt x="3310" y="8650"/>
                  </a:lnTo>
                  <a:lnTo>
                    <a:pt x="3310" y="7920"/>
                  </a:lnTo>
                  <a:lnTo>
                    <a:pt x="400" y="7920"/>
                  </a:lnTo>
                  <a:lnTo>
                    <a:pt x="400" y="8650"/>
                  </a:lnTo>
                  <a:close/>
                  <a:moveTo>
                    <a:pt x="7740" y="11130"/>
                  </a:moveTo>
                  <a:lnTo>
                    <a:pt x="1330" y="11130"/>
                  </a:lnTo>
                  <a:cubicBezTo>
                    <a:pt x="1260" y="11130"/>
                    <a:pt x="1200" y="11090"/>
                    <a:pt x="1160" y="11030"/>
                  </a:cubicBezTo>
                  <a:cubicBezTo>
                    <a:pt x="1120" y="10970"/>
                    <a:pt x="1120" y="10900"/>
                    <a:pt x="1150" y="10830"/>
                  </a:cubicBezTo>
                  <a:lnTo>
                    <a:pt x="2230" y="8770"/>
                  </a:lnTo>
                  <a:cubicBezTo>
                    <a:pt x="2260" y="8720"/>
                    <a:pt x="2300" y="8680"/>
                    <a:pt x="2360" y="8670"/>
                  </a:cubicBezTo>
                  <a:cubicBezTo>
                    <a:pt x="2420" y="8660"/>
                    <a:pt x="2470" y="8670"/>
                    <a:pt x="2520" y="8700"/>
                  </a:cubicBezTo>
                  <a:lnTo>
                    <a:pt x="3720" y="9530"/>
                  </a:lnTo>
                  <a:lnTo>
                    <a:pt x="6110" y="6090"/>
                  </a:lnTo>
                  <a:lnTo>
                    <a:pt x="4850" y="5080"/>
                  </a:lnTo>
                  <a:cubicBezTo>
                    <a:pt x="4810" y="5050"/>
                    <a:pt x="4780" y="5000"/>
                    <a:pt x="4780" y="4950"/>
                  </a:cubicBezTo>
                  <a:cubicBezTo>
                    <a:pt x="4770" y="4900"/>
                    <a:pt x="4790" y="4840"/>
                    <a:pt x="4820" y="4800"/>
                  </a:cubicBezTo>
                  <a:lnTo>
                    <a:pt x="5110" y="4440"/>
                  </a:lnTo>
                  <a:cubicBezTo>
                    <a:pt x="5180" y="4360"/>
                    <a:pt x="5300" y="4340"/>
                    <a:pt x="5390" y="4410"/>
                  </a:cubicBezTo>
                  <a:cubicBezTo>
                    <a:pt x="5430" y="4440"/>
                    <a:pt x="5480" y="4470"/>
                    <a:pt x="5560" y="4470"/>
                  </a:cubicBezTo>
                  <a:cubicBezTo>
                    <a:pt x="5720" y="4470"/>
                    <a:pt x="5840" y="4340"/>
                    <a:pt x="5840" y="4190"/>
                  </a:cubicBezTo>
                  <a:cubicBezTo>
                    <a:pt x="5840" y="4110"/>
                    <a:pt x="5800" y="4030"/>
                    <a:pt x="5740" y="3970"/>
                  </a:cubicBezTo>
                  <a:cubicBezTo>
                    <a:pt x="5660" y="3900"/>
                    <a:pt x="5650" y="3780"/>
                    <a:pt x="5710" y="3690"/>
                  </a:cubicBezTo>
                  <a:lnTo>
                    <a:pt x="5890" y="3470"/>
                  </a:lnTo>
                  <a:cubicBezTo>
                    <a:pt x="5960" y="3380"/>
                    <a:pt x="6080" y="3370"/>
                    <a:pt x="6170" y="3440"/>
                  </a:cubicBezTo>
                  <a:lnTo>
                    <a:pt x="7860" y="4760"/>
                  </a:lnTo>
                  <a:cubicBezTo>
                    <a:pt x="7910" y="4800"/>
                    <a:pt x="7940" y="4860"/>
                    <a:pt x="7940" y="4920"/>
                  </a:cubicBezTo>
                  <a:lnTo>
                    <a:pt x="7940" y="10930"/>
                  </a:lnTo>
                  <a:cubicBezTo>
                    <a:pt x="7940" y="11040"/>
                    <a:pt x="7850" y="11130"/>
                    <a:pt x="7740" y="11130"/>
                  </a:cubicBezTo>
                  <a:close/>
                  <a:moveTo>
                    <a:pt x="1660" y="10730"/>
                  </a:moveTo>
                  <a:lnTo>
                    <a:pt x="7540" y="10730"/>
                  </a:lnTo>
                  <a:lnTo>
                    <a:pt x="7540" y="5020"/>
                  </a:lnTo>
                  <a:lnTo>
                    <a:pt x="6210" y="3980"/>
                  </a:lnTo>
                  <a:cubicBezTo>
                    <a:pt x="6230" y="4040"/>
                    <a:pt x="6240" y="4110"/>
                    <a:pt x="6240" y="4180"/>
                  </a:cubicBezTo>
                  <a:cubicBezTo>
                    <a:pt x="6240" y="4560"/>
                    <a:pt x="5930" y="4860"/>
                    <a:pt x="5560" y="4860"/>
                  </a:cubicBezTo>
                  <a:cubicBezTo>
                    <a:pt x="5480" y="4860"/>
                    <a:pt x="5390" y="4840"/>
                    <a:pt x="5320" y="4810"/>
                  </a:cubicBezTo>
                  <a:lnTo>
                    <a:pt x="5260" y="4880"/>
                  </a:lnTo>
                  <a:lnTo>
                    <a:pt x="6510" y="5880"/>
                  </a:lnTo>
                  <a:cubicBezTo>
                    <a:pt x="6590" y="5950"/>
                    <a:pt x="6610" y="6060"/>
                    <a:pt x="6550" y="6150"/>
                  </a:cubicBezTo>
                  <a:lnTo>
                    <a:pt x="3940" y="9920"/>
                  </a:lnTo>
                  <a:cubicBezTo>
                    <a:pt x="3880" y="10010"/>
                    <a:pt x="3750" y="10030"/>
                    <a:pt x="3660" y="9970"/>
                  </a:cubicBezTo>
                  <a:lnTo>
                    <a:pt x="2480" y="9150"/>
                  </a:lnTo>
                  <a:lnTo>
                    <a:pt x="1660" y="10730"/>
                  </a:lnTo>
                  <a:close/>
                  <a:moveTo>
                    <a:pt x="4470" y="5750"/>
                  </a:moveTo>
                  <a:cubicBezTo>
                    <a:pt x="4430" y="5750"/>
                    <a:pt x="4380" y="5740"/>
                    <a:pt x="4340" y="5710"/>
                  </a:cubicBezTo>
                  <a:lnTo>
                    <a:pt x="2880" y="4520"/>
                  </a:lnTo>
                  <a:cubicBezTo>
                    <a:pt x="2840" y="4490"/>
                    <a:pt x="2810" y="4440"/>
                    <a:pt x="2810" y="4390"/>
                  </a:cubicBezTo>
                  <a:cubicBezTo>
                    <a:pt x="2800" y="4340"/>
                    <a:pt x="2820" y="4280"/>
                    <a:pt x="2850" y="4240"/>
                  </a:cubicBezTo>
                  <a:lnTo>
                    <a:pt x="4930" y="1670"/>
                  </a:lnTo>
                  <a:cubicBezTo>
                    <a:pt x="5000" y="1580"/>
                    <a:pt x="5130" y="1570"/>
                    <a:pt x="5210" y="1640"/>
                  </a:cubicBezTo>
                  <a:lnTo>
                    <a:pt x="6670" y="2820"/>
                  </a:lnTo>
                  <a:cubicBezTo>
                    <a:pt x="6760" y="2890"/>
                    <a:pt x="6770" y="3020"/>
                    <a:pt x="6700" y="3100"/>
                  </a:cubicBezTo>
                  <a:lnTo>
                    <a:pt x="6020" y="3940"/>
                  </a:lnTo>
                  <a:cubicBezTo>
                    <a:pt x="5990" y="3980"/>
                    <a:pt x="5940" y="4010"/>
                    <a:pt x="5880" y="4010"/>
                  </a:cubicBezTo>
                  <a:cubicBezTo>
                    <a:pt x="5830" y="4020"/>
                    <a:pt x="5770" y="4000"/>
                    <a:pt x="5730" y="3960"/>
                  </a:cubicBezTo>
                  <a:cubicBezTo>
                    <a:pt x="5690" y="3930"/>
                    <a:pt x="5630" y="3890"/>
                    <a:pt x="5550" y="3890"/>
                  </a:cubicBezTo>
                  <a:cubicBezTo>
                    <a:pt x="5390" y="3890"/>
                    <a:pt x="5270" y="4020"/>
                    <a:pt x="5270" y="4170"/>
                  </a:cubicBezTo>
                  <a:cubicBezTo>
                    <a:pt x="5270" y="4260"/>
                    <a:pt x="5310" y="4340"/>
                    <a:pt x="5380" y="4390"/>
                  </a:cubicBezTo>
                  <a:cubicBezTo>
                    <a:pt x="5420" y="4420"/>
                    <a:pt x="5450" y="4470"/>
                    <a:pt x="5460" y="4530"/>
                  </a:cubicBezTo>
                  <a:cubicBezTo>
                    <a:pt x="5470" y="4590"/>
                    <a:pt x="5450" y="4640"/>
                    <a:pt x="5420" y="4680"/>
                  </a:cubicBezTo>
                  <a:lnTo>
                    <a:pt x="4620" y="5670"/>
                  </a:lnTo>
                  <a:cubicBezTo>
                    <a:pt x="4580" y="5720"/>
                    <a:pt x="4530" y="5750"/>
                    <a:pt x="4470" y="5750"/>
                  </a:cubicBezTo>
                  <a:close/>
                  <a:moveTo>
                    <a:pt x="3290" y="4340"/>
                  </a:moveTo>
                  <a:lnTo>
                    <a:pt x="4440" y="5270"/>
                  </a:lnTo>
                  <a:lnTo>
                    <a:pt x="5000" y="4580"/>
                  </a:lnTo>
                  <a:cubicBezTo>
                    <a:pt x="4920" y="4470"/>
                    <a:pt x="4880" y="4330"/>
                    <a:pt x="4880" y="4190"/>
                  </a:cubicBezTo>
                  <a:cubicBezTo>
                    <a:pt x="4880" y="3810"/>
                    <a:pt x="5190" y="3510"/>
                    <a:pt x="5560" y="3510"/>
                  </a:cubicBezTo>
                  <a:cubicBezTo>
                    <a:pt x="5650" y="3510"/>
                    <a:pt x="5740" y="3530"/>
                    <a:pt x="5830" y="3570"/>
                  </a:cubicBezTo>
                  <a:lnTo>
                    <a:pt x="6270" y="3020"/>
                  </a:lnTo>
                  <a:lnTo>
                    <a:pt x="5110" y="2070"/>
                  </a:lnTo>
                  <a:lnTo>
                    <a:pt x="3290" y="4340"/>
                  </a:lnTo>
                  <a:close/>
                  <a:moveTo>
                    <a:pt x="5560" y="4870"/>
                  </a:moveTo>
                  <a:cubicBezTo>
                    <a:pt x="5410" y="4870"/>
                    <a:pt x="5260" y="4820"/>
                    <a:pt x="5140" y="4730"/>
                  </a:cubicBezTo>
                  <a:cubicBezTo>
                    <a:pt x="4970" y="4600"/>
                    <a:pt x="4870" y="4400"/>
                    <a:pt x="4870" y="4190"/>
                  </a:cubicBezTo>
                  <a:cubicBezTo>
                    <a:pt x="4870" y="3810"/>
                    <a:pt x="5180" y="3510"/>
                    <a:pt x="5550" y="3510"/>
                  </a:cubicBezTo>
                  <a:cubicBezTo>
                    <a:pt x="5710" y="3510"/>
                    <a:pt x="5870" y="3570"/>
                    <a:pt x="5990" y="3670"/>
                  </a:cubicBezTo>
                  <a:cubicBezTo>
                    <a:pt x="6140" y="3800"/>
                    <a:pt x="6230" y="3990"/>
                    <a:pt x="6230" y="4190"/>
                  </a:cubicBezTo>
                  <a:cubicBezTo>
                    <a:pt x="6240" y="4560"/>
                    <a:pt x="5940" y="4870"/>
                    <a:pt x="5560" y="4870"/>
                  </a:cubicBezTo>
                  <a:close/>
                  <a:moveTo>
                    <a:pt x="5560" y="3900"/>
                  </a:moveTo>
                  <a:cubicBezTo>
                    <a:pt x="5400" y="3900"/>
                    <a:pt x="5280" y="4030"/>
                    <a:pt x="5280" y="4180"/>
                  </a:cubicBezTo>
                  <a:cubicBezTo>
                    <a:pt x="5280" y="4270"/>
                    <a:pt x="5320" y="4350"/>
                    <a:pt x="5390" y="4400"/>
                  </a:cubicBezTo>
                  <a:cubicBezTo>
                    <a:pt x="5430" y="4430"/>
                    <a:pt x="5480" y="4460"/>
                    <a:pt x="5560" y="4460"/>
                  </a:cubicBezTo>
                  <a:cubicBezTo>
                    <a:pt x="5720" y="4460"/>
                    <a:pt x="5840" y="4330"/>
                    <a:pt x="5840" y="4180"/>
                  </a:cubicBezTo>
                  <a:cubicBezTo>
                    <a:pt x="5840" y="4100"/>
                    <a:pt x="5800" y="4020"/>
                    <a:pt x="5740" y="3960"/>
                  </a:cubicBezTo>
                  <a:cubicBezTo>
                    <a:pt x="5700" y="3930"/>
                    <a:pt x="5640" y="3900"/>
                    <a:pt x="5560" y="3900"/>
                  </a:cubicBezTo>
                  <a:close/>
                  <a:moveTo>
                    <a:pt x="6140" y="10190"/>
                  </a:moveTo>
                  <a:cubicBezTo>
                    <a:pt x="5660" y="10190"/>
                    <a:pt x="5270" y="9800"/>
                    <a:pt x="5270" y="9320"/>
                  </a:cubicBezTo>
                  <a:cubicBezTo>
                    <a:pt x="5270" y="8840"/>
                    <a:pt x="5660" y="8450"/>
                    <a:pt x="6140" y="8450"/>
                  </a:cubicBezTo>
                  <a:cubicBezTo>
                    <a:pt x="6620" y="8450"/>
                    <a:pt x="7010" y="8840"/>
                    <a:pt x="7010" y="9320"/>
                  </a:cubicBezTo>
                  <a:cubicBezTo>
                    <a:pt x="7020" y="9800"/>
                    <a:pt x="6630" y="10190"/>
                    <a:pt x="6140" y="10190"/>
                  </a:cubicBezTo>
                  <a:close/>
                  <a:moveTo>
                    <a:pt x="6140" y="8640"/>
                  </a:moveTo>
                  <a:cubicBezTo>
                    <a:pt x="5869" y="8640"/>
                    <a:pt x="5625" y="8803"/>
                    <a:pt x="5521" y="9054"/>
                  </a:cubicBezTo>
                  <a:cubicBezTo>
                    <a:pt x="5417" y="9304"/>
                    <a:pt x="5475" y="9592"/>
                    <a:pt x="5666" y="9784"/>
                  </a:cubicBezTo>
                  <a:cubicBezTo>
                    <a:pt x="5858" y="9975"/>
                    <a:pt x="6146" y="10033"/>
                    <a:pt x="6396" y="9929"/>
                  </a:cubicBezTo>
                  <a:cubicBezTo>
                    <a:pt x="6647" y="9825"/>
                    <a:pt x="6810" y="9581"/>
                    <a:pt x="6810" y="9310"/>
                  </a:cubicBezTo>
                  <a:cubicBezTo>
                    <a:pt x="6820" y="8940"/>
                    <a:pt x="6520" y="8640"/>
                    <a:pt x="6140" y="8640"/>
                  </a:cubicBezTo>
                  <a:close/>
                  <a:moveTo>
                    <a:pt x="7740" y="11830"/>
                  </a:moveTo>
                  <a:lnTo>
                    <a:pt x="1330" y="11830"/>
                  </a:lnTo>
                  <a:cubicBezTo>
                    <a:pt x="1270" y="11830"/>
                    <a:pt x="1230" y="11790"/>
                    <a:pt x="1230" y="11730"/>
                  </a:cubicBezTo>
                  <a:cubicBezTo>
                    <a:pt x="1230" y="11670"/>
                    <a:pt x="1270" y="11630"/>
                    <a:pt x="1330" y="11630"/>
                  </a:cubicBezTo>
                  <a:lnTo>
                    <a:pt x="7740" y="11630"/>
                  </a:lnTo>
                  <a:cubicBezTo>
                    <a:pt x="7800" y="11630"/>
                    <a:pt x="7840" y="11670"/>
                    <a:pt x="7840" y="11730"/>
                  </a:cubicBezTo>
                  <a:cubicBezTo>
                    <a:pt x="7840" y="11780"/>
                    <a:pt x="7790" y="11830"/>
                    <a:pt x="7740" y="1183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/>
      <p:bldP spid="19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圆角矩形 50"/>
          <p:cNvSpPr/>
          <p:nvPr/>
        </p:nvSpPr>
        <p:spPr>
          <a:xfrm>
            <a:off x="501106" y="354487"/>
            <a:ext cx="11189788" cy="6149026"/>
          </a:xfrm>
          <a:prstGeom prst="roundRect">
            <a:avLst>
              <a:gd name="adj" fmla="val 4420"/>
            </a:avLst>
          </a:prstGeom>
          <a:solidFill>
            <a:srgbClr val="F4ECD7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圆角矩形 71"/>
          <p:cNvSpPr/>
          <p:nvPr/>
        </p:nvSpPr>
        <p:spPr>
          <a:xfrm>
            <a:off x="649574" y="549960"/>
            <a:ext cx="10892852" cy="5758081"/>
          </a:xfrm>
          <a:prstGeom prst="roundRect">
            <a:avLst>
              <a:gd name="adj" fmla="val 4420"/>
            </a:avLst>
          </a:prstGeom>
          <a:noFill/>
          <a:ln w="38100">
            <a:solidFill>
              <a:srgbClr val="AE0201">
                <a:alpha val="80000"/>
              </a:srgbClr>
            </a:solidFill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2524125" y="3000375"/>
            <a:ext cx="74656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rgbClr val="F4ECD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2020年工作回顾和“十三五”时期发展成就</a:t>
            </a:r>
            <a:endParaRPr lang="zh-CN" altLang="en-US" sz="2800" b="1">
              <a:solidFill>
                <a:srgbClr val="F4ECD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4145" y="2760345"/>
            <a:ext cx="4575810" cy="1337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just" fontAlgn="auto">
              <a:lnSpc>
                <a:spcPct val="150000"/>
              </a:lnSpc>
            </a:pPr>
            <a:r>
              <a:rPr lang="en-US" altLang="zh-CN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zh-CN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2月19日上午，河北省第十三届人民代表大会第四次会议开幕，河北省人民政府省长许勤作政府工作报告。</a:t>
            </a:r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 descr="微信图片_202102191203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1400" y="1565910"/>
            <a:ext cx="5087620" cy="33915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560"/>
          <p:cNvSpPr txBox="1"/>
          <p:nvPr/>
        </p:nvSpPr>
        <p:spPr>
          <a:xfrm>
            <a:off x="1520825" y="664845"/>
            <a:ext cx="431609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2021年主要工作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252210" y="1958975"/>
            <a:ext cx="3541395" cy="3191510"/>
            <a:chOff x="6395415" y="1572236"/>
            <a:chExt cx="4614849" cy="4158468"/>
          </a:xfrm>
        </p:grpSpPr>
        <p:sp>
          <p:nvSpPr>
            <p:cNvPr id="20" name="Freeform 5"/>
            <p:cNvSpPr/>
            <p:nvPr/>
          </p:nvSpPr>
          <p:spPr>
            <a:xfrm>
              <a:off x="9380702" y="2931992"/>
              <a:ext cx="915453" cy="279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7076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4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/>
              </a:pPr>
              <a:endParaRPr kumimoji="0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Lato Regular" panose="020F0502020204030203" pitchFamily="34" charset="0"/>
              </a:endParaRPr>
            </a:p>
          </p:txBody>
        </p:sp>
        <p:sp>
          <p:nvSpPr>
            <p:cNvPr id="21" name="Freeform 6"/>
            <p:cNvSpPr/>
            <p:nvPr/>
          </p:nvSpPr>
          <p:spPr>
            <a:xfrm>
              <a:off x="9215598" y="1572236"/>
              <a:ext cx="1794666" cy="244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9" y="2292"/>
                  </a:moveTo>
                  <a:lnTo>
                    <a:pt x="0" y="10153"/>
                  </a:lnTo>
                  <a:lnTo>
                    <a:pt x="0" y="21600"/>
                  </a:lnTo>
                  <a:lnTo>
                    <a:pt x="18482" y="8015"/>
                  </a:lnTo>
                  <a:lnTo>
                    <a:pt x="21600" y="10307"/>
                  </a:lnTo>
                  <a:lnTo>
                    <a:pt x="21600" y="0"/>
                  </a:lnTo>
                  <a:lnTo>
                    <a:pt x="7561" y="0"/>
                  </a:lnTo>
                  <a:lnTo>
                    <a:pt x="10679" y="2292"/>
                  </a:lnTo>
                  <a:close/>
                </a:path>
              </a:pathLst>
            </a:custGeom>
            <a:solidFill>
              <a:srgbClr val="A4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/>
              </a:pPr>
              <a:endParaRPr kumimoji="0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Lato Regular" panose="020F0502020204030203" pitchFamily="34" charset="0"/>
              </a:endParaRPr>
            </a:p>
          </p:txBody>
        </p:sp>
        <p:sp>
          <p:nvSpPr>
            <p:cNvPr id="22" name="Freeform 7"/>
            <p:cNvSpPr/>
            <p:nvPr/>
          </p:nvSpPr>
          <p:spPr>
            <a:xfrm>
              <a:off x="9215598" y="3848787"/>
              <a:ext cx="165105" cy="36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984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>
                <a:lumMod val="6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/>
              </a:pPr>
              <a:endParaRPr kumimoji="0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Lato Regular" panose="020F0502020204030203" pitchFamily="34" charset="0"/>
              </a:endParaRPr>
            </a:p>
          </p:txBody>
        </p:sp>
        <p:sp>
          <p:nvSpPr>
            <p:cNvPr id="28" name="Freeform 8"/>
            <p:cNvSpPr/>
            <p:nvPr/>
          </p:nvSpPr>
          <p:spPr>
            <a:xfrm>
              <a:off x="7952490" y="3715900"/>
              <a:ext cx="915453" cy="2001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9895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BD000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/>
              </a:pPr>
              <a:endParaRPr kumimoji="0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Lato Regular" panose="020F0502020204030203" pitchFamily="34" charset="0"/>
              </a:endParaRPr>
            </a:p>
          </p:txBody>
        </p:sp>
        <p:sp>
          <p:nvSpPr>
            <p:cNvPr id="30" name="Freeform 9"/>
            <p:cNvSpPr/>
            <p:nvPr/>
          </p:nvSpPr>
          <p:spPr>
            <a:xfrm>
              <a:off x="7784702" y="2354801"/>
              <a:ext cx="1797349" cy="2441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95" y="2304"/>
                  </a:moveTo>
                  <a:lnTo>
                    <a:pt x="32" y="10165"/>
                  </a:lnTo>
                  <a:lnTo>
                    <a:pt x="0" y="21600"/>
                  </a:lnTo>
                  <a:lnTo>
                    <a:pt x="18471" y="8015"/>
                  </a:lnTo>
                  <a:lnTo>
                    <a:pt x="21600" y="10307"/>
                  </a:lnTo>
                  <a:lnTo>
                    <a:pt x="21600" y="0"/>
                  </a:lnTo>
                  <a:lnTo>
                    <a:pt x="7582" y="0"/>
                  </a:lnTo>
                  <a:lnTo>
                    <a:pt x="10695" y="2304"/>
                  </a:lnTo>
                  <a:close/>
                </a:path>
              </a:pathLst>
            </a:custGeom>
            <a:solidFill>
              <a:srgbClr val="BD000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/>
              </a:pPr>
              <a:endParaRPr kumimoji="0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Lato Regular" panose="020F0502020204030203" pitchFamily="34" charset="0"/>
              </a:endParaRPr>
            </a:p>
          </p:txBody>
        </p:sp>
        <p:sp>
          <p:nvSpPr>
            <p:cNvPr id="31" name="Freeform 10"/>
            <p:cNvSpPr/>
            <p:nvPr/>
          </p:nvSpPr>
          <p:spPr>
            <a:xfrm>
              <a:off x="7784702" y="4632694"/>
              <a:ext cx="167790" cy="36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976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>
                <a:lumMod val="6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/>
              </a:pPr>
              <a:endParaRPr kumimoji="0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Lato Regular" panose="020F0502020204030203" pitchFamily="34" charset="0"/>
              </a:endParaRPr>
            </a:p>
          </p:txBody>
        </p:sp>
        <p:sp>
          <p:nvSpPr>
            <p:cNvPr id="33" name="Freeform 11"/>
            <p:cNvSpPr/>
            <p:nvPr/>
          </p:nvSpPr>
          <p:spPr>
            <a:xfrm>
              <a:off x="6560519" y="4456854"/>
              <a:ext cx="915453" cy="127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155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4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/>
              </a:pPr>
              <a:endParaRPr kumimoji="0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Lato Regular" panose="020F0502020204030203" pitchFamily="34" charset="0"/>
              </a:endParaRPr>
            </a:p>
          </p:txBody>
        </p:sp>
        <p:sp>
          <p:nvSpPr>
            <p:cNvPr id="34" name="Freeform 12"/>
            <p:cNvSpPr/>
            <p:nvPr/>
          </p:nvSpPr>
          <p:spPr>
            <a:xfrm>
              <a:off x="6395415" y="5370964"/>
              <a:ext cx="165105" cy="359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9913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>
                <a:lumMod val="6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/>
              </a:pPr>
              <a:endParaRPr kumimoji="0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Lato Regular" panose="020F0502020204030203" pitchFamily="34" charset="0"/>
              </a:endParaRPr>
            </a:p>
          </p:txBody>
        </p:sp>
        <p:sp>
          <p:nvSpPr>
            <p:cNvPr id="35" name="Freeform 13"/>
            <p:cNvSpPr/>
            <p:nvPr/>
          </p:nvSpPr>
          <p:spPr>
            <a:xfrm>
              <a:off x="6395415" y="3097097"/>
              <a:ext cx="1794666" cy="243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79" y="2294"/>
                  </a:moveTo>
                  <a:lnTo>
                    <a:pt x="0" y="10116"/>
                  </a:lnTo>
                  <a:lnTo>
                    <a:pt x="0" y="21600"/>
                  </a:lnTo>
                  <a:lnTo>
                    <a:pt x="18466" y="8024"/>
                  </a:lnTo>
                  <a:lnTo>
                    <a:pt x="21600" y="10319"/>
                  </a:lnTo>
                  <a:lnTo>
                    <a:pt x="21600" y="0"/>
                  </a:lnTo>
                  <a:lnTo>
                    <a:pt x="7561" y="0"/>
                  </a:lnTo>
                  <a:lnTo>
                    <a:pt x="10679" y="2294"/>
                  </a:lnTo>
                  <a:close/>
                </a:path>
              </a:pathLst>
            </a:custGeom>
            <a:solidFill>
              <a:srgbClr val="A4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2000"/>
              </a:pPr>
              <a:endParaRPr kumimoji="0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Lato Regular" panose="020F0502020204030203" pitchFamily="34" charset="0"/>
              </a:endParaRPr>
            </a:p>
          </p:txBody>
        </p:sp>
      </p:grpSp>
      <p:sp>
        <p:nvSpPr>
          <p:cNvPr id="40" name="TextBox 34"/>
          <p:cNvSpPr txBox="1"/>
          <p:nvPr/>
        </p:nvSpPr>
        <p:spPr>
          <a:xfrm>
            <a:off x="2147570" y="2546350"/>
            <a:ext cx="2354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342900" indent="-342900" algn="l">
              <a:buClr>
                <a:srgbClr val="A40000"/>
              </a:buClr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宋体 CN" panose="02020400000000000000" pitchFamily="18" charset="-122"/>
              </a:rPr>
              <a:t>推动消费扩容升级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宋体 CN" panose="02020400000000000000" pitchFamily="18" charset="-122"/>
            </a:endParaRPr>
          </a:p>
        </p:txBody>
      </p:sp>
      <p:sp>
        <p:nvSpPr>
          <p:cNvPr id="43" name="TextBox 34"/>
          <p:cNvSpPr txBox="1"/>
          <p:nvPr/>
        </p:nvSpPr>
        <p:spPr>
          <a:xfrm>
            <a:off x="2147570" y="3532505"/>
            <a:ext cx="2354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342900" indent="-342900" algn="l">
              <a:buClr>
                <a:srgbClr val="BD0002"/>
              </a:buClr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宋体 CN" panose="02020400000000000000" pitchFamily="18" charset="-122"/>
              </a:rPr>
              <a:t>精准扩大有效投资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宋体 CN" panose="02020400000000000000" pitchFamily="18" charset="-122"/>
            </a:endParaRPr>
          </a:p>
        </p:txBody>
      </p:sp>
      <p:sp>
        <p:nvSpPr>
          <p:cNvPr id="46" name="TextBox 34"/>
          <p:cNvSpPr txBox="1"/>
          <p:nvPr/>
        </p:nvSpPr>
        <p:spPr>
          <a:xfrm>
            <a:off x="2147570" y="4519295"/>
            <a:ext cx="25831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342900" lvl="0" indent="-342900" algn="l">
              <a:buClr>
                <a:srgbClr val="A40000"/>
              </a:buClr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宋体 CN" panose="02020400000000000000" pitchFamily="18" charset="-122"/>
              </a:rPr>
              <a:t>加快新型城镇化步伐</a:t>
            </a:r>
            <a:endParaRPr lang="zh-CN" altLang="en-US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宋体 CN" panose="02020400000000000000" pitchFamily="18" charset="-122"/>
            </a:endParaRPr>
          </a:p>
        </p:txBody>
      </p:sp>
      <p:sp>
        <p:nvSpPr>
          <p:cNvPr id="198" name="TextBox 199"/>
          <p:cNvSpPr txBox="1"/>
          <p:nvPr/>
        </p:nvSpPr>
        <p:spPr>
          <a:xfrm>
            <a:off x="1520825" y="1231265"/>
            <a:ext cx="54400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）落实扩大内需战略，全力促投资扩消费</a:t>
            </a:r>
            <a:endParaRPr lang="zh-CN" altLang="en-US" sz="2000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/>
      <p:bldP spid="198" grpId="1"/>
      <p:bldP spid="40" grpId="0"/>
      <p:bldP spid="40" grpId="1"/>
      <p:bldP spid="43" grpId="0"/>
      <p:bldP spid="43" grpId="1"/>
      <p:bldP spid="46" grpId="0"/>
      <p:bldP spid="4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560"/>
          <p:cNvSpPr txBox="1"/>
          <p:nvPr/>
        </p:nvSpPr>
        <p:spPr>
          <a:xfrm>
            <a:off x="1520825" y="664845"/>
            <a:ext cx="431609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2021年主要工作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98" name="TextBox 199"/>
          <p:cNvSpPr txBox="1"/>
          <p:nvPr/>
        </p:nvSpPr>
        <p:spPr>
          <a:xfrm>
            <a:off x="1520190" y="1231265"/>
            <a:ext cx="54400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6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）深化改革扩大开放，持续增强动力活力</a:t>
            </a:r>
            <a:endParaRPr lang="zh-CN" altLang="en-US" sz="2000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542415" y="2001520"/>
            <a:ext cx="3942080" cy="722630"/>
            <a:chOff x="2410" y="3378"/>
            <a:chExt cx="6208" cy="1138"/>
          </a:xfrm>
        </p:grpSpPr>
        <p:sp>
          <p:nvSpPr>
            <p:cNvPr id="48" name="八边形 47"/>
            <p:cNvSpPr/>
            <p:nvPr/>
          </p:nvSpPr>
          <p:spPr>
            <a:xfrm rot="2700000">
              <a:off x="2410" y="3378"/>
              <a:ext cx="1139" cy="1138"/>
            </a:xfrm>
            <a:prstGeom prst="octagon">
              <a:avLst/>
            </a:prstGeom>
            <a:solidFill>
              <a:srgbClr val="FF9C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2738" y="3647"/>
              <a:ext cx="5880" cy="580"/>
              <a:chOff x="2738" y="3647"/>
              <a:chExt cx="5880" cy="580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3968" y="3647"/>
                <a:ext cx="4651" cy="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p>
                <a:pPr algn="l"/>
                <a:r>
                  <a:rPr lang="zh-CN" altLang="en-US" dirty="0">
                    <a:ln w="0">
                      <a:noFill/>
                    </a:ln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深入推进“放管服”改革</a:t>
                </a:r>
                <a:endParaRPr lang="zh-CN" altLang="en-US" dirty="0">
                  <a:ln w="0">
                    <a:noFill/>
                  </a:ln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  <p:sp>
            <p:nvSpPr>
              <p:cNvPr id="20" name="Freeform 138"/>
              <p:cNvSpPr>
                <a:spLocks noChangeArrowheads="1"/>
              </p:cNvSpPr>
              <p:nvPr/>
            </p:nvSpPr>
            <p:spPr bwMode="auto">
              <a:xfrm>
                <a:off x="2738" y="3755"/>
                <a:ext cx="482" cy="472"/>
              </a:xfrm>
              <a:custGeom>
                <a:avLst/>
                <a:gdLst>
                  <a:gd name="T0" fmla="*/ 203841 w 594"/>
                  <a:gd name="T1" fmla="*/ 122628 h 581"/>
                  <a:gd name="T2" fmla="*/ 201316 w 594"/>
                  <a:gd name="T3" fmla="*/ 122628 h 581"/>
                  <a:gd name="T4" fmla="*/ 196265 w 594"/>
                  <a:gd name="T5" fmla="*/ 140301 h 581"/>
                  <a:gd name="T6" fmla="*/ 196265 w 594"/>
                  <a:gd name="T7" fmla="*/ 142826 h 581"/>
                  <a:gd name="T8" fmla="*/ 196265 w 594"/>
                  <a:gd name="T9" fmla="*/ 145351 h 581"/>
                  <a:gd name="T10" fmla="*/ 196265 w 594"/>
                  <a:gd name="T11" fmla="*/ 145351 h 581"/>
                  <a:gd name="T12" fmla="*/ 193739 w 594"/>
                  <a:gd name="T13" fmla="*/ 147875 h 581"/>
                  <a:gd name="T14" fmla="*/ 185802 w 594"/>
                  <a:gd name="T15" fmla="*/ 150400 h 581"/>
                  <a:gd name="T16" fmla="*/ 185802 w 594"/>
                  <a:gd name="T17" fmla="*/ 150400 h 581"/>
                  <a:gd name="T18" fmla="*/ 155497 w 594"/>
                  <a:gd name="T19" fmla="*/ 122628 h 581"/>
                  <a:gd name="T20" fmla="*/ 155497 w 594"/>
                  <a:gd name="T21" fmla="*/ 122628 h 581"/>
                  <a:gd name="T22" fmla="*/ 50870 w 594"/>
                  <a:gd name="T23" fmla="*/ 112169 h 581"/>
                  <a:gd name="T24" fmla="*/ 60972 w 594"/>
                  <a:gd name="T25" fmla="*/ 0 h 581"/>
                  <a:gd name="T26" fmla="*/ 213943 w 594"/>
                  <a:gd name="T27" fmla="*/ 10459 h 581"/>
                  <a:gd name="T28" fmla="*/ 203841 w 594"/>
                  <a:gd name="T29" fmla="*/ 122628 h 581"/>
                  <a:gd name="T30" fmla="*/ 150446 w 594"/>
                  <a:gd name="T31" fmla="*/ 132727 h 581"/>
                  <a:gd name="T32" fmla="*/ 173175 w 594"/>
                  <a:gd name="T33" fmla="*/ 155810 h 581"/>
                  <a:gd name="T34" fmla="*/ 185802 w 594"/>
                  <a:gd name="T35" fmla="*/ 168433 h 581"/>
                  <a:gd name="T36" fmla="*/ 175700 w 594"/>
                  <a:gd name="T37" fmla="*/ 178532 h 581"/>
                  <a:gd name="T38" fmla="*/ 104266 w 594"/>
                  <a:gd name="T39" fmla="*/ 178532 h 581"/>
                  <a:gd name="T40" fmla="*/ 81537 w 594"/>
                  <a:gd name="T41" fmla="*/ 178532 h 581"/>
                  <a:gd name="T42" fmla="*/ 71074 w 594"/>
                  <a:gd name="T43" fmla="*/ 178532 h 581"/>
                  <a:gd name="T44" fmla="*/ 40768 w 594"/>
                  <a:gd name="T45" fmla="*/ 204140 h 581"/>
                  <a:gd name="T46" fmla="*/ 32831 w 594"/>
                  <a:gd name="T47" fmla="*/ 209189 h 581"/>
                  <a:gd name="T48" fmla="*/ 32831 w 594"/>
                  <a:gd name="T49" fmla="*/ 209189 h 581"/>
                  <a:gd name="T50" fmla="*/ 25255 w 594"/>
                  <a:gd name="T51" fmla="*/ 204140 h 581"/>
                  <a:gd name="T52" fmla="*/ 25255 w 594"/>
                  <a:gd name="T53" fmla="*/ 204140 h 581"/>
                  <a:gd name="T54" fmla="*/ 25255 w 594"/>
                  <a:gd name="T55" fmla="*/ 201615 h 581"/>
                  <a:gd name="T56" fmla="*/ 22729 w 594"/>
                  <a:gd name="T57" fmla="*/ 199091 h 581"/>
                  <a:gd name="T58" fmla="*/ 22729 w 594"/>
                  <a:gd name="T59" fmla="*/ 178532 h 581"/>
                  <a:gd name="T60" fmla="*/ 22729 w 594"/>
                  <a:gd name="T61" fmla="*/ 178532 h 581"/>
                  <a:gd name="T62" fmla="*/ 0 w 594"/>
                  <a:gd name="T63" fmla="*/ 168433 h 581"/>
                  <a:gd name="T64" fmla="*/ 0 w 594"/>
                  <a:gd name="T65" fmla="*/ 51215 h 581"/>
                  <a:gd name="T66" fmla="*/ 40768 w 594"/>
                  <a:gd name="T67" fmla="*/ 40756 h 581"/>
                  <a:gd name="T68" fmla="*/ 60972 w 594"/>
                  <a:gd name="T69" fmla="*/ 132727 h 58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94" h="581">
                    <a:moveTo>
                      <a:pt x="565" y="340"/>
                    </a:moveTo>
                    <a:lnTo>
                      <a:pt x="565" y="340"/>
                    </a:lnTo>
                    <a:cubicBezTo>
                      <a:pt x="558" y="340"/>
                      <a:pt x="558" y="340"/>
                      <a:pt x="558" y="340"/>
                    </a:cubicBezTo>
                    <a:cubicBezTo>
                      <a:pt x="544" y="340"/>
                      <a:pt x="544" y="340"/>
                      <a:pt x="544" y="340"/>
                    </a:cubicBezTo>
                    <a:cubicBezTo>
                      <a:pt x="544" y="389"/>
                      <a:pt x="544" y="389"/>
                      <a:pt x="544" y="389"/>
                    </a:cubicBezTo>
                    <a:lnTo>
                      <a:pt x="544" y="396"/>
                    </a:lnTo>
                    <a:cubicBezTo>
                      <a:pt x="544" y="396"/>
                      <a:pt x="544" y="396"/>
                      <a:pt x="544" y="403"/>
                    </a:cubicBezTo>
                    <a:lnTo>
                      <a:pt x="537" y="410"/>
                    </a:lnTo>
                    <a:cubicBezTo>
                      <a:pt x="530" y="417"/>
                      <a:pt x="523" y="417"/>
                      <a:pt x="515" y="417"/>
                    </a:cubicBezTo>
                    <a:cubicBezTo>
                      <a:pt x="508" y="417"/>
                      <a:pt x="501" y="417"/>
                      <a:pt x="501" y="410"/>
                    </a:cubicBezTo>
                    <a:cubicBezTo>
                      <a:pt x="431" y="340"/>
                      <a:pt x="431" y="340"/>
                      <a:pt x="431" y="340"/>
                    </a:cubicBezTo>
                    <a:cubicBezTo>
                      <a:pt x="169" y="340"/>
                      <a:pt x="169" y="340"/>
                      <a:pt x="169" y="340"/>
                    </a:cubicBezTo>
                    <a:cubicBezTo>
                      <a:pt x="155" y="340"/>
                      <a:pt x="141" y="332"/>
                      <a:pt x="141" y="311"/>
                    </a:cubicBezTo>
                    <a:cubicBezTo>
                      <a:pt x="141" y="29"/>
                      <a:pt x="141" y="29"/>
                      <a:pt x="141" y="29"/>
                    </a:cubicBezTo>
                    <a:cubicBezTo>
                      <a:pt x="141" y="14"/>
                      <a:pt x="155" y="0"/>
                      <a:pt x="169" y="0"/>
                    </a:cubicBezTo>
                    <a:cubicBezTo>
                      <a:pt x="565" y="0"/>
                      <a:pt x="565" y="0"/>
                      <a:pt x="565" y="0"/>
                    </a:cubicBezTo>
                    <a:cubicBezTo>
                      <a:pt x="579" y="0"/>
                      <a:pt x="593" y="14"/>
                      <a:pt x="593" y="29"/>
                    </a:cubicBezTo>
                    <a:cubicBezTo>
                      <a:pt x="593" y="311"/>
                      <a:pt x="593" y="311"/>
                      <a:pt x="593" y="311"/>
                    </a:cubicBezTo>
                    <a:cubicBezTo>
                      <a:pt x="593" y="332"/>
                      <a:pt x="579" y="340"/>
                      <a:pt x="565" y="340"/>
                    </a:cubicBezTo>
                    <a:close/>
                    <a:moveTo>
                      <a:pt x="417" y="368"/>
                    </a:moveTo>
                    <a:lnTo>
                      <a:pt x="417" y="368"/>
                    </a:lnTo>
                    <a:cubicBezTo>
                      <a:pt x="480" y="432"/>
                      <a:pt x="480" y="432"/>
                      <a:pt x="480" y="432"/>
                    </a:cubicBezTo>
                    <a:cubicBezTo>
                      <a:pt x="487" y="439"/>
                      <a:pt x="501" y="446"/>
                      <a:pt x="515" y="446"/>
                    </a:cubicBezTo>
                    <a:cubicBezTo>
                      <a:pt x="515" y="467"/>
                      <a:pt x="515" y="467"/>
                      <a:pt x="515" y="467"/>
                    </a:cubicBezTo>
                    <a:cubicBezTo>
                      <a:pt x="515" y="481"/>
                      <a:pt x="508" y="495"/>
                      <a:pt x="487" y="495"/>
                    </a:cubicBezTo>
                    <a:cubicBezTo>
                      <a:pt x="289" y="495"/>
                      <a:pt x="289" y="495"/>
                      <a:pt x="289" y="495"/>
                    </a:cubicBezTo>
                    <a:cubicBezTo>
                      <a:pt x="226" y="495"/>
                      <a:pt x="226" y="495"/>
                      <a:pt x="226" y="495"/>
                    </a:cubicBezTo>
                    <a:cubicBezTo>
                      <a:pt x="197" y="495"/>
                      <a:pt x="197" y="495"/>
                      <a:pt x="197" y="495"/>
                    </a:cubicBezTo>
                    <a:cubicBezTo>
                      <a:pt x="190" y="495"/>
                      <a:pt x="190" y="495"/>
                      <a:pt x="190" y="495"/>
                    </a:cubicBezTo>
                    <a:cubicBezTo>
                      <a:pt x="113" y="566"/>
                      <a:pt x="113" y="566"/>
                      <a:pt x="113" y="566"/>
                    </a:cubicBezTo>
                    <a:cubicBezTo>
                      <a:pt x="106" y="573"/>
                      <a:pt x="99" y="580"/>
                      <a:pt x="91" y="580"/>
                    </a:cubicBezTo>
                    <a:cubicBezTo>
                      <a:pt x="84" y="580"/>
                      <a:pt x="77" y="573"/>
                      <a:pt x="77" y="566"/>
                    </a:cubicBezTo>
                    <a:cubicBezTo>
                      <a:pt x="70" y="566"/>
                      <a:pt x="70" y="566"/>
                      <a:pt x="70" y="566"/>
                    </a:cubicBezTo>
                    <a:lnTo>
                      <a:pt x="70" y="559"/>
                    </a:lnTo>
                    <a:cubicBezTo>
                      <a:pt x="70" y="559"/>
                      <a:pt x="63" y="559"/>
                      <a:pt x="63" y="552"/>
                    </a:cubicBezTo>
                    <a:cubicBezTo>
                      <a:pt x="63" y="495"/>
                      <a:pt x="63" y="495"/>
                      <a:pt x="63" y="495"/>
                    </a:cubicBezTo>
                    <a:cubicBezTo>
                      <a:pt x="28" y="495"/>
                      <a:pt x="28" y="495"/>
                      <a:pt x="28" y="495"/>
                    </a:cubicBezTo>
                    <a:cubicBezTo>
                      <a:pt x="14" y="495"/>
                      <a:pt x="0" y="481"/>
                      <a:pt x="0" y="467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28"/>
                      <a:pt x="14" y="113"/>
                      <a:pt x="28" y="113"/>
                    </a:cubicBezTo>
                    <a:cubicBezTo>
                      <a:pt x="113" y="113"/>
                      <a:pt x="113" y="113"/>
                      <a:pt x="113" y="113"/>
                    </a:cubicBezTo>
                    <a:cubicBezTo>
                      <a:pt x="113" y="311"/>
                      <a:pt x="113" y="311"/>
                      <a:pt x="113" y="311"/>
                    </a:cubicBezTo>
                    <a:cubicBezTo>
                      <a:pt x="113" y="347"/>
                      <a:pt x="141" y="368"/>
                      <a:pt x="169" y="368"/>
                    </a:cubicBezTo>
                    <a:lnTo>
                      <a:pt x="417" y="36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p>
                <a:endParaRPr lang="en-US" sz="1350" dirty="0">
                  <a:latin typeface="思源宋体 CN" panose="02020400000000000000" pitchFamily="18" charset="-122"/>
                  <a:ea typeface="思源宋体 CN" panose="02020400000000000000" pitchFamily="18" charset="-122"/>
                  <a:cs typeface="+mn-ea"/>
                  <a:sym typeface="思源黑体 CN Bold" panose="020B0800000000000000" pitchFamily="34" charset="-122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1543050" y="4160520"/>
            <a:ext cx="3942080" cy="722630"/>
            <a:chOff x="11042" y="3338"/>
            <a:chExt cx="6208" cy="1138"/>
          </a:xfrm>
        </p:grpSpPr>
        <p:grpSp>
          <p:nvGrpSpPr>
            <p:cNvPr id="81" name="组合 80"/>
            <p:cNvGrpSpPr/>
            <p:nvPr/>
          </p:nvGrpSpPr>
          <p:grpSpPr>
            <a:xfrm rot="0">
              <a:off x="11042" y="3338"/>
              <a:ext cx="6209" cy="1139"/>
              <a:chOff x="2766774" y="2425125"/>
              <a:chExt cx="3406774" cy="624912"/>
            </a:xfrm>
          </p:grpSpPr>
          <p:sp>
            <p:nvSpPr>
              <p:cNvPr id="83" name="八边形 82"/>
              <p:cNvSpPr/>
              <p:nvPr/>
            </p:nvSpPr>
            <p:spPr>
              <a:xfrm rot="2700000">
                <a:off x="2766624" y="2425275"/>
                <a:ext cx="624912" cy="624612"/>
              </a:xfrm>
              <a:prstGeom prst="octagon">
                <a:avLst/>
              </a:prstGeom>
              <a:solidFill>
                <a:srgbClr val="FF9C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85" name="矩形 84"/>
              <p:cNvSpPr/>
              <p:nvPr/>
            </p:nvSpPr>
            <p:spPr>
              <a:xfrm>
                <a:off x="3621777" y="2572787"/>
                <a:ext cx="2551771" cy="318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p>
                <a:pPr algn="l"/>
                <a:r>
                  <a:rPr lang="zh-CN" altLang="en-US" dirty="0">
                    <a:ln w="0">
                      <a:noFill/>
                    </a:ln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加力优化营商环境</a:t>
                </a:r>
                <a:endParaRPr lang="zh-CN" altLang="en-US" dirty="0">
                  <a:ln w="0">
                    <a:noFill/>
                  </a:ln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</p:grpSp>
        <p:sp>
          <p:nvSpPr>
            <p:cNvPr id="3" name="Freeform 106"/>
            <p:cNvSpPr>
              <a:spLocks noChangeArrowheads="1"/>
            </p:cNvSpPr>
            <p:nvPr/>
          </p:nvSpPr>
          <p:spPr bwMode="auto">
            <a:xfrm>
              <a:off x="11382" y="3686"/>
              <a:ext cx="489" cy="443"/>
            </a:xfrm>
            <a:custGeom>
              <a:avLst/>
              <a:gdLst>
                <a:gd name="T0" fmla="*/ 207003 w 602"/>
                <a:gd name="T1" fmla="*/ 196489 h 545"/>
                <a:gd name="T2" fmla="*/ 207003 w 602"/>
                <a:gd name="T3" fmla="*/ 196489 h 545"/>
                <a:gd name="T4" fmla="*/ 188940 w 602"/>
                <a:gd name="T5" fmla="*/ 196489 h 545"/>
                <a:gd name="T6" fmla="*/ 188940 w 602"/>
                <a:gd name="T7" fmla="*/ 114859 h 545"/>
                <a:gd name="T8" fmla="*/ 188940 w 602"/>
                <a:gd name="T9" fmla="*/ 50928 h 545"/>
                <a:gd name="T10" fmla="*/ 207003 w 602"/>
                <a:gd name="T11" fmla="*/ 50928 h 545"/>
                <a:gd name="T12" fmla="*/ 217119 w 602"/>
                <a:gd name="T13" fmla="*/ 61403 h 545"/>
                <a:gd name="T14" fmla="*/ 217119 w 602"/>
                <a:gd name="T15" fmla="*/ 124973 h 545"/>
                <a:gd name="T16" fmla="*/ 217119 w 602"/>
                <a:gd name="T17" fmla="*/ 165787 h 545"/>
                <a:gd name="T18" fmla="*/ 217119 w 602"/>
                <a:gd name="T19" fmla="*/ 186375 h 545"/>
                <a:gd name="T20" fmla="*/ 207003 w 602"/>
                <a:gd name="T21" fmla="*/ 196489 h 545"/>
                <a:gd name="T22" fmla="*/ 35765 w 602"/>
                <a:gd name="T23" fmla="*/ 196489 h 545"/>
                <a:gd name="T24" fmla="*/ 35765 w 602"/>
                <a:gd name="T25" fmla="*/ 196489 h 545"/>
                <a:gd name="T26" fmla="*/ 35765 w 602"/>
                <a:gd name="T27" fmla="*/ 114859 h 545"/>
                <a:gd name="T28" fmla="*/ 35765 w 602"/>
                <a:gd name="T29" fmla="*/ 112331 h 545"/>
                <a:gd name="T30" fmla="*/ 35765 w 602"/>
                <a:gd name="T31" fmla="*/ 50928 h 545"/>
                <a:gd name="T32" fmla="*/ 56357 w 602"/>
                <a:gd name="T33" fmla="*/ 50928 h 545"/>
                <a:gd name="T34" fmla="*/ 107295 w 602"/>
                <a:gd name="T35" fmla="*/ 0 h 545"/>
                <a:gd name="T36" fmla="*/ 158233 w 602"/>
                <a:gd name="T37" fmla="*/ 50928 h 545"/>
                <a:gd name="T38" fmla="*/ 178825 w 602"/>
                <a:gd name="T39" fmla="*/ 50928 h 545"/>
                <a:gd name="T40" fmla="*/ 178825 w 602"/>
                <a:gd name="T41" fmla="*/ 114859 h 545"/>
                <a:gd name="T42" fmla="*/ 178825 w 602"/>
                <a:gd name="T43" fmla="*/ 196489 h 545"/>
                <a:gd name="T44" fmla="*/ 35765 w 602"/>
                <a:gd name="T45" fmla="*/ 196489 h 545"/>
                <a:gd name="T46" fmla="*/ 107295 w 602"/>
                <a:gd name="T47" fmla="*/ 20588 h 545"/>
                <a:gd name="T48" fmla="*/ 107295 w 602"/>
                <a:gd name="T49" fmla="*/ 20588 h 545"/>
                <a:gd name="T50" fmla="*/ 76588 w 602"/>
                <a:gd name="T51" fmla="*/ 50928 h 545"/>
                <a:gd name="T52" fmla="*/ 138002 w 602"/>
                <a:gd name="T53" fmla="*/ 50928 h 545"/>
                <a:gd name="T54" fmla="*/ 107295 w 602"/>
                <a:gd name="T55" fmla="*/ 20588 h 545"/>
                <a:gd name="T56" fmla="*/ 0 w 602"/>
                <a:gd name="T57" fmla="*/ 186375 h 545"/>
                <a:gd name="T58" fmla="*/ 0 w 602"/>
                <a:gd name="T59" fmla="*/ 186375 h 545"/>
                <a:gd name="T60" fmla="*/ 0 w 602"/>
                <a:gd name="T61" fmla="*/ 165787 h 545"/>
                <a:gd name="T62" fmla="*/ 0 w 602"/>
                <a:gd name="T63" fmla="*/ 124973 h 545"/>
                <a:gd name="T64" fmla="*/ 0 w 602"/>
                <a:gd name="T65" fmla="*/ 61403 h 545"/>
                <a:gd name="T66" fmla="*/ 10477 w 602"/>
                <a:gd name="T67" fmla="*/ 50928 h 545"/>
                <a:gd name="T68" fmla="*/ 25650 w 602"/>
                <a:gd name="T69" fmla="*/ 50928 h 545"/>
                <a:gd name="T70" fmla="*/ 25650 w 602"/>
                <a:gd name="T71" fmla="*/ 112331 h 545"/>
                <a:gd name="T72" fmla="*/ 25650 w 602"/>
                <a:gd name="T73" fmla="*/ 114859 h 545"/>
                <a:gd name="T74" fmla="*/ 25650 w 602"/>
                <a:gd name="T75" fmla="*/ 196489 h 545"/>
                <a:gd name="T76" fmla="*/ 10477 w 602"/>
                <a:gd name="T77" fmla="*/ 196489 h 545"/>
                <a:gd name="T78" fmla="*/ 0 w 602"/>
                <a:gd name="T79" fmla="*/ 186375 h 54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02" h="545">
                  <a:moveTo>
                    <a:pt x="573" y="544"/>
                  </a:moveTo>
                  <a:lnTo>
                    <a:pt x="573" y="544"/>
                  </a:lnTo>
                  <a:cubicBezTo>
                    <a:pt x="523" y="544"/>
                    <a:pt x="523" y="544"/>
                    <a:pt x="523" y="544"/>
                  </a:cubicBezTo>
                  <a:cubicBezTo>
                    <a:pt x="523" y="318"/>
                    <a:pt x="523" y="318"/>
                    <a:pt x="523" y="318"/>
                  </a:cubicBezTo>
                  <a:cubicBezTo>
                    <a:pt x="523" y="141"/>
                    <a:pt x="523" y="141"/>
                    <a:pt x="523" y="141"/>
                  </a:cubicBezTo>
                  <a:cubicBezTo>
                    <a:pt x="573" y="141"/>
                    <a:pt x="573" y="141"/>
                    <a:pt x="573" y="141"/>
                  </a:cubicBezTo>
                  <a:cubicBezTo>
                    <a:pt x="587" y="141"/>
                    <a:pt x="601" y="148"/>
                    <a:pt x="601" y="170"/>
                  </a:cubicBezTo>
                  <a:cubicBezTo>
                    <a:pt x="601" y="346"/>
                    <a:pt x="601" y="346"/>
                    <a:pt x="601" y="346"/>
                  </a:cubicBezTo>
                  <a:cubicBezTo>
                    <a:pt x="601" y="459"/>
                    <a:pt x="601" y="459"/>
                    <a:pt x="601" y="459"/>
                  </a:cubicBezTo>
                  <a:cubicBezTo>
                    <a:pt x="601" y="516"/>
                    <a:pt x="601" y="516"/>
                    <a:pt x="601" y="516"/>
                  </a:cubicBezTo>
                  <a:cubicBezTo>
                    <a:pt x="601" y="530"/>
                    <a:pt x="587" y="544"/>
                    <a:pt x="573" y="544"/>
                  </a:cubicBezTo>
                  <a:close/>
                  <a:moveTo>
                    <a:pt x="99" y="544"/>
                  </a:moveTo>
                  <a:lnTo>
                    <a:pt x="99" y="544"/>
                  </a:lnTo>
                  <a:cubicBezTo>
                    <a:pt x="99" y="318"/>
                    <a:pt x="99" y="318"/>
                    <a:pt x="99" y="318"/>
                  </a:cubicBezTo>
                  <a:cubicBezTo>
                    <a:pt x="99" y="311"/>
                    <a:pt x="99" y="311"/>
                    <a:pt x="99" y="311"/>
                  </a:cubicBezTo>
                  <a:cubicBezTo>
                    <a:pt x="99" y="141"/>
                    <a:pt x="99" y="141"/>
                    <a:pt x="99" y="141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56" y="64"/>
                    <a:pt x="219" y="0"/>
                    <a:pt x="297" y="0"/>
                  </a:cubicBezTo>
                  <a:cubicBezTo>
                    <a:pt x="375" y="0"/>
                    <a:pt x="438" y="64"/>
                    <a:pt x="438" y="141"/>
                  </a:cubicBezTo>
                  <a:cubicBezTo>
                    <a:pt x="495" y="141"/>
                    <a:pt x="495" y="141"/>
                    <a:pt x="495" y="141"/>
                  </a:cubicBezTo>
                  <a:cubicBezTo>
                    <a:pt x="495" y="318"/>
                    <a:pt x="495" y="318"/>
                    <a:pt x="495" y="318"/>
                  </a:cubicBezTo>
                  <a:cubicBezTo>
                    <a:pt x="495" y="544"/>
                    <a:pt x="495" y="544"/>
                    <a:pt x="495" y="544"/>
                  </a:cubicBezTo>
                  <a:lnTo>
                    <a:pt x="99" y="544"/>
                  </a:lnTo>
                  <a:close/>
                  <a:moveTo>
                    <a:pt x="297" y="57"/>
                  </a:moveTo>
                  <a:lnTo>
                    <a:pt x="297" y="57"/>
                  </a:lnTo>
                  <a:cubicBezTo>
                    <a:pt x="255" y="57"/>
                    <a:pt x="212" y="92"/>
                    <a:pt x="212" y="141"/>
                  </a:cubicBezTo>
                  <a:cubicBezTo>
                    <a:pt x="382" y="141"/>
                    <a:pt x="382" y="141"/>
                    <a:pt x="382" y="141"/>
                  </a:cubicBezTo>
                  <a:cubicBezTo>
                    <a:pt x="382" y="92"/>
                    <a:pt x="347" y="57"/>
                    <a:pt x="297" y="57"/>
                  </a:cubicBezTo>
                  <a:close/>
                  <a:moveTo>
                    <a:pt x="0" y="516"/>
                  </a:moveTo>
                  <a:lnTo>
                    <a:pt x="0" y="516"/>
                  </a:lnTo>
                  <a:cubicBezTo>
                    <a:pt x="0" y="459"/>
                    <a:pt x="0" y="459"/>
                    <a:pt x="0" y="459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48"/>
                    <a:pt x="7" y="141"/>
                    <a:pt x="29" y="141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1" y="311"/>
                    <a:pt x="71" y="311"/>
                    <a:pt x="71" y="311"/>
                  </a:cubicBezTo>
                  <a:cubicBezTo>
                    <a:pt x="71" y="318"/>
                    <a:pt x="71" y="318"/>
                    <a:pt x="71" y="318"/>
                  </a:cubicBezTo>
                  <a:cubicBezTo>
                    <a:pt x="71" y="544"/>
                    <a:pt x="71" y="544"/>
                    <a:pt x="71" y="544"/>
                  </a:cubicBezTo>
                  <a:cubicBezTo>
                    <a:pt x="29" y="544"/>
                    <a:pt x="29" y="544"/>
                    <a:pt x="29" y="544"/>
                  </a:cubicBezTo>
                  <a:cubicBezTo>
                    <a:pt x="7" y="544"/>
                    <a:pt x="0" y="530"/>
                    <a:pt x="0" y="5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p>
              <a:endParaRPr lang="en-US" sz="1350" dirty="0"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思源黑体 CN Bold" panose="020B0800000000000000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541780" y="5231765"/>
            <a:ext cx="3646805" cy="722630"/>
            <a:chOff x="11049" y="6372"/>
            <a:chExt cx="5743" cy="1138"/>
          </a:xfrm>
        </p:grpSpPr>
        <p:sp>
          <p:nvSpPr>
            <p:cNvPr id="90" name="八边形 89"/>
            <p:cNvSpPr/>
            <p:nvPr/>
          </p:nvSpPr>
          <p:spPr>
            <a:xfrm rot="2700000">
              <a:off x="11049" y="6372"/>
              <a:ext cx="1139" cy="1139"/>
            </a:xfrm>
            <a:prstGeom prst="octagon">
              <a:avLst/>
            </a:prstGeom>
            <a:solidFill>
              <a:srgbClr val="FF9C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12544" y="6664"/>
              <a:ext cx="4248" cy="580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 algn="l"/>
              <a:r>
                <a:rPr lang="zh-CN" altLang="en-US" dirty="0">
                  <a:ln w="0">
                    <a:noFill/>
                  </a:ln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促进外贸外资高质量发展</a:t>
              </a:r>
              <a:endParaRPr lang="zh-CN" altLang="en-US" dirty="0">
                <a:ln w="0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13" name="iS1ide-Freeform: Shape 15"/>
            <p:cNvSpPr/>
            <p:nvPr/>
          </p:nvSpPr>
          <p:spPr bwMode="auto">
            <a:xfrm>
              <a:off x="11308" y="6745"/>
              <a:ext cx="638" cy="488"/>
            </a:xfrm>
            <a:custGeom>
              <a:avLst/>
              <a:gdLst>
                <a:gd name="T0" fmla="*/ 1028 w 1149"/>
                <a:gd name="T1" fmla="*/ 541 h 955"/>
                <a:gd name="T2" fmla="*/ 1044 w 1149"/>
                <a:gd name="T3" fmla="*/ 661 h 955"/>
                <a:gd name="T4" fmla="*/ 1005 w 1149"/>
                <a:gd name="T5" fmla="*/ 753 h 955"/>
                <a:gd name="T6" fmla="*/ 915 w 1149"/>
                <a:gd name="T7" fmla="*/ 813 h 955"/>
                <a:gd name="T8" fmla="*/ 862 w 1149"/>
                <a:gd name="T9" fmla="*/ 882 h 955"/>
                <a:gd name="T10" fmla="*/ 786 w 1149"/>
                <a:gd name="T11" fmla="*/ 926 h 955"/>
                <a:gd name="T12" fmla="*/ 670 w 1149"/>
                <a:gd name="T13" fmla="*/ 944 h 955"/>
                <a:gd name="T14" fmla="*/ 702 w 1149"/>
                <a:gd name="T15" fmla="*/ 895 h 955"/>
                <a:gd name="T16" fmla="*/ 752 w 1149"/>
                <a:gd name="T17" fmla="*/ 876 h 955"/>
                <a:gd name="T18" fmla="*/ 670 w 1149"/>
                <a:gd name="T19" fmla="*/ 761 h 955"/>
                <a:gd name="T20" fmla="*/ 793 w 1149"/>
                <a:gd name="T21" fmla="*/ 816 h 955"/>
                <a:gd name="T22" fmla="*/ 854 w 1149"/>
                <a:gd name="T23" fmla="*/ 819 h 955"/>
                <a:gd name="T24" fmla="*/ 754 w 1149"/>
                <a:gd name="T25" fmla="*/ 707 h 955"/>
                <a:gd name="T26" fmla="*/ 767 w 1149"/>
                <a:gd name="T27" fmla="*/ 662 h 955"/>
                <a:gd name="T28" fmla="*/ 909 w 1149"/>
                <a:gd name="T29" fmla="*/ 755 h 955"/>
                <a:gd name="T30" fmla="*/ 948 w 1149"/>
                <a:gd name="T31" fmla="*/ 714 h 955"/>
                <a:gd name="T32" fmla="*/ 813 w 1149"/>
                <a:gd name="T33" fmla="*/ 581 h 955"/>
                <a:gd name="T34" fmla="*/ 858 w 1149"/>
                <a:gd name="T35" fmla="*/ 566 h 955"/>
                <a:gd name="T36" fmla="*/ 998 w 1149"/>
                <a:gd name="T37" fmla="*/ 628 h 955"/>
                <a:gd name="T38" fmla="*/ 683 w 1149"/>
                <a:gd name="T39" fmla="*/ 301 h 955"/>
                <a:gd name="T40" fmla="*/ 730 w 1149"/>
                <a:gd name="T41" fmla="*/ 285 h 955"/>
                <a:gd name="T42" fmla="*/ 97 w 1149"/>
                <a:gd name="T43" fmla="*/ 439 h 955"/>
                <a:gd name="T44" fmla="*/ 0 w 1149"/>
                <a:gd name="T45" fmla="*/ 254 h 955"/>
                <a:gd name="T46" fmla="*/ 174 w 1149"/>
                <a:gd name="T47" fmla="*/ 32 h 955"/>
                <a:gd name="T48" fmla="*/ 260 w 1149"/>
                <a:gd name="T49" fmla="*/ 2 h 955"/>
                <a:gd name="T50" fmla="*/ 362 w 1149"/>
                <a:gd name="T51" fmla="*/ 59 h 955"/>
                <a:gd name="T52" fmla="*/ 525 w 1149"/>
                <a:gd name="T53" fmla="*/ 40 h 955"/>
                <a:gd name="T54" fmla="*/ 338 w 1149"/>
                <a:gd name="T55" fmla="*/ 112 h 955"/>
                <a:gd name="T56" fmla="*/ 233 w 1149"/>
                <a:gd name="T57" fmla="*/ 59 h 955"/>
                <a:gd name="T58" fmla="*/ 60 w 1149"/>
                <a:gd name="T59" fmla="*/ 267 h 955"/>
                <a:gd name="T60" fmla="*/ 143 w 1149"/>
                <a:gd name="T61" fmla="*/ 367 h 955"/>
                <a:gd name="T62" fmla="*/ 149 w 1149"/>
                <a:gd name="T63" fmla="*/ 500 h 955"/>
                <a:gd name="T64" fmla="*/ 538 w 1149"/>
                <a:gd name="T65" fmla="*/ 788 h 955"/>
                <a:gd name="T66" fmla="*/ 512 w 1149"/>
                <a:gd name="T67" fmla="*/ 773 h 955"/>
                <a:gd name="T68" fmla="*/ 456 w 1149"/>
                <a:gd name="T69" fmla="*/ 707 h 955"/>
                <a:gd name="T70" fmla="*/ 394 w 1149"/>
                <a:gd name="T71" fmla="*/ 710 h 955"/>
                <a:gd name="T72" fmla="*/ 370 w 1149"/>
                <a:gd name="T73" fmla="*/ 642 h 955"/>
                <a:gd name="T74" fmla="*/ 295 w 1149"/>
                <a:gd name="T75" fmla="*/ 627 h 955"/>
                <a:gd name="T76" fmla="*/ 283 w 1149"/>
                <a:gd name="T77" fmla="*/ 546 h 955"/>
                <a:gd name="T78" fmla="*/ 195 w 1149"/>
                <a:gd name="T79" fmla="*/ 527 h 955"/>
                <a:gd name="T80" fmla="*/ 135 w 1149"/>
                <a:gd name="T81" fmla="*/ 607 h 955"/>
                <a:gd name="T82" fmla="*/ 174 w 1149"/>
                <a:gd name="T83" fmla="*/ 681 h 955"/>
                <a:gd name="T84" fmla="*/ 230 w 1149"/>
                <a:gd name="T85" fmla="*/ 692 h 955"/>
                <a:gd name="T86" fmla="*/ 239 w 1149"/>
                <a:gd name="T87" fmla="*/ 794 h 955"/>
                <a:gd name="T88" fmla="*/ 341 w 1149"/>
                <a:gd name="T89" fmla="*/ 789 h 955"/>
                <a:gd name="T90" fmla="*/ 358 w 1149"/>
                <a:gd name="T91" fmla="*/ 843 h 955"/>
                <a:gd name="T92" fmla="*/ 458 w 1149"/>
                <a:gd name="T93" fmla="*/ 862 h 955"/>
                <a:gd name="T94" fmla="*/ 478 w 1149"/>
                <a:gd name="T95" fmla="*/ 883 h 955"/>
                <a:gd name="T96" fmla="*/ 540 w 1149"/>
                <a:gd name="T97" fmla="*/ 937 h 955"/>
                <a:gd name="T98" fmla="*/ 618 w 1149"/>
                <a:gd name="T99" fmla="*/ 894 h 955"/>
                <a:gd name="T100" fmla="*/ 602 w 1149"/>
                <a:gd name="T101" fmla="*/ 804 h 955"/>
                <a:gd name="T102" fmla="*/ 1035 w 1149"/>
                <a:gd name="T103" fmla="*/ 442 h 955"/>
                <a:gd name="T104" fmla="*/ 1090 w 1149"/>
                <a:gd name="T105" fmla="*/ 313 h 955"/>
                <a:gd name="T106" fmla="*/ 1130 w 1149"/>
                <a:gd name="T107" fmla="*/ 172 h 955"/>
                <a:gd name="T108" fmla="*/ 864 w 1149"/>
                <a:gd name="T109" fmla="*/ 42 h 955"/>
                <a:gd name="T110" fmla="*/ 685 w 1149"/>
                <a:gd name="T111" fmla="*/ 43 h 955"/>
                <a:gd name="T112" fmla="*/ 333 w 1149"/>
                <a:gd name="T113" fmla="*/ 247 h 955"/>
                <a:gd name="T114" fmla="*/ 358 w 1149"/>
                <a:gd name="T115" fmla="*/ 338 h 955"/>
                <a:gd name="T116" fmla="*/ 609 w 1149"/>
                <a:gd name="T117" fmla="*/ 222 h 955"/>
                <a:gd name="T118" fmla="*/ 713 w 1149"/>
                <a:gd name="T119" fmla="*/ 240 h 955"/>
                <a:gd name="T120" fmla="*/ 797 w 1149"/>
                <a:gd name="T121" fmla="*/ 256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49" h="955">
                  <a:moveTo>
                    <a:pt x="748" y="284"/>
                  </a:moveTo>
                  <a:lnTo>
                    <a:pt x="748" y="284"/>
                  </a:lnTo>
                  <a:lnTo>
                    <a:pt x="852" y="378"/>
                  </a:lnTo>
                  <a:lnTo>
                    <a:pt x="903" y="424"/>
                  </a:lnTo>
                  <a:lnTo>
                    <a:pt x="954" y="473"/>
                  </a:lnTo>
                  <a:lnTo>
                    <a:pt x="954" y="473"/>
                  </a:lnTo>
                  <a:lnTo>
                    <a:pt x="961" y="478"/>
                  </a:lnTo>
                  <a:lnTo>
                    <a:pt x="968" y="484"/>
                  </a:lnTo>
                  <a:lnTo>
                    <a:pt x="1006" y="518"/>
                  </a:lnTo>
                  <a:lnTo>
                    <a:pt x="1028" y="541"/>
                  </a:lnTo>
                  <a:lnTo>
                    <a:pt x="1028" y="541"/>
                  </a:lnTo>
                  <a:lnTo>
                    <a:pt x="1037" y="552"/>
                  </a:lnTo>
                  <a:lnTo>
                    <a:pt x="1044" y="562"/>
                  </a:lnTo>
                  <a:lnTo>
                    <a:pt x="1050" y="573"/>
                  </a:lnTo>
                  <a:lnTo>
                    <a:pt x="1054" y="585"/>
                  </a:lnTo>
                  <a:lnTo>
                    <a:pt x="1057" y="596"/>
                  </a:lnTo>
                  <a:lnTo>
                    <a:pt x="1057" y="607"/>
                  </a:lnTo>
                  <a:lnTo>
                    <a:pt x="1057" y="618"/>
                  </a:lnTo>
                  <a:lnTo>
                    <a:pt x="1056" y="630"/>
                  </a:lnTo>
                  <a:lnTo>
                    <a:pt x="1054" y="641"/>
                  </a:lnTo>
                  <a:lnTo>
                    <a:pt x="1049" y="651"/>
                  </a:lnTo>
                  <a:lnTo>
                    <a:pt x="1044" y="661"/>
                  </a:lnTo>
                  <a:lnTo>
                    <a:pt x="1038" y="671"/>
                  </a:lnTo>
                  <a:lnTo>
                    <a:pt x="1030" y="679"/>
                  </a:lnTo>
                  <a:lnTo>
                    <a:pt x="1022" y="686"/>
                  </a:lnTo>
                  <a:lnTo>
                    <a:pt x="1013" y="692"/>
                  </a:lnTo>
                  <a:lnTo>
                    <a:pt x="1003" y="697"/>
                  </a:lnTo>
                  <a:lnTo>
                    <a:pt x="1003" y="697"/>
                  </a:lnTo>
                  <a:lnTo>
                    <a:pt x="1006" y="709"/>
                  </a:lnTo>
                  <a:lnTo>
                    <a:pt x="1009" y="720"/>
                  </a:lnTo>
                  <a:lnTo>
                    <a:pt x="1009" y="731"/>
                  </a:lnTo>
                  <a:lnTo>
                    <a:pt x="1008" y="742"/>
                  </a:lnTo>
                  <a:lnTo>
                    <a:pt x="1005" y="753"/>
                  </a:lnTo>
                  <a:lnTo>
                    <a:pt x="1002" y="762"/>
                  </a:lnTo>
                  <a:lnTo>
                    <a:pt x="997" y="772"/>
                  </a:lnTo>
                  <a:lnTo>
                    <a:pt x="991" y="780"/>
                  </a:lnTo>
                  <a:lnTo>
                    <a:pt x="984" y="787"/>
                  </a:lnTo>
                  <a:lnTo>
                    <a:pt x="977" y="794"/>
                  </a:lnTo>
                  <a:lnTo>
                    <a:pt x="967" y="800"/>
                  </a:lnTo>
                  <a:lnTo>
                    <a:pt x="958" y="806"/>
                  </a:lnTo>
                  <a:lnTo>
                    <a:pt x="948" y="810"/>
                  </a:lnTo>
                  <a:lnTo>
                    <a:pt x="937" y="812"/>
                  </a:lnTo>
                  <a:lnTo>
                    <a:pt x="927" y="813"/>
                  </a:lnTo>
                  <a:lnTo>
                    <a:pt x="915" y="813"/>
                  </a:lnTo>
                  <a:lnTo>
                    <a:pt x="915" y="813"/>
                  </a:lnTo>
                  <a:lnTo>
                    <a:pt x="914" y="823"/>
                  </a:lnTo>
                  <a:lnTo>
                    <a:pt x="911" y="832"/>
                  </a:lnTo>
                  <a:lnTo>
                    <a:pt x="908" y="841"/>
                  </a:lnTo>
                  <a:lnTo>
                    <a:pt x="903" y="849"/>
                  </a:lnTo>
                  <a:lnTo>
                    <a:pt x="898" y="856"/>
                  </a:lnTo>
                  <a:lnTo>
                    <a:pt x="892" y="862"/>
                  </a:lnTo>
                  <a:lnTo>
                    <a:pt x="885" y="869"/>
                  </a:lnTo>
                  <a:lnTo>
                    <a:pt x="878" y="874"/>
                  </a:lnTo>
                  <a:lnTo>
                    <a:pt x="871" y="879"/>
                  </a:lnTo>
                  <a:lnTo>
                    <a:pt x="862" y="882"/>
                  </a:lnTo>
                  <a:lnTo>
                    <a:pt x="854" y="886"/>
                  </a:lnTo>
                  <a:lnTo>
                    <a:pt x="846" y="888"/>
                  </a:lnTo>
                  <a:lnTo>
                    <a:pt x="836" y="889"/>
                  </a:lnTo>
                  <a:lnTo>
                    <a:pt x="827" y="889"/>
                  </a:lnTo>
                  <a:lnTo>
                    <a:pt x="817" y="888"/>
                  </a:lnTo>
                  <a:lnTo>
                    <a:pt x="808" y="887"/>
                  </a:lnTo>
                  <a:lnTo>
                    <a:pt x="808" y="887"/>
                  </a:lnTo>
                  <a:lnTo>
                    <a:pt x="804" y="898"/>
                  </a:lnTo>
                  <a:lnTo>
                    <a:pt x="799" y="908"/>
                  </a:lnTo>
                  <a:lnTo>
                    <a:pt x="793" y="918"/>
                  </a:lnTo>
                  <a:lnTo>
                    <a:pt x="786" y="926"/>
                  </a:lnTo>
                  <a:lnTo>
                    <a:pt x="778" y="934"/>
                  </a:lnTo>
                  <a:lnTo>
                    <a:pt x="770" y="940"/>
                  </a:lnTo>
                  <a:lnTo>
                    <a:pt x="760" y="945"/>
                  </a:lnTo>
                  <a:lnTo>
                    <a:pt x="750" y="950"/>
                  </a:lnTo>
                  <a:lnTo>
                    <a:pt x="739" y="952"/>
                  </a:lnTo>
                  <a:lnTo>
                    <a:pt x="728" y="955"/>
                  </a:lnTo>
                  <a:lnTo>
                    <a:pt x="716" y="955"/>
                  </a:lnTo>
                  <a:lnTo>
                    <a:pt x="704" y="953"/>
                  </a:lnTo>
                  <a:lnTo>
                    <a:pt x="692" y="952"/>
                  </a:lnTo>
                  <a:lnTo>
                    <a:pt x="681" y="949"/>
                  </a:lnTo>
                  <a:lnTo>
                    <a:pt x="670" y="944"/>
                  </a:lnTo>
                  <a:lnTo>
                    <a:pt x="658" y="938"/>
                  </a:lnTo>
                  <a:lnTo>
                    <a:pt x="650" y="932"/>
                  </a:lnTo>
                  <a:lnTo>
                    <a:pt x="650" y="932"/>
                  </a:lnTo>
                  <a:lnTo>
                    <a:pt x="658" y="920"/>
                  </a:lnTo>
                  <a:lnTo>
                    <a:pt x="664" y="907"/>
                  </a:lnTo>
                  <a:lnTo>
                    <a:pt x="669" y="894"/>
                  </a:lnTo>
                  <a:lnTo>
                    <a:pt x="672" y="880"/>
                  </a:lnTo>
                  <a:lnTo>
                    <a:pt x="672" y="880"/>
                  </a:lnTo>
                  <a:lnTo>
                    <a:pt x="684" y="887"/>
                  </a:lnTo>
                  <a:lnTo>
                    <a:pt x="696" y="893"/>
                  </a:lnTo>
                  <a:lnTo>
                    <a:pt x="702" y="895"/>
                  </a:lnTo>
                  <a:lnTo>
                    <a:pt x="708" y="896"/>
                  </a:lnTo>
                  <a:lnTo>
                    <a:pt x="714" y="898"/>
                  </a:lnTo>
                  <a:lnTo>
                    <a:pt x="721" y="898"/>
                  </a:lnTo>
                  <a:lnTo>
                    <a:pt x="721" y="898"/>
                  </a:lnTo>
                  <a:lnTo>
                    <a:pt x="732" y="895"/>
                  </a:lnTo>
                  <a:lnTo>
                    <a:pt x="740" y="892"/>
                  </a:lnTo>
                  <a:lnTo>
                    <a:pt x="744" y="888"/>
                  </a:lnTo>
                  <a:lnTo>
                    <a:pt x="747" y="885"/>
                  </a:lnTo>
                  <a:lnTo>
                    <a:pt x="750" y="881"/>
                  </a:lnTo>
                  <a:lnTo>
                    <a:pt x="752" y="876"/>
                  </a:lnTo>
                  <a:lnTo>
                    <a:pt x="752" y="876"/>
                  </a:lnTo>
                  <a:lnTo>
                    <a:pt x="753" y="867"/>
                  </a:lnTo>
                  <a:lnTo>
                    <a:pt x="751" y="855"/>
                  </a:lnTo>
                  <a:lnTo>
                    <a:pt x="677" y="795"/>
                  </a:lnTo>
                  <a:lnTo>
                    <a:pt x="677" y="795"/>
                  </a:lnTo>
                  <a:lnTo>
                    <a:pt x="673" y="792"/>
                  </a:lnTo>
                  <a:lnTo>
                    <a:pt x="670" y="787"/>
                  </a:lnTo>
                  <a:lnTo>
                    <a:pt x="667" y="782"/>
                  </a:lnTo>
                  <a:lnTo>
                    <a:pt x="666" y="776"/>
                  </a:lnTo>
                  <a:lnTo>
                    <a:pt x="666" y="772"/>
                  </a:lnTo>
                  <a:lnTo>
                    <a:pt x="667" y="766"/>
                  </a:lnTo>
                  <a:lnTo>
                    <a:pt x="670" y="761"/>
                  </a:lnTo>
                  <a:lnTo>
                    <a:pt x="672" y="756"/>
                  </a:lnTo>
                  <a:lnTo>
                    <a:pt x="672" y="756"/>
                  </a:lnTo>
                  <a:lnTo>
                    <a:pt x="677" y="751"/>
                  </a:lnTo>
                  <a:lnTo>
                    <a:pt x="682" y="749"/>
                  </a:lnTo>
                  <a:lnTo>
                    <a:pt x="686" y="747"/>
                  </a:lnTo>
                  <a:lnTo>
                    <a:pt x="691" y="745"/>
                  </a:lnTo>
                  <a:lnTo>
                    <a:pt x="697" y="745"/>
                  </a:lnTo>
                  <a:lnTo>
                    <a:pt x="702" y="747"/>
                  </a:lnTo>
                  <a:lnTo>
                    <a:pt x="708" y="748"/>
                  </a:lnTo>
                  <a:lnTo>
                    <a:pt x="713" y="751"/>
                  </a:lnTo>
                  <a:lnTo>
                    <a:pt x="793" y="816"/>
                  </a:lnTo>
                  <a:lnTo>
                    <a:pt x="793" y="816"/>
                  </a:lnTo>
                  <a:lnTo>
                    <a:pt x="801" y="821"/>
                  </a:lnTo>
                  <a:lnTo>
                    <a:pt x="808" y="826"/>
                  </a:lnTo>
                  <a:lnTo>
                    <a:pt x="816" y="830"/>
                  </a:lnTo>
                  <a:lnTo>
                    <a:pt x="823" y="831"/>
                  </a:lnTo>
                  <a:lnTo>
                    <a:pt x="829" y="832"/>
                  </a:lnTo>
                  <a:lnTo>
                    <a:pt x="836" y="831"/>
                  </a:lnTo>
                  <a:lnTo>
                    <a:pt x="843" y="829"/>
                  </a:lnTo>
                  <a:lnTo>
                    <a:pt x="849" y="825"/>
                  </a:lnTo>
                  <a:lnTo>
                    <a:pt x="849" y="825"/>
                  </a:lnTo>
                  <a:lnTo>
                    <a:pt x="854" y="819"/>
                  </a:lnTo>
                  <a:lnTo>
                    <a:pt x="858" y="813"/>
                  </a:lnTo>
                  <a:lnTo>
                    <a:pt x="858" y="813"/>
                  </a:lnTo>
                  <a:lnTo>
                    <a:pt x="859" y="806"/>
                  </a:lnTo>
                  <a:lnTo>
                    <a:pt x="860" y="799"/>
                  </a:lnTo>
                  <a:lnTo>
                    <a:pt x="860" y="795"/>
                  </a:lnTo>
                  <a:lnTo>
                    <a:pt x="859" y="792"/>
                  </a:lnTo>
                  <a:lnTo>
                    <a:pt x="857" y="789"/>
                  </a:lnTo>
                  <a:lnTo>
                    <a:pt x="854" y="786"/>
                  </a:lnTo>
                  <a:lnTo>
                    <a:pt x="758" y="711"/>
                  </a:lnTo>
                  <a:lnTo>
                    <a:pt x="758" y="711"/>
                  </a:lnTo>
                  <a:lnTo>
                    <a:pt x="754" y="707"/>
                  </a:lnTo>
                  <a:lnTo>
                    <a:pt x="751" y="703"/>
                  </a:lnTo>
                  <a:lnTo>
                    <a:pt x="748" y="698"/>
                  </a:lnTo>
                  <a:lnTo>
                    <a:pt x="747" y="692"/>
                  </a:lnTo>
                  <a:lnTo>
                    <a:pt x="747" y="687"/>
                  </a:lnTo>
                  <a:lnTo>
                    <a:pt x="748" y="681"/>
                  </a:lnTo>
                  <a:lnTo>
                    <a:pt x="751" y="676"/>
                  </a:lnTo>
                  <a:lnTo>
                    <a:pt x="753" y="672"/>
                  </a:lnTo>
                  <a:lnTo>
                    <a:pt x="753" y="672"/>
                  </a:lnTo>
                  <a:lnTo>
                    <a:pt x="758" y="667"/>
                  </a:lnTo>
                  <a:lnTo>
                    <a:pt x="763" y="665"/>
                  </a:lnTo>
                  <a:lnTo>
                    <a:pt x="767" y="662"/>
                  </a:lnTo>
                  <a:lnTo>
                    <a:pt x="772" y="661"/>
                  </a:lnTo>
                  <a:lnTo>
                    <a:pt x="778" y="661"/>
                  </a:lnTo>
                  <a:lnTo>
                    <a:pt x="783" y="661"/>
                  </a:lnTo>
                  <a:lnTo>
                    <a:pt x="789" y="663"/>
                  </a:lnTo>
                  <a:lnTo>
                    <a:pt x="793" y="667"/>
                  </a:lnTo>
                  <a:lnTo>
                    <a:pt x="893" y="745"/>
                  </a:lnTo>
                  <a:lnTo>
                    <a:pt x="893" y="745"/>
                  </a:lnTo>
                  <a:lnTo>
                    <a:pt x="896" y="747"/>
                  </a:lnTo>
                  <a:lnTo>
                    <a:pt x="896" y="747"/>
                  </a:lnTo>
                  <a:lnTo>
                    <a:pt x="902" y="751"/>
                  </a:lnTo>
                  <a:lnTo>
                    <a:pt x="909" y="755"/>
                  </a:lnTo>
                  <a:lnTo>
                    <a:pt x="916" y="756"/>
                  </a:lnTo>
                  <a:lnTo>
                    <a:pt x="922" y="757"/>
                  </a:lnTo>
                  <a:lnTo>
                    <a:pt x="929" y="756"/>
                  </a:lnTo>
                  <a:lnTo>
                    <a:pt x="935" y="754"/>
                  </a:lnTo>
                  <a:lnTo>
                    <a:pt x="940" y="750"/>
                  </a:lnTo>
                  <a:lnTo>
                    <a:pt x="944" y="747"/>
                  </a:lnTo>
                  <a:lnTo>
                    <a:pt x="948" y="741"/>
                  </a:lnTo>
                  <a:lnTo>
                    <a:pt x="950" y="735"/>
                  </a:lnTo>
                  <a:lnTo>
                    <a:pt x="952" y="729"/>
                  </a:lnTo>
                  <a:lnTo>
                    <a:pt x="950" y="722"/>
                  </a:lnTo>
                  <a:lnTo>
                    <a:pt x="948" y="714"/>
                  </a:lnTo>
                  <a:lnTo>
                    <a:pt x="944" y="706"/>
                  </a:lnTo>
                  <a:lnTo>
                    <a:pt x="937" y="699"/>
                  </a:lnTo>
                  <a:lnTo>
                    <a:pt x="929" y="691"/>
                  </a:lnTo>
                  <a:lnTo>
                    <a:pt x="823" y="611"/>
                  </a:lnTo>
                  <a:lnTo>
                    <a:pt x="823" y="611"/>
                  </a:lnTo>
                  <a:lnTo>
                    <a:pt x="818" y="607"/>
                  </a:lnTo>
                  <a:lnTo>
                    <a:pt x="816" y="603"/>
                  </a:lnTo>
                  <a:lnTo>
                    <a:pt x="814" y="598"/>
                  </a:lnTo>
                  <a:lnTo>
                    <a:pt x="813" y="592"/>
                  </a:lnTo>
                  <a:lnTo>
                    <a:pt x="813" y="587"/>
                  </a:lnTo>
                  <a:lnTo>
                    <a:pt x="813" y="581"/>
                  </a:lnTo>
                  <a:lnTo>
                    <a:pt x="815" y="577"/>
                  </a:lnTo>
                  <a:lnTo>
                    <a:pt x="817" y="572"/>
                  </a:lnTo>
                  <a:lnTo>
                    <a:pt x="817" y="572"/>
                  </a:lnTo>
                  <a:lnTo>
                    <a:pt x="822" y="567"/>
                  </a:lnTo>
                  <a:lnTo>
                    <a:pt x="826" y="564"/>
                  </a:lnTo>
                  <a:lnTo>
                    <a:pt x="832" y="561"/>
                  </a:lnTo>
                  <a:lnTo>
                    <a:pt x="836" y="560"/>
                  </a:lnTo>
                  <a:lnTo>
                    <a:pt x="842" y="560"/>
                  </a:lnTo>
                  <a:lnTo>
                    <a:pt x="847" y="561"/>
                  </a:lnTo>
                  <a:lnTo>
                    <a:pt x="853" y="562"/>
                  </a:lnTo>
                  <a:lnTo>
                    <a:pt x="858" y="566"/>
                  </a:lnTo>
                  <a:lnTo>
                    <a:pt x="962" y="644"/>
                  </a:lnTo>
                  <a:lnTo>
                    <a:pt x="962" y="644"/>
                  </a:lnTo>
                  <a:lnTo>
                    <a:pt x="967" y="647"/>
                  </a:lnTo>
                  <a:lnTo>
                    <a:pt x="971" y="647"/>
                  </a:lnTo>
                  <a:lnTo>
                    <a:pt x="975" y="647"/>
                  </a:lnTo>
                  <a:lnTo>
                    <a:pt x="979" y="646"/>
                  </a:lnTo>
                  <a:lnTo>
                    <a:pt x="984" y="643"/>
                  </a:lnTo>
                  <a:lnTo>
                    <a:pt x="987" y="641"/>
                  </a:lnTo>
                  <a:lnTo>
                    <a:pt x="994" y="634"/>
                  </a:lnTo>
                  <a:lnTo>
                    <a:pt x="994" y="634"/>
                  </a:lnTo>
                  <a:lnTo>
                    <a:pt x="998" y="628"/>
                  </a:lnTo>
                  <a:lnTo>
                    <a:pt x="1000" y="621"/>
                  </a:lnTo>
                  <a:lnTo>
                    <a:pt x="1002" y="615"/>
                  </a:lnTo>
                  <a:lnTo>
                    <a:pt x="1002" y="607"/>
                  </a:lnTo>
                  <a:lnTo>
                    <a:pt x="999" y="600"/>
                  </a:lnTo>
                  <a:lnTo>
                    <a:pt x="997" y="593"/>
                  </a:lnTo>
                  <a:lnTo>
                    <a:pt x="993" y="587"/>
                  </a:lnTo>
                  <a:lnTo>
                    <a:pt x="987" y="581"/>
                  </a:lnTo>
                  <a:lnTo>
                    <a:pt x="966" y="559"/>
                  </a:lnTo>
                  <a:lnTo>
                    <a:pt x="685" y="303"/>
                  </a:lnTo>
                  <a:lnTo>
                    <a:pt x="685" y="303"/>
                  </a:lnTo>
                  <a:lnTo>
                    <a:pt x="683" y="301"/>
                  </a:lnTo>
                  <a:lnTo>
                    <a:pt x="683" y="298"/>
                  </a:lnTo>
                  <a:lnTo>
                    <a:pt x="682" y="296"/>
                  </a:lnTo>
                  <a:lnTo>
                    <a:pt x="683" y="292"/>
                  </a:lnTo>
                  <a:lnTo>
                    <a:pt x="684" y="290"/>
                  </a:lnTo>
                  <a:lnTo>
                    <a:pt x="686" y="289"/>
                  </a:lnTo>
                  <a:lnTo>
                    <a:pt x="689" y="288"/>
                  </a:lnTo>
                  <a:lnTo>
                    <a:pt x="692" y="288"/>
                  </a:lnTo>
                  <a:lnTo>
                    <a:pt x="692" y="288"/>
                  </a:lnTo>
                  <a:lnTo>
                    <a:pt x="706" y="288"/>
                  </a:lnTo>
                  <a:lnTo>
                    <a:pt x="719" y="286"/>
                  </a:lnTo>
                  <a:lnTo>
                    <a:pt x="730" y="285"/>
                  </a:lnTo>
                  <a:lnTo>
                    <a:pt x="744" y="284"/>
                  </a:lnTo>
                  <a:lnTo>
                    <a:pt x="744" y="284"/>
                  </a:lnTo>
                  <a:lnTo>
                    <a:pt x="748" y="284"/>
                  </a:lnTo>
                  <a:lnTo>
                    <a:pt x="748" y="284"/>
                  </a:lnTo>
                  <a:close/>
                  <a:moveTo>
                    <a:pt x="129" y="522"/>
                  </a:moveTo>
                  <a:lnTo>
                    <a:pt x="129" y="522"/>
                  </a:lnTo>
                  <a:lnTo>
                    <a:pt x="119" y="506"/>
                  </a:lnTo>
                  <a:lnTo>
                    <a:pt x="112" y="491"/>
                  </a:lnTo>
                  <a:lnTo>
                    <a:pt x="106" y="474"/>
                  </a:lnTo>
                  <a:lnTo>
                    <a:pt x="102" y="457"/>
                  </a:lnTo>
                  <a:lnTo>
                    <a:pt x="97" y="439"/>
                  </a:lnTo>
                  <a:lnTo>
                    <a:pt x="94" y="421"/>
                  </a:lnTo>
                  <a:lnTo>
                    <a:pt x="90" y="383"/>
                  </a:lnTo>
                  <a:lnTo>
                    <a:pt x="54" y="350"/>
                  </a:lnTo>
                  <a:lnTo>
                    <a:pt x="54" y="350"/>
                  </a:lnTo>
                  <a:lnTo>
                    <a:pt x="34" y="328"/>
                  </a:lnTo>
                  <a:lnTo>
                    <a:pt x="24" y="317"/>
                  </a:lnTo>
                  <a:lnTo>
                    <a:pt x="17" y="307"/>
                  </a:lnTo>
                  <a:lnTo>
                    <a:pt x="10" y="296"/>
                  </a:lnTo>
                  <a:lnTo>
                    <a:pt x="5" y="283"/>
                  </a:lnTo>
                  <a:lnTo>
                    <a:pt x="2" y="270"/>
                  </a:lnTo>
                  <a:lnTo>
                    <a:pt x="0" y="254"/>
                  </a:lnTo>
                  <a:lnTo>
                    <a:pt x="0" y="254"/>
                  </a:lnTo>
                  <a:lnTo>
                    <a:pt x="2" y="246"/>
                  </a:lnTo>
                  <a:lnTo>
                    <a:pt x="3" y="238"/>
                  </a:lnTo>
                  <a:lnTo>
                    <a:pt x="4" y="229"/>
                  </a:lnTo>
                  <a:lnTo>
                    <a:pt x="8" y="222"/>
                  </a:lnTo>
                  <a:lnTo>
                    <a:pt x="11" y="214"/>
                  </a:lnTo>
                  <a:lnTo>
                    <a:pt x="15" y="207"/>
                  </a:lnTo>
                  <a:lnTo>
                    <a:pt x="19" y="200"/>
                  </a:lnTo>
                  <a:lnTo>
                    <a:pt x="25" y="193"/>
                  </a:lnTo>
                  <a:lnTo>
                    <a:pt x="174" y="32"/>
                  </a:lnTo>
                  <a:lnTo>
                    <a:pt x="174" y="32"/>
                  </a:lnTo>
                  <a:lnTo>
                    <a:pt x="180" y="25"/>
                  </a:lnTo>
                  <a:lnTo>
                    <a:pt x="187" y="20"/>
                  </a:lnTo>
                  <a:lnTo>
                    <a:pt x="194" y="15"/>
                  </a:lnTo>
                  <a:lnTo>
                    <a:pt x="203" y="11"/>
                  </a:lnTo>
                  <a:lnTo>
                    <a:pt x="210" y="7"/>
                  </a:lnTo>
                  <a:lnTo>
                    <a:pt x="218" y="5"/>
                  </a:lnTo>
                  <a:lnTo>
                    <a:pt x="226" y="2"/>
                  </a:lnTo>
                  <a:lnTo>
                    <a:pt x="235" y="1"/>
                  </a:lnTo>
                  <a:lnTo>
                    <a:pt x="243" y="1"/>
                  </a:lnTo>
                  <a:lnTo>
                    <a:pt x="251" y="1"/>
                  </a:lnTo>
                  <a:lnTo>
                    <a:pt x="260" y="2"/>
                  </a:lnTo>
                  <a:lnTo>
                    <a:pt x="268" y="5"/>
                  </a:lnTo>
                  <a:lnTo>
                    <a:pt x="276" y="7"/>
                  </a:lnTo>
                  <a:lnTo>
                    <a:pt x="285" y="11"/>
                  </a:lnTo>
                  <a:lnTo>
                    <a:pt x="292" y="15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314" y="32"/>
                  </a:lnTo>
                  <a:lnTo>
                    <a:pt x="329" y="42"/>
                  </a:lnTo>
                  <a:lnTo>
                    <a:pt x="343" y="51"/>
                  </a:lnTo>
                  <a:lnTo>
                    <a:pt x="362" y="59"/>
                  </a:lnTo>
                  <a:lnTo>
                    <a:pt x="362" y="59"/>
                  </a:lnTo>
                  <a:lnTo>
                    <a:pt x="375" y="64"/>
                  </a:lnTo>
                  <a:lnTo>
                    <a:pt x="382" y="65"/>
                  </a:lnTo>
                  <a:lnTo>
                    <a:pt x="382" y="65"/>
                  </a:lnTo>
                  <a:lnTo>
                    <a:pt x="399" y="62"/>
                  </a:lnTo>
                  <a:lnTo>
                    <a:pt x="415" y="58"/>
                  </a:lnTo>
                  <a:lnTo>
                    <a:pt x="451" y="50"/>
                  </a:lnTo>
                  <a:lnTo>
                    <a:pt x="469" y="46"/>
                  </a:lnTo>
                  <a:lnTo>
                    <a:pt x="488" y="43"/>
                  </a:lnTo>
                  <a:lnTo>
                    <a:pt x="506" y="40"/>
                  </a:lnTo>
                  <a:lnTo>
                    <a:pt x="525" y="40"/>
                  </a:lnTo>
                  <a:lnTo>
                    <a:pt x="525" y="40"/>
                  </a:lnTo>
                  <a:lnTo>
                    <a:pt x="501" y="57"/>
                  </a:lnTo>
                  <a:lnTo>
                    <a:pt x="469" y="82"/>
                  </a:lnTo>
                  <a:lnTo>
                    <a:pt x="426" y="114"/>
                  </a:lnTo>
                  <a:lnTo>
                    <a:pt x="426" y="114"/>
                  </a:lnTo>
                  <a:lnTo>
                    <a:pt x="407" y="119"/>
                  </a:lnTo>
                  <a:lnTo>
                    <a:pt x="389" y="121"/>
                  </a:lnTo>
                  <a:lnTo>
                    <a:pt x="389" y="121"/>
                  </a:lnTo>
                  <a:lnTo>
                    <a:pt x="379" y="121"/>
                  </a:lnTo>
                  <a:lnTo>
                    <a:pt x="365" y="120"/>
                  </a:lnTo>
                  <a:lnTo>
                    <a:pt x="352" y="116"/>
                  </a:lnTo>
                  <a:lnTo>
                    <a:pt x="338" y="112"/>
                  </a:lnTo>
                  <a:lnTo>
                    <a:pt x="325" y="106"/>
                  </a:lnTo>
                  <a:lnTo>
                    <a:pt x="313" y="100"/>
                  </a:lnTo>
                  <a:lnTo>
                    <a:pt x="302" y="93"/>
                  </a:lnTo>
                  <a:lnTo>
                    <a:pt x="293" y="88"/>
                  </a:lnTo>
                  <a:lnTo>
                    <a:pt x="264" y="65"/>
                  </a:lnTo>
                  <a:lnTo>
                    <a:pt x="264" y="65"/>
                  </a:lnTo>
                  <a:lnTo>
                    <a:pt x="258" y="62"/>
                  </a:lnTo>
                  <a:lnTo>
                    <a:pt x="253" y="59"/>
                  </a:lnTo>
                  <a:lnTo>
                    <a:pt x="247" y="58"/>
                  </a:lnTo>
                  <a:lnTo>
                    <a:pt x="239" y="58"/>
                  </a:lnTo>
                  <a:lnTo>
                    <a:pt x="233" y="59"/>
                  </a:lnTo>
                  <a:lnTo>
                    <a:pt x="228" y="62"/>
                  </a:lnTo>
                  <a:lnTo>
                    <a:pt x="222" y="65"/>
                  </a:lnTo>
                  <a:lnTo>
                    <a:pt x="216" y="70"/>
                  </a:lnTo>
                  <a:lnTo>
                    <a:pt x="67" y="231"/>
                  </a:lnTo>
                  <a:lnTo>
                    <a:pt x="67" y="231"/>
                  </a:lnTo>
                  <a:lnTo>
                    <a:pt x="63" y="237"/>
                  </a:lnTo>
                  <a:lnTo>
                    <a:pt x="60" y="243"/>
                  </a:lnTo>
                  <a:lnTo>
                    <a:pt x="59" y="248"/>
                  </a:lnTo>
                  <a:lnTo>
                    <a:pt x="58" y="256"/>
                  </a:lnTo>
                  <a:lnTo>
                    <a:pt x="59" y="262"/>
                  </a:lnTo>
                  <a:lnTo>
                    <a:pt x="60" y="267"/>
                  </a:lnTo>
                  <a:lnTo>
                    <a:pt x="63" y="273"/>
                  </a:lnTo>
                  <a:lnTo>
                    <a:pt x="67" y="279"/>
                  </a:lnTo>
                  <a:lnTo>
                    <a:pt x="67" y="279"/>
                  </a:lnTo>
                  <a:lnTo>
                    <a:pt x="85" y="300"/>
                  </a:lnTo>
                  <a:lnTo>
                    <a:pt x="105" y="320"/>
                  </a:lnTo>
                  <a:lnTo>
                    <a:pt x="105" y="320"/>
                  </a:lnTo>
                  <a:lnTo>
                    <a:pt x="117" y="332"/>
                  </a:lnTo>
                  <a:lnTo>
                    <a:pt x="130" y="346"/>
                  </a:lnTo>
                  <a:lnTo>
                    <a:pt x="136" y="353"/>
                  </a:lnTo>
                  <a:lnTo>
                    <a:pt x="140" y="360"/>
                  </a:lnTo>
                  <a:lnTo>
                    <a:pt x="143" y="367"/>
                  </a:lnTo>
                  <a:lnTo>
                    <a:pt x="146" y="374"/>
                  </a:lnTo>
                  <a:lnTo>
                    <a:pt x="146" y="374"/>
                  </a:lnTo>
                  <a:lnTo>
                    <a:pt x="149" y="403"/>
                  </a:lnTo>
                  <a:lnTo>
                    <a:pt x="154" y="433"/>
                  </a:lnTo>
                  <a:lnTo>
                    <a:pt x="157" y="448"/>
                  </a:lnTo>
                  <a:lnTo>
                    <a:pt x="161" y="461"/>
                  </a:lnTo>
                  <a:lnTo>
                    <a:pt x="167" y="474"/>
                  </a:lnTo>
                  <a:lnTo>
                    <a:pt x="173" y="485"/>
                  </a:lnTo>
                  <a:lnTo>
                    <a:pt x="173" y="485"/>
                  </a:lnTo>
                  <a:lnTo>
                    <a:pt x="160" y="492"/>
                  </a:lnTo>
                  <a:lnTo>
                    <a:pt x="149" y="500"/>
                  </a:lnTo>
                  <a:lnTo>
                    <a:pt x="140" y="510"/>
                  </a:lnTo>
                  <a:lnTo>
                    <a:pt x="129" y="522"/>
                  </a:lnTo>
                  <a:lnTo>
                    <a:pt x="129" y="522"/>
                  </a:lnTo>
                  <a:close/>
                  <a:moveTo>
                    <a:pt x="602" y="804"/>
                  </a:moveTo>
                  <a:lnTo>
                    <a:pt x="602" y="804"/>
                  </a:lnTo>
                  <a:lnTo>
                    <a:pt x="593" y="797"/>
                  </a:lnTo>
                  <a:lnTo>
                    <a:pt x="582" y="792"/>
                  </a:lnTo>
                  <a:lnTo>
                    <a:pt x="571" y="788"/>
                  </a:lnTo>
                  <a:lnTo>
                    <a:pt x="560" y="786"/>
                  </a:lnTo>
                  <a:lnTo>
                    <a:pt x="549" y="786"/>
                  </a:lnTo>
                  <a:lnTo>
                    <a:pt x="538" y="788"/>
                  </a:lnTo>
                  <a:lnTo>
                    <a:pt x="527" y="791"/>
                  </a:lnTo>
                  <a:lnTo>
                    <a:pt x="518" y="797"/>
                  </a:lnTo>
                  <a:lnTo>
                    <a:pt x="518" y="797"/>
                  </a:lnTo>
                  <a:lnTo>
                    <a:pt x="514" y="797"/>
                  </a:lnTo>
                  <a:lnTo>
                    <a:pt x="512" y="795"/>
                  </a:lnTo>
                  <a:lnTo>
                    <a:pt x="512" y="795"/>
                  </a:lnTo>
                  <a:lnTo>
                    <a:pt x="511" y="794"/>
                  </a:lnTo>
                  <a:lnTo>
                    <a:pt x="511" y="791"/>
                  </a:lnTo>
                  <a:lnTo>
                    <a:pt x="511" y="791"/>
                  </a:lnTo>
                  <a:lnTo>
                    <a:pt x="512" y="782"/>
                  </a:lnTo>
                  <a:lnTo>
                    <a:pt x="512" y="773"/>
                  </a:lnTo>
                  <a:lnTo>
                    <a:pt x="509" y="763"/>
                  </a:lnTo>
                  <a:lnTo>
                    <a:pt x="507" y="754"/>
                  </a:lnTo>
                  <a:lnTo>
                    <a:pt x="503" y="745"/>
                  </a:lnTo>
                  <a:lnTo>
                    <a:pt x="499" y="737"/>
                  </a:lnTo>
                  <a:lnTo>
                    <a:pt x="493" y="729"/>
                  </a:lnTo>
                  <a:lnTo>
                    <a:pt x="487" y="723"/>
                  </a:lnTo>
                  <a:lnTo>
                    <a:pt x="487" y="723"/>
                  </a:lnTo>
                  <a:lnTo>
                    <a:pt x="487" y="723"/>
                  </a:lnTo>
                  <a:lnTo>
                    <a:pt x="477" y="716"/>
                  </a:lnTo>
                  <a:lnTo>
                    <a:pt x="467" y="710"/>
                  </a:lnTo>
                  <a:lnTo>
                    <a:pt x="456" y="707"/>
                  </a:lnTo>
                  <a:lnTo>
                    <a:pt x="444" y="705"/>
                  </a:lnTo>
                  <a:lnTo>
                    <a:pt x="433" y="705"/>
                  </a:lnTo>
                  <a:lnTo>
                    <a:pt x="423" y="706"/>
                  </a:lnTo>
                  <a:lnTo>
                    <a:pt x="412" y="710"/>
                  </a:lnTo>
                  <a:lnTo>
                    <a:pt x="401" y="716"/>
                  </a:lnTo>
                  <a:lnTo>
                    <a:pt x="401" y="716"/>
                  </a:lnTo>
                  <a:lnTo>
                    <a:pt x="399" y="716"/>
                  </a:lnTo>
                  <a:lnTo>
                    <a:pt x="396" y="714"/>
                  </a:lnTo>
                  <a:lnTo>
                    <a:pt x="396" y="714"/>
                  </a:lnTo>
                  <a:lnTo>
                    <a:pt x="394" y="713"/>
                  </a:lnTo>
                  <a:lnTo>
                    <a:pt x="394" y="710"/>
                  </a:lnTo>
                  <a:lnTo>
                    <a:pt x="394" y="710"/>
                  </a:lnTo>
                  <a:lnTo>
                    <a:pt x="395" y="700"/>
                  </a:lnTo>
                  <a:lnTo>
                    <a:pt x="395" y="692"/>
                  </a:lnTo>
                  <a:lnTo>
                    <a:pt x="394" y="682"/>
                  </a:lnTo>
                  <a:lnTo>
                    <a:pt x="392" y="673"/>
                  </a:lnTo>
                  <a:lnTo>
                    <a:pt x="388" y="665"/>
                  </a:lnTo>
                  <a:lnTo>
                    <a:pt x="383" y="656"/>
                  </a:lnTo>
                  <a:lnTo>
                    <a:pt x="377" y="648"/>
                  </a:lnTo>
                  <a:lnTo>
                    <a:pt x="370" y="642"/>
                  </a:lnTo>
                  <a:lnTo>
                    <a:pt x="370" y="642"/>
                  </a:lnTo>
                  <a:lnTo>
                    <a:pt x="370" y="642"/>
                  </a:lnTo>
                  <a:lnTo>
                    <a:pt x="363" y="636"/>
                  </a:lnTo>
                  <a:lnTo>
                    <a:pt x="355" y="631"/>
                  </a:lnTo>
                  <a:lnTo>
                    <a:pt x="345" y="628"/>
                  </a:lnTo>
                  <a:lnTo>
                    <a:pt x="337" y="625"/>
                  </a:lnTo>
                  <a:lnTo>
                    <a:pt x="327" y="624"/>
                  </a:lnTo>
                  <a:lnTo>
                    <a:pt x="318" y="624"/>
                  </a:lnTo>
                  <a:lnTo>
                    <a:pt x="308" y="625"/>
                  </a:lnTo>
                  <a:lnTo>
                    <a:pt x="300" y="628"/>
                  </a:lnTo>
                  <a:lnTo>
                    <a:pt x="300" y="628"/>
                  </a:lnTo>
                  <a:lnTo>
                    <a:pt x="298" y="628"/>
                  </a:lnTo>
                  <a:lnTo>
                    <a:pt x="295" y="627"/>
                  </a:lnTo>
                  <a:lnTo>
                    <a:pt x="295" y="627"/>
                  </a:lnTo>
                  <a:lnTo>
                    <a:pt x="294" y="624"/>
                  </a:lnTo>
                  <a:lnTo>
                    <a:pt x="294" y="622"/>
                  </a:lnTo>
                  <a:lnTo>
                    <a:pt x="294" y="622"/>
                  </a:lnTo>
                  <a:lnTo>
                    <a:pt x="298" y="610"/>
                  </a:lnTo>
                  <a:lnTo>
                    <a:pt x="300" y="599"/>
                  </a:lnTo>
                  <a:lnTo>
                    <a:pt x="300" y="587"/>
                  </a:lnTo>
                  <a:lnTo>
                    <a:pt x="299" y="577"/>
                  </a:lnTo>
                  <a:lnTo>
                    <a:pt x="295" y="566"/>
                  </a:lnTo>
                  <a:lnTo>
                    <a:pt x="291" y="555"/>
                  </a:lnTo>
                  <a:lnTo>
                    <a:pt x="283" y="546"/>
                  </a:lnTo>
                  <a:lnTo>
                    <a:pt x="275" y="537"/>
                  </a:lnTo>
                  <a:lnTo>
                    <a:pt x="275" y="537"/>
                  </a:lnTo>
                  <a:lnTo>
                    <a:pt x="275" y="537"/>
                  </a:lnTo>
                  <a:lnTo>
                    <a:pt x="269" y="533"/>
                  </a:lnTo>
                  <a:lnTo>
                    <a:pt x="263" y="529"/>
                  </a:lnTo>
                  <a:lnTo>
                    <a:pt x="256" y="525"/>
                  </a:lnTo>
                  <a:lnTo>
                    <a:pt x="250" y="523"/>
                  </a:lnTo>
                  <a:lnTo>
                    <a:pt x="236" y="520"/>
                  </a:lnTo>
                  <a:lnTo>
                    <a:pt x="222" y="520"/>
                  </a:lnTo>
                  <a:lnTo>
                    <a:pt x="209" y="522"/>
                  </a:lnTo>
                  <a:lnTo>
                    <a:pt x="195" y="527"/>
                  </a:lnTo>
                  <a:lnTo>
                    <a:pt x="190" y="530"/>
                  </a:lnTo>
                  <a:lnTo>
                    <a:pt x="184" y="535"/>
                  </a:lnTo>
                  <a:lnTo>
                    <a:pt x="178" y="540"/>
                  </a:lnTo>
                  <a:lnTo>
                    <a:pt x="173" y="544"/>
                  </a:lnTo>
                  <a:lnTo>
                    <a:pt x="151" y="568"/>
                  </a:lnTo>
                  <a:lnTo>
                    <a:pt x="151" y="568"/>
                  </a:lnTo>
                  <a:lnTo>
                    <a:pt x="147" y="574"/>
                  </a:lnTo>
                  <a:lnTo>
                    <a:pt x="143" y="581"/>
                  </a:lnTo>
                  <a:lnTo>
                    <a:pt x="140" y="587"/>
                  </a:lnTo>
                  <a:lnTo>
                    <a:pt x="137" y="594"/>
                  </a:lnTo>
                  <a:lnTo>
                    <a:pt x="135" y="607"/>
                  </a:lnTo>
                  <a:lnTo>
                    <a:pt x="134" y="622"/>
                  </a:lnTo>
                  <a:lnTo>
                    <a:pt x="136" y="635"/>
                  </a:lnTo>
                  <a:lnTo>
                    <a:pt x="142" y="648"/>
                  </a:lnTo>
                  <a:lnTo>
                    <a:pt x="146" y="655"/>
                  </a:lnTo>
                  <a:lnTo>
                    <a:pt x="149" y="661"/>
                  </a:lnTo>
                  <a:lnTo>
                    <a:pt x="154" y="666"/>
                  </a:lnTo>
                  <a:lnTo>
                    <a:pt x="159" y="672"/>
                  </a:lnTo>
                  <a:lnTo>
                    <a:pt x="159" y="672"/>
                  </a:lnTo>
                  <a:lnTo>
                    <a:pt x="159" y="672"/>
                  </a:lnTo>
                  <a:lnTo>
                    <a:pt x="166" y="676"/>
                  </a:lnTo>
                  <a:lnTo>
                    <a:pt x="174" y="681"/>
                  </a:lnTo>
                  <a:lnTo>
                    <a:pt x="182" y="685"/>
                  </a:lnTo>
                  <a:lnTo>
                    <a:pt x="191" y="687"/>
                  </a:lnTo>
                  <a:lnTo>
                    <a:pt x="199" y="688"/>
                  </a:lnTo>
                  <a:lnTo>
                    <a:pt x="207" y="688"/>
                  </a:lnTo>
                  <a:lnTo>
                    <a:pt x="216" y="688"/>
                  </a:lnTo>
                  <a:lnTo>
                    <a:pt x="224" y="687"/>
                  </a:lnTo>
                  <a:lnTo>
                    <a:pt x="224" y="687"/>
                  </a:lnTo>
                  <a:lnTo>
                    <a:pt x="228" y="687"/>
                  </a:lnTo>
                  <a:lnTo>
                    <a:pt x="230" y="688"/>
                  </a:lnTo>
                  <a:lnTo>
                    <a:pt x="230" y="688"/>
                  </a:lnTo>
                  <a:lnTo>
                    <a:pt x="230" y="692"/>
                  </a:lnTo>
                  <a:lnTo>
                    <a:pt x="229" y="694"/>
                  </a:lnTo>
                  <a:lnTo>
                    <a:pt x="229" y="694"/>
                  </a:lnTo>
                  <a:lnTo>
                    <a:pt x="222" y="706"/>
                  </a:lnTo>
                  <a:lnTo>
                    <a:pt x="217" y="719"/>
                  </a:lnTo>
                  <a:lnTo>
                    <a:pt x="214" y="732"/>
                  </a:lnTo>
                  <a:lnTo>
                    <a:pt x="214" y="745"/>
                  </a:lnTo>
                  <a:lnTo>
                    <a:pt x="217" y="758"/>
                  </a:lnTo>
                  <a:lnTo>
                    <a:pt x="222" y="772"/>
                  </a:lnTo>
                  <a:lnTo>
                    <a:pt x="229" y="783"/>
                  </a:lnTo>
                  <a:lnTo>
                    <a:pt x="239" y="794"/>
                  </a:lnTo>
                  <a:lnTo>
                    <a:pt x="239" y="794"/>
                  </a:lnTo>
                  <a:lnTo>
                    <a:pt x="239" y="794"/>
                  </a:lnTo>
                  <a:lnTo>
                    <a:pt x="250" y="801"/>
                  </a:lnTo>
                  <a:lnTo>
                    <a:pt x="263" y="807"/>
                  </a:lnTo>
                  <a:lnTo>
                    <a:pt x="276" y="811"/>
                  </a:lnTo>
                  <a:lnTo>
                    <a:pt x="289" y="811"/>
                  </a:lnTo>
                  <a:lnTo>
                    <a:pt x="302" y="810"/>
                  </a:lnTo>
                  <a:lnTo>
                    <a:pt x="316" y="805"/>
                  </a:lnTo>
                  <a:lnTo>
                    <a:pt x="327" y="799"/>
                  </a:lnTo>
                  <a:lnTo>
                    <a:pt x="338" y="791"/>
                  </a:lnTo>
                  <a:lnTo>
                    <a:pt x="338" y="791"/>
                  </a:lnTo>
                  <a:lnTo>
                    <a:pt x="341" y="789"/>
                  </a:lnTo>
                  <a:lnTo>
                    <a:pt x="343" y="789"/>
                  </a:lnTo>
                  <a:lnTo>
                    <a:pt x="343" y="789"/>
                  </a:lnTo>
                  <a:lnTo>
                    <a:pt x="345" y="792"/>
                  </a:lnTo>
                  <a:lnTo>
                    <a:pt x="345" y="794"/>
                  </a:lnTo>
                  <a:lnTo>
                    <a:pt x="345" y="794"/>
                  </a:lnTo>
                  <a:lnTo>
                    <a:pt x="345" y="802"/>
                  </a:lnTo>
                  <a:lnTo>
                    <a:pt x="346" y="811"/>
                  </a:lnTo>
                  <a:lnTo>
                    <a:pt x="348" y="820"/>
                  </a:lnTo>
                  <a:lnTo>
                    <a:pt x="350" y="827"/>
                  </a:lnTo>
                  <a:lnTo>
                    <a:pt x="354" y="836"/>
                  </a:lnTo>
                  <a:lnTo>
                    <a:pt x="358" y="843"/>
                  </a:lnTo>
                  <a:lnTo>
                    <a:pt x="364" y="850"/>
                  </a:lnTo>
                  <a:lnTo>
                    <a:pt x="370" y="857"/>
                  </a:lnTo>
                  <a:lnTo>
                    <a:pt x="370" y="857"/>
                  </a:lnTo>
                  <a:lnTo>
                    <a:pt x="370" y="857"/>
                  </a:lnTo>
                  <a:lnTo>
                    <a:pt x="382" y="864"/>
                  </a:lnTo>
                  <a:lnTo>
                    <a:pt x="394" y="870"/>
                  </a:lnTo>
                  <a:lnTo>
                    <a:pt x="407" y="874"/>
                  </a:lnTo>
                  <a:lnTo>
                    <a:pt x="420" y="874"/>
                  </a:lnTo>
                  <a:lnTo>
                    <a:pt x="433" y="873"/>
                  </a:lnTo>
                  <a:lnTo>
                    <a:pt x="446" y="868"/>
                  </a:lnTo>
                  <a:lnTo>
                    <a:pt x="458" y="862"/>
                  </a:lnTo>
                  <a:lnTo>
                    <a:pt x="469" y="854"/>
                  </a:lnTo>
                  <a:lnTo>
                    <a:pt x="469" y="854"/>
                  </a:lnTo>
                  <a:lnTo>
                    <a:pt x="471" y="852"/>
                  </a:lnTo>
                  <a:lnTo>
                    <a:pt x="474" y="852"/>
                  </a:lnTo>
                  <a:lnTo>
                    <a:pt x="474" y="852"/>
                  </a:lnTo>
                  <a:lnTo>
                    <a:pt x="476" y="855"/>
                  </a:lnTo>
                  <a:lnTo>
                    <a:pt x="477" y="857"/>
                  </a:lnTo>
                  <a:lnTo>
                    <a:pt x="477" y="857"/>
                  </a:lnTo>
                  <a:lnTo>
                    <a:pt x="476" y="865"/>
                  </a:lnTo>
                  <a:lnTo>
                    <a:pt x="477" y="874"/>
                  </a:lnTo>
                  <a:lnTo>
                    <a:pt x="478" y="883"/>
                  </a:lnTo>
                  <a:lnTo>
                    <a:pt x="482" y="890"/>
                  </a:lnTo>
                  <a:lnTo>
                    <a:pt x="486" y="899"/>
                  </a:lnTo>
                  <a:lnTo>
                    <a:pt x="489" y="906"/>
                  </a:lnTo>
                  <a:lnTo>
                    <a:pt x="495" y="913"/>
                  </a:lnTo>
                  <a:lnTo>
                    <a:pt x="502" y="920"/>
                  </a:lnTo>
                  <a:lnTo>
                    <a:pt x="502" y="920"/>
                  </a:lnTo>
                  <a:lnTo>
                    <a:pt x="507" y="924"/>
                  </a:lnTo>
                  <a:lnTo>
                    <a:pt x="514" y="928"/>
                  </a:lnTo>
                  <a:lnTo>
                    <a:pt x="520" y="931"/>
                  </a:lnTo>
                  <a:lnTo>
                    <a:pt x="527" y="933"/>
                  </a:lnTo>
                  <a:lnTo>
                    <a:pt x="540" y="937"/>
                  </a:lnTo>
                  <a:lnTo>
                    <a:pt x="555" y="937"/>
                  </a:lnTo>
                  <a:lnTo>
                    <a:pt x="569" y="934"/>
                  </a:lnTo>
                  <a:lnTo>
                    <a:pt x="582" y="930"/>
                  </a:lnTo>
                  <a:lnTo>
                    <a:pt x="588" y="926"/>
                  </a:lnTo>
                  <a:lnTo>
                    <a:pt x="594" y="923"/>
                  </a:lnTo>
                  <a:lnTo>
                    <a:pt x="599" y="918"/>
                  </a:lnTo>
                  <a:lnTo>
                    <a:pt x="604" y="912"/>
                  </a:lnTo>
                  <a:lnTo>
                    <a:pt x="609" y="906"/>
                  </a:lnTo>
                  <a:lnTo>
                    <a:pt x="609" y="906"/>
                  </a:lnTo>
                  <a:lnTo>
                    <a:pt x="614" y="900"/>
                  </a:lnTo>
                  <a:lnTo>
                    <a:pt x="618" y="894"/>
                  </a:lnTo>
                  <a:lnTo>
                    <a:pt x="621" y="887"/>
                  </a:lnTo>
                  <a:lnTo>
                    <a:pt x="623" y="881"/>
                  </a:lnTo>
                  <a:lnTo>
                    <a:pt x="627" y="867"/>
                  </a:lnTo>
                  <a:lnTo>
                    <a:pt x="627" y="854"/>
                  </a:lnTo>
                  <a:lnTo>
                    <a:pt x="625" y="839"/>
                  </a:lnTo>
                  <a:lnTo>
                    <a:pt x="620" y="826"/>
                  </a:lnTo>
                  <a:lnTo>
                    <a:pt x="616" y="820"/>
                  </a:lnTo>
                  <a:lnTo>
                    <a:pt x="612" y="814"/>
                  </a:lnTo>
                  <a:lnTo>
                    <a:pt x="607" y="808"/>
                  </a:lnTo>
                  <a:lnTo>
                    <a:pt x="602" y="804"/>
                  </a:lnTo>
                  <a:lnTo>
                    <a:pt x="602" y="804"/>
                  </a:lnTo>
                  <a:close/>
                  <a:moveTo>
                    <a:pt x="797" y="256"/>
                  </a:moveTo>
                  <a:lnTo>
                    <a:pt x="797" y="256"/>
                  </a:lnTo>
                  <a:lnTo>
                    <a:pt x="987" y="439"/>
                  </a:lnTo>
                  <a:lnTo>
                    <a:pt x="987" y="439"/>
                  </a:lnTo>
                  <a:lnTo>
                    <a:pt x="994" y="443"/>
                  </a:lnTo>
                  <a:lnTo>
                    <a:pt x="1002" y="447"/>
                  </a:lnTo>
                  <a:lnTo>
                    <a:pt x="1010" y="449"/>
                  </a:lnTo>
                  <a:lnTo>
                    <a:pt x="1019" y="448"/>
                  </a:lnTo>
                  <a:lnTo>
                    <a:pt x="1019" y="448"/>
                  </a:lnTo>
                  <a:lnTo>
                    <a:pt x="1028" y="446"/>
                  </a:lnTo>
                  <a:lnTo>
                    <a:pt x="1035" y="442"/>
                  </a:lnTo>
                  <a:lnTo>
                    <a:pt x="1042" y="436"/>
                  </a:lnTo>
                  <a:lnTo>
                    <a:pt x="1047" y="429"/>
                  </a:lnTo>
                  <a:lnTo>
                    <a:pt x="1047" y="429"/>
                  </a:lnTo>
                  <a:lnTo>
                    <a:pt x="1057" y="409"/>
                  </a:lnTo>
                  <a:lnTo>
                    <a:pt x="1066" y="388"/>
                  </a:lnTo>
                  <a:lnTo>
                    <a:pt x="1072" y="365"/>
                  </a:lnTo>
                  <a:lnTo>
                    <a:pt x="1078" y="341"/>
                  </a:lnTo>
                  <a:lnTo>
                    <a:pt x="1078" y="341"/>
                  </a:lnTo>
                  <a:lnTo>
                    <a:pt x="1080" y="330"/>
                  </a:lnTo>
                  <a:lnTo>
                    <a:pt x="1084" y="321"/>
                  </a:lnTo>
                  <a:lnTo>
                    <a:pt x="1090" y="313"/>
                  </a:lnTo>
                  <a:lnTo>
                    <a:pt x="1095" y="304"/>
                  </a:lnTo>
                  <a:lnTo>
                    <a:pt x="1129" y="269"/>
                  </a:lnTo>
                  <a:lnTo>
                    <a:pt x="1129" y="269"/>
                  </a:lnTo>
                  <a:lnTo>
                    <a:pt x="1138" y="258"/>
                  </a:lnTo>
                  <a:lnTo>
                    <a:pt x="1144" y="246"/>
                  </a:lnTo>
                  <a:lnTo>
                    <a:pt x="1148" y="233"/>
                  </a:lnTo>
                  <a:lnTo>
                    <a:pt x="1149" y="220"/>
                  </a:lnTo>
                  <a:lnTo>
                    <a:pt x="1148" y="208"/>
                  </a:lnTo>
                  <a:lnTo>
                    <a:pt x="1144" y="195"/>
                  </a:lnTo>
                  <a:lnTo>
                    <a:pt x="1138" y="183"/>
                  </a:lnTo>
                  <a:lnTo>
                    <a:pt x="1130" y="172"/>
                  </a:lnTo>
                  <a:lnTo>
                    <a:pt x="993" y="23"/>
                  </a:lnTo>
                  <a:lnTo>
                    <a:pt x="993" y="23"/>
                  </a:lnTo>
                  <a:lnTo>
                    <a:pt x="983" y="13"/>
                  </a:lnTo>
                  <a:lnTo>
                    <a:pt x="972" y="7"/>
                  </a:lnTo>
                  <a:lnTo>
                    <a:pt x="959" y="2"/>
                  </a:lnTo>
                  <a:lnTo>
                    <a:pt x="946" y="0"/>
                  </a:lnTo>
                  <a:lnTo>
                    <a:pt x="933" y="0"/>
                  </a:lnTo>
                  <a:lnTo>
                    <a:pt x="920" y="2"/>
                  </a:lnTo>
                  <a:lnTo>
                    <a:pt x="908" y="7"/>
                  </a:lnTo>
                  <a:lnTo>
                    <a:pt x="896" y="15"/>
                  </a:lnTo>
                  <a:lnTo>
                    <a:pt x="864" y="42"/>
                  </a:lnTo>
                  <a:lnTo>
                    <a:pt x="864" y="42"/>
                  </a:lnTo>
                  <a:lnTo>
                    <a:pt x="852" y="49"/>
                  </a:lnTo>
                  <a:lnTo>
                    <a:pt x="845" y="52"/>
                  </a:lnTo>
                  <a:lnTo>
                    <a:pt x="839" y="55"/>
                  </a:lnTo>
                  <a:lnTo>
                    <a:pt x="832" y="56"/>
                  </a:lnTo>
                  <a:lnTo>
                    <a:pt x="824" y="57"/>
                  </a:lnTo>
                  <a:lnTo>
                    <a:pt x="810" y="57"/>
                  </a:lnTo>
                  <a:lnTo>
                    <a:pt x="810" y="57"/>
                  </a:lnTo>
                  <a:lnTo>
                    <a:pt x="708" y="44"/>
                  </a:lnTo>
                  <a:lnTo>
                    <a:pt x="708" y="44"/>
                  </a:lnTo>
                  <a:lnTo>
                    <a:pt x="685" y="43"/>
                  </a:lnTo>
                  <a:lnTo>
                    <a:pt x="662" y="43"/>
                  </a:lnTo>
                  <a:lnTo>
                    <a:pt x="639" y="45"/>
                  </a:lnTo>
                  <a:lnTo>
                    <a:pt x="618" y="50"/>
                  </a:lnTo>
                  <a:lnTo>
                    <a:pt x="596" y="57"/>
                  </a:lnTo>
                  <a:lnTo>
                    <a:pt x="575" y="67"/>
                  </a:lnTo>
                  <a:lnTo>
                    <a:pt x="555" y="77"/>
                  </a:lnTo>
                  <a:lnTo>
                    <a:pt x="535" y="92"/>
                  </a:lnTo>
                  <a:lnTo>
                    <a:pt x="535" y="92"/>
                  </a:lnTo>
                  <a:lnTo>
                    <a:pt x="434" y="169"/>
                  </a:lnTo>
                  <a:lnTo>
                    <a:pt x="333" y="247"/>
                  </a:lnTo>
                  <a:lnTo>
                    <a:pt x="333" y="247"/>
                  </a:lnTo>
                  <a:lnTo>
                    <a:pt x="323" y="257"/>
                  </a:lnTo>
                  <a:lnTo>
                    <a:pt x="316" y="267"/>
                  </a:lnTo>
                  <a:lnTo>
                    <a:pt x="311" y="278"/>
                  </a:lnTo>
                  <a:lnTo>
                    <a:pt x="310" y="288"/>
                  </a:lnTo>
                  <a:lnTo>
                    <a:pt x="311" y="298"/>
                  </a:lnTo>
                  <a:lnTo>
                    <a:pt x="314" y="308"/>
                  </a:lnTo>
                  <a:lnTo>
                    <a:pt x="320" y="316"/>
                  </a:lnTo>
                  <a:lnTo>
                    <a:pt x="327" y="323"/>
                  </a:lnTo>
                  <a:lnTo>
                    <a:pt x="336" y="329"/>
                  </a:lnTo>
                  <a:lnTo>
                    <a:pt x="346" y="335"/>
                  </a:lnTo>
                  <a:lnTo>
                    <a:pt x="358" y="338"/>
                  </a:lnTo>
                  <a:lnTo>
                    <a:pt x="371" y="340"/>
                  </a:lnTo>
                  <a:lnTo>
                    <a:pt x="386" y="339"/>
                  </a:lnTo>
                  <a:lnTo>
                    <a:pt x="400" y="336"/>
                  </a:lnTo>
                  <a:lnTo>
                    <a:pt x="414" y="332"/>
                  </a:lnTo>
                  <a:lnTo>
                    <a:pt x="430" y="323"/>
                  </a:lnTo>
                  <a:lnTo>
                    <a:pt x="576" y="233"/>
                  </a:lnTo>
                  <a:lnTo>
                    <a:pt x="576" y="233"/>
                  </a:lnTo>
                  <a:lnTo>
                    <a:pt x="584" y="228"/>
                  </a:lnTo>
                  <a:lnTo>
                    <a:pt x="593" y="225"/>
                  </a:lnTo>
                  <a:lnTo>
                    <a:pt x="601" y="223"/>
                  </a:lnTo>
                  <a:lnTo>
                    <a:pt x="609" y="222"/>
                  </a:lnTo>
                  <a:lnTo>
                    <a:pt x="618" y="222"/>
                  </a:lnTo>
                  <a:lnTo>
                    <a:pt x="626" y="222"/>
                  </a:lnTo>
                  <a:lnTo>
                    <a:pt x="634" y="225"/>
                  </a:lnTo>
                  <a:lnTo>
                    <a:pt x="643" y="228"/>
                  </a:lnTo>
                  <a:lnTo>
                    <a:pt x="643" y="228"/>
                  </a:lnTo>
                  <a:lnTo>
                    <a:pt x="653" y="232"/>
                  </a:lnTo>
                  <a:lnTo>
                    <a:pt x="665" y="235"/>
                  </a:lnTo>
                  <a:lnTo>
                    <a:pt x="677" y="238"/>
                  </a:lnTo>
                  <a:lnTo>
                    <a:pt x="689" y="239"/>
                  </a:lnTo>
                  <a:lnTo>
                    <a:pt x="701" y="240"/>
                  </a:lnTo>
                  <a:lnTo>
                    <a:pt x="713" y="240"/>
                  </a:lnTo>
                  <a:lnTo>
                    <a:pt x="725" y="239"/>
                  </a:lnTo>
                  <a:lnTo>
                    <a:pt x="735" y="238"/>
                  </a:lnTo>
                  <a:lnTo>
                    <a:pt x="735" y="238"/>
                  </a:lnTo>
                  <a:lnTo>
                    <a:pt x="744" y="237"/>
                  </a:lnTo>
                  <a:lnTo>
                    <a:pt x="752" y="237"/>
                  </a:lnTo>
                  <a:lnTo>
                    <a:pt x="760" y="237"/>
                  </a:lnTo>
                  <a:lnTo>
                    <a:pt x="769" y="239"/>
                  </a:lnTo>
                  <a:lnTo>
                    <a:pt x="776" y="241"/>
                  </a:lnTo>
                  <a:lnTo>
                    <a:pt x="783" y="246"/>
                  </a:lnTo>
                  <a:lnTo>
                    <a:pt x="790" y="251"/>
                  </a:lnTo>
                  <a:lnTo>
                    <a:pt x="797" y="256"/>
                  </a:lnTo>
                  <a:lnTo>
                    <a:pt x="797" y="256"/>
                  </a:lnTo>
                  <a:close/>
                </a:path>
              </a:pathLst>
            </a:custGeom>
            <a:solidFill>
              <a:sysClr val="window" lastClr="FFFFFF">
                <a:lumMod val="100000"/>
              </a:sysClr>
            </a:solidFill>
            <a:ln>
              <a:noFill/>
            </a:ln>
          </p:spPr>
          <p:txBody>
            <a:bodyPr anchor="ctr"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981825" y="1995170"/>
            <a:ext cx="3422650" cy="723265"/>
            <a:chOff x="2410" y="4858"/>
            <a:chExt cx="5390" cy="1139"/>
          </a:xfrm>
        </p:grpSpPr>
        <p:sp>
          <p:nvSpPr>
            <p:cNvPr id="53" name="八边形 52"/>
            <p:cNvSpPr/>
            <p:nvPr/>
          </p:nvSpPr>
          <p:spPr>
            <a:xfrm rot="2700000">
              <a:off x="2410" y="4858"/>
              <a:ext cx="1139" cy="1139"/>
            </a:xfrm>
            <a:prstGeom prst="octagon">
              <a:avLst/>
            </a:prstGeom>
            <a:solidFill>
              <a:srgbClr val="FF9C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2728" y="5137"/>
              <a:ext cx="5072" cy="580"/>
              <a:chOff x="2728" y="5137"/>
              <a:chExt cx="5072" cy="580"/>
            </a:xfrm>
          </p:grpSpPr>
          <p:sp>
            <p:nvSpPr>
              <p:cNvPr id="79" name="矩形 78"/>
              <p:cNvSpPr/>
              <p:nvPr/>
            </p:nvSpPr>
            <p:spPr>
              <a:xfrm>
                <a:off x="3912" y="5137"/>
                <a:ext cx="3888" cy="5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p>
                <a:pPr algn="l"/>
                <a:r>
                  <a:rPr lang="zh-CN" altLang="en-US" dirty="0">
                    <a:ln w="0">
                      <a:noFill/>
                    </a:ln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推进国企改革三年行动</a:t>
                </a:r>
                <a:endParaRPr lang="zh-CN" altLang="en-US" dirty="0">
                  <a:ln w="0">
                    <a:noFill/>
                  </a:ln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  <p:sp>
            <p:nvSpPr>
              <p:cNvPr id="14" name="椭圆 25"/>
              <p:cNvSpPr/>
              <p:nvPr/>
            </p:nvSpPr>
            <p:spPr>
              <a:xfrm>
                <a:off x="2728" y="5138"/>
                <a:ext cx="569" cy="579"/>
              </a:xfrm>
              <a:custGeom>
                <a:avLst/>
                <a:gdLst>
                  <a:gd name="connsiteX0" fmla="*/ 87620 w 596114"/>
                  <a:gd name="connsiteY0" fmla="*/ 437153 h 605381"/>
                  <a:gd name="connsiteX1" fmla="*/ 147471 w 596114"/>
                  <a:gd name="connsiteY1" fmla="*/ 437153 h 605381"/>
                  <a:gd name="connsiteX2" fmla="*/ 155808 w 596114"/>
                  <a:gd name="connsiteY2" fmla="*/ 476105 h 605381"/>
                  <a:gd name="connsiteX3" fmla="*/ 87620 w 596114"/>
                  <a:gd name="connsiteY3" fmla="*/ 476105 h 605381"/>
                  <a:gd name="connsiteX4" fmla="*/ 68166 w 596114"/>
                  <a:gd name="connsiteY4" fmla="*/ 456679 h 605381"/>
                  <a:gd name="connsiteX5" fmla="*/ 87620 w 596114"/>
                  <a:gd name="connsiteY5" fmla="*/ 437153 h 605381"/>
                  <a:gd name="connsiteX6" fmla="*/ 241113 w 596114"/>
                  <a:gd name="connsiteY6" fmla="*/ 372802 h 605381"/>
                  <a:gd name="connsiteX7" fmla="*/ 230888 w 596114"/>
                  <a:gd name="connsiteY7" fmla="*/ 419692 h 605381"/>
                  <a:gd name="connsiteX8" fmla="*/ 277846 w 596114"/>
                  <a:gd name="connsiteY8" fmla="*/ 409481 h 605381"/>
                  <a:gd name="connsiteX9" fmla="*/ 87625 w 596114"/>
                  <a:gd name="connsiteY9" fmla="*/ 339420 h 605381"/>
                  <a:gd name="connsiteX10" fmla="*/ 168439 w 596114"/>
                  <a:gd name="connsiteY10" fmla="*/ 339420 h 605381"/>
                  <a:gd name="connsiteX11" fmla="*/ 160000 w 596114"/>
                  <a:gd name="connsiteY11" fmla="*/ 378372 h 605381"/>
                  <a:gd name="connsiteX12" fmla="*/ 87625 w 596114"/>
                  <a:gd name="connsiteY12" fmla="*/ 378372 h 605381"/>
                  <a:gd name="connsiteX13" fmla="*/ 68166 w 596114"/>
                  <a:gd name="connsiteY13" fmla="*/ 358946 h 605381"/>
                  <a:gd name="connsiteX14" fmla="*/ 87625 w 596114"/>
                  <a:gd name="connsiteY14" fmla="*/ 339420 h 605381"/>
                  <a:gd name="connsiteX15" fmla="*/ 87622 w 596114"/>
                  <a:gd name="connsiteY15" fmla="*/ 241687 h 605381"/>
                  <a:gd name="connsiteX16" fmla="*/ 239005 w 596114"/>
                  <a:gd name="connsiteY16" fmla="*/ 241687 h 605381"/>
                  <a:gd name="connsiteX17" fmla="*/ 199993 w 596114"/>
                  <a:gd name="connsiteY17" fmla="*/ 280639 h 605381"/>
                  <a:gd name="connsiteX18" fmla="*/ 87622 w 596114"/>
                  <a:gd name="connsiteY18" fmla="*/ 280639 h 605381"/>
                  <a:gd name="connsiteX19" fmla="*/ 68166 w 596114"/>
                  <a:gd name="connsiteY19" fmla="*/ 261213 h 605381"/>
                  <a:gd name="connsiteX20" fmla="*/ 87622 w 596114"/>
                  <a:gd name="connsiteY20" fmla="*/ 241687 h 605381"/>
                  <a:gd name="connsiteX21" fmla="*/ 87627 w 596114"/>
                  <a:gd name="connsiteY21" fmla="*/ 143954 h 605381"/>
                  <a:gd name="connsiteX22" fmla="*/ 336949 w 596114"/>
                  <a:gd name="connsiteY22" fmla="*/ 143954 h 605381"/>
                  <a:gd name="connsiteX23" fmla="*/ 297927 w 596114"/>
                  <a:gd name="connsiteY23" fmla="*/ 182906 h 605381"/>
                  <a:gd name="connsiteX24" fmla="*/ 87627 w 596114"/>
                  <a:gd name="connsiteY24" fmla="*/ 182906 h 605381"/>
                  <a:gd name="connsiteX25" fmla="*/ 68166 w 596114"/>
                  <a:gd name="connsiteY25" fmla="*/ 163480 h 605381"/>
                  <a:gd name="connsiteX26" fmla="*/ 87627 w 596114"/>
                  <a:gd name="connsiteY26" fmla="*/ 143954 h 605381"/>
                  <a:gd name="connsiteX27" fmla="*/ 515787 w 596114"/>
                  <a:gd name="connsiteY27" fmla="*/ 93955 h 605381"/>
                  <a:gd name="connsiteX28" fmla="*/ 484936 w 596114"/>
                  <a:gd name="connsiteY28" fmla="*/ 106334 h 605381"/>
                  <a:gd name="connsiteX29" fmla="*/ 257196 w 596114"/>
                  <a:gd name="connsiteY29" fmla="*/ 333744 h 605381"/>
                  <a:gd name="connsiteX30" fmla="*/ 316961 w 596114"/>
                  <a:gd name="connsiteY30" fmla="*/ 393422 h 605381"/>
                  <a:gd name="connsiteX31" fmla="*/ 544701 w 596114"/>
                  <a:gd name="connsiteY31" fmla="*/ 166012 h 605381"/>
                  <a:gd name="connsiteX32" fmla="*/ 546190 w 596114"/>
                  <a:gd name="connsiteY32" fmla="*/ 107821 h 605381"/>
                  <a:gd name="connsiteX33" fmla="*/ 515787 w 596114"/>
                  <a:gd name="connsiteY33" fmla="*/ 93955 h 605381"/>
                  <a:gd name="connsiteX34" fmla="*/ 515178 w 596114"/>
                  <a:gd name="connsiteY34" fmla="*/ 54984 h 605381"/>
                  <a:gd name="connsiteX35" fmla="*/ 573094 w 596114"/>
                  <a:gd name="connsiteY35" fmla="*/ 79668 h 605381"/>
                  <a:gd name="connsiteX36" fmla="*/ 572300 w 596114"/>
                  <a:gd name="connsiteY36" fmla="*/ 193571 h 605381"/>
                  <a:gd name="connsiteX37" fmla="*/ 330760 w 596114"/>
                  <a:gd name="connsiteY37" fmla="*/ 434760 h 605381"/>
                  <a:gd name="connsiteX38" fmla="*/ 321031 w 596114"/>
                  <a:gd name="connsiteY38" fmla="*/ 440014 h 605381"/>
                  <a:gd name="connsiteX39" fmla="*/ 209543 w 596114"/>
                  <a:gd name="connsiteY39" fmla="*/ 464202 h 605381"/>
                  <a:gd name="connsiteX40" fmla="*/ 191674 w 596114"/>
                  <a:gd name="connsiteY40" fmla="*/ 458849 h 605381"/>
                  <a:gd name="connsiteX41" fmla="*/ 186412 w 596114"/>
                  <a:gd name="connsiteY41" fmla="*/ 441005 h 605381"/>
                  <a:gd name="connsiteX42" fmla="*/ 210536 w 596114"/>
                  <a:gd name="connsiteY42" fmla="*/ 329680 h 605381"/>
                  <a:gd name="connsiteX43" fmla="*/ 215798 w 596114"/>
                  <a:gd name="connsiteY43" fmla="*/ 319965 h 605381"/>
                  <a:gd name="connsiteX44" fmla="*/ 457338 w 596114"/>
                  <a:gd name="connsiteY44" fmla="*/ 78776 h 605381"/>
                  <a:gd name="connsiteX45" fmla="*/ 515178 w 596114"/>
                  <a:gd name="connsiteY45" fmla="*/ 54984 h 605381"/>
                  <a:gd name="connsiteX46" fmla="*/ 42688 w 596114"/>
                  <a:gd name="connsiteY46" fmla="*/ 0 h 605381"/>
                  <a:gd name="connsiteX47" fmla="*/ 398388 w 596114"/>
                  <a:gd name="connsiteY47" fmla="*/ 0 h 605381"/>
                  <a:gd name="connsiteX48" fmla="*/ 441076 w 596114"/>
                  <a:gd name="connsiteY48" fmla="*/ 41337 h 605381"/>
                  <a:gd name="connsiteX49" fmla="*/ 402160 w 596114"/>
                  <a:gd name="connsiteY49" fmla="*/ 78907 h 605381"/>
                  <a:gd name="connsiteX50" fmla="*/ 402160 w 596114"/>
                  <a:gd name="connsiteY50" fmla="*/ 42625 h 605381"/>
                  <a:gd name="connsiteX51" fmla="*/ 398388 w 596114"/>
                  <a:gd name="connsiteY51" fmla="*/ 38958 h 605381"/>
                  <a:gd name="connsiteX52" fmla="*/ 42688 w 596114"/>
                  <a:gd name="connsiteY52" fmla="*/ 38958 h 605381"/>
                  <a:gd name="connsiteX53" fmla="*/ 39015 w 596114"/>
                  <a:gd name="connsiteY53" fmla="*/ 42625 h 605381"/>
                  <a:gd name="connsiteX54" fmla="*/ 39015 w 596114"/>
                  <a:gd name="connsiteY54" fmla="*/ 562656 h 605381"/>
                  <a:gd name="connsiteX55" fmla="*/ 42688 w 596114"/>
                  <a:gd name="connsiteY55" fmla="*/ 566423 h 605381"/>
                  <a:gd name="connsiteX56" fmla="*/ 398388 w 596114"/>
                  <a:gd name="connsiteY56" fmla="*/ 566423 h 605381"/>
                  <a:gd name="connsiteX57" fmla="*/ 402160 w 596114"/>
                  <a:gd name="connsiteY57" fmla="*/ 562656 h 605381"/>
                  <a:gd name="connsiteX58" fmla="*/ 402160 w 596114"/>
                  <a:gd name="connsiteY58" fmla="*/ 418622 h 605381"/>
                  <a:gd name="connsiteX59" fmla="*/ 441175 w 596114"/>
                  <a:gd name="connsiteY59" fmla="*/ 379664 h 605381"/>
                  <a:gd name="connsiteX60" fmla="*/ 441175 w 596114"/>
                  <a:gd name="connsiteY60" fmla="*/ 562656 h 605381"/>
                  <a:gd name="connsiteX61" fmla="*/ 398388 w 596114"/>
                  <a:gd name="connsiteY61" fmla="*/ 605381 h 605381"/>
                  <a:gd name="connsiteX62" fmla="*/ 42688 w 596114"/>
                  <a:gd name="connsiteY62" fmla="*/ 605381 h 605381"/>
                  <a:gd name="connsiteX63" fmla="*/ 0 w 596114"/>
                  <a:gd name="connsiteY63" fmla="*/ 562656 h 605381"/>
                  <a:gd name="connsiteX64" fmla="*/ 0 w 596114"/>
                  <a:gd name="connsiteY64" fmla="*/ 42625 h 605381"/>
                  <a:gd name="connsiteX65" fmla="*/ 42688 w 596114"/>
                  <a:gd name="connsiteY65" fmla="*/ 0 h 605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596114" h="605381">
                    <a:moveTo>
                      <a:pt x="87620" y="437153"/>
                    </a:moveTo>
                    <a:lnTo>
                      <a:pt x="147471" y="437153"/>
                    </a:lnTo>
                    <a:cubicBezTo>
                      <a:pt x="145585" y="450930"/>
                      <a:pt x="148562" y="464608"/>
                      <a:pt x="155808" y="476105"/>
                    </a:cubicBezTo>
                    <a:lnTo>
                      <a:pt x="87620" y="476105"/>
                    </a:lnTo>
                    <a:cubicBezTo>
                      <a:pt x="76900" y="476105"/>
                      <a:pt x="68166" y="467383"/>
                      <a:pt x="68166" y="456679"/>
                    </a:cubicBezTo>
                    <a:cubicBezTo>
                      <a:pt x="68166" y="445875"/>
                      <a:pt x="76900" y="437153"/>
                      <a:pt x="87620" y="437153"/>
                    </a:cubicBezTo>
                    <a:close/>
                    <a:moveTo>
                      <a:pt x="241113" y="372802"/>
                    </a:moveTo>
                    <a:lnTo>
                      <a:pt x="230888" y="419692"/>
                    </a:lnTo>
                    <a:lnTo>
                      <a:pt x="277846" y="409481"/>
                    </a:lnTo>
                    <a:close/>
                    <a:moveTo>
                      <a:pt x="87625" y="339420"/>
                    </a:moveTo>
                    <a:lnTo>
                      <a:pt x="168439" y="339420"/>
                    </a:lnTo>
                    <a:lnTo>
                      <a:pt x="160000" y="378372"/>
                    </a:lnTo>
                    <a:lnTo>
                      <a:pt x="87625" y="378372"/>
                    </a:lnTo>
                    <a:cubicBezTo>
                      <a:pt x="76903" y="378372"/>
                      <a:pt x="68166" y="369650"/>
                      <a:pt x="68166" y="358946"/>
                    </a:cubicBezTo>
                    <a:cubicBezTo>
                      <a:pt x="68166" y="348142"/>
                      <a:pt x="76903" y="339420"/>
                      <a:pt x="87625" y="339420"/>
                    </a:cubicBezTo>
                    <a:close/>
                    <a:moveTo>
                      <a:pt x="87622" y="241687"/>
                    </a:moveTo>
                    <a:lnTo>
                      <a:pt x="239005" y="241687"/>
                    </a:lnTo>
                    <a:lnTo>
                      <a:pt x="199993" y="280639"/>
                    </a:lnTo>
                    <a:lnTo>
                      <a:pt x="87622" y="280639"/>
                    </a:lnTo>
                    <a:cubicBezTo>
                      <a:pt x="76902" y="280639"/>
                      <a:pt x="68166" y="271917"/>
                      <a:pt x="68166" y="261213"/>
                    </a:cubicBezTo>
                    <a:cubicBezTo>
                      <a:pt x="68166" y="250409"/>
                      <a:pt x="76902" y="241687"/>
                      <a:pt x="87622" y="241687"/>
                    </a:cubicBezTo>
                    <a:close/>
                    <a:moveTo>
                      <a:pt x="87627" y="143954"/>
                    </a:moveTo>
                    <a:lnTo>
                      <a:pt x="336949" y="143954"/>
                    </a:lnTo>
                    <a:lnTo>
                      <a:pt x="297927" y="182906"/>
                    </a:lnTo>
                    <a:lnTo>
                      <a:pt x="87627" y="182906"/>
                    </a:lnTo>
                    <a:cubicBezTo>
                      <a:pt x="76904" y="182906"/>
                      <a:pt x="68166" y="174184"/>
                      <a:pt x="68166" y="163480"/>
                    </a:cubicBezTo>
                    <a:cubicBezTo>
                      <a:pt x="68166" y="152676"/>
                      <a:pt x="76904" y="143954"/>
                      <a:pt x="87627" y="143954"/>
                    </a:cubicBezTo>
                    <a:close/>
                    <a:moveTo>
                      <a:pt x="515787" y="93955"/>
                    </a:moveTo>
                    <a:cubicBezTo>
                      <a:pt x="504643" y="93695"/>
                      <a:pt x="493425" y="97809"/>
                      <a:pt x="484936" y="106334"/>
                    </a:cubicBezTo>
                    <a:lnTo>
                      <a:pt x="257196" y="333744"/>
                    </a:lnTo>
                    <a:lnTo>
                      <a:pt x="316961" y="393422"/>
                    </a:lnTo>
                    <a:lnTo>
                      <a:pt x="544701" y="166012"/>
                    </a:lnTo>
                    <a:cubicBezTo>
                      <a:pt x="560784" y="149953"/>
                      <a:pt x="561082" y="124376"/>
                      <a:pt x="546190" y="107821"/>
                    </a:cubicBezTo>
                    <a:cubicBezTo>
                      <a:pt x="538000" y="98850"/>
                      <a:pt x="526930" y="94215"/>
                      <a:pt x="515787" y="93955"/>
                    </a:cubicBezTo>
                    <a:close/>
                    <a:moveTo>
                      <a:pt x="515178" y="54984"/>
                    </a:moveTo>
                    <a:cubicBezTo>
                      <a:pt x="536138" y="55083"/>
                      <a:pt x="557110" y="63262"/>
                      <a:pt x="573094" y="79668"/>
                    </a:cubicBezTo>
                    <a:cubicBezTo>
                      <a:pt x="603870" y="111291"/>
                      <a:pt x="603969" y="161948"/>
                      <a:pt x="572300" y="193571"/>
                    </a:cubicBezTo>
                    <a:lnTo>
                      <a:pt x="330760" y="434760"/>
                    </a:lnTo>
                    <a:cubicBezTo>
                      <a:pt x="328179" y="437337"/>
                      <a:pt x="324704" y="439221"/>
                      <a:pt x="321031" y="440014"/>
                    </a:cubicBezTo>
                    <a:lnTo>
                      <a:pt x="209543" y="464202"/>
                    </a:lnTo>
                    <a:cubicBezTo>
                      <a:pt x="203090" y="465590"/>
                      <a:pt x="196340" y="463607"/>
                      <a:pt x="191674" y="458849"/>
                    </a:cubicBezTo>
                    <a:cubicBezTo>
                      <a:pt x="186908" y="454190"/>
                      <a:pt x="185022" y="447350"/>
                      <a:pt x="186412" y="441005"/>
                    </a:cubicBezTo>
                    <a:lnTo>
                      <a:pt x="210536" y="329680"/>
                    </a:lnTo>
                    <a:cubicBezTo>
                      <a:pt x="211330" y="325913"/>
                      <a:pt x="213217" y="322542"/>
                      <a:pt x="215798" y="319965"/>
                    </a:cubicBezTo>
                    <a:cubicBezTo>
                      <a:pt x="225825" y="310051"/>
                      <a:pt x="439369" y="96719"/>
                      <a:pt x="457338" y="78776"/>
                    </a:cubicBezTo>
                    <a:cubicBezTo>
                      <a:pt x="473271" y="62865"/>
                      <a:pt x="494219" y="54885"/>
                      <a:pt x="515178" y="54984"/>
                    </a:cubicBezTo>
                    <a:close/>
                    <a:moveTo>
                      <a:pt x="42688" y="0"/>
                    </a:moveTo>
                    <a:lnTo>
                      <a:pt x="398388" y="0"/>
                    </a:lnTo>
                    <a:cubicBezTo>
                      <a:pt x="421519" y="0"/>
                      <a:pt x="440381" y="18438"/>
                      <a:pt x="441076" y="41337"/>
                    </a:cubicBezTo>
                    <a:lnTo>
                      <a:pt x="402160" y="78907"/>
                    </a:lnTo>
                    <a:lnTo>
                      <a:pt x="402160" y="42625"/>
                    </a:lnTo>
                    <a:cubicBezTo>
                      <a:pt x="402160" y="40643"/>
                      <a:pt x="400473" y="38958"/>
                      <a:pt x="398388" y="38958"/>
                    </a:cubicBezTo>
                    <a:lnTo>
                      <a:pt x="42688" y="38958"/>
                    </a:lnTo>
                    <a:cubicBezTo>
                      <a:pt x="40702" y="38958"/>
                      <a:pt x="39015" y="40643"/>
                      <a:pt x="39015" y="42625"/>
                    </a:cubicBezTo>
                    <a:lnTo>
                      <a:pt x="39015" y="562656"/>
                    </a:lnTo>
                    <a:cubicBezTo>
                      <a:pt x="39015" y="564738"/>
                      <a:pt x="40702" y="566423"/>
                      <a:pt x="42688" y="566423"/>
                    </a:cubicBezTo>
                    <a:lnTo>
                      <a:pt x="398388" y="566423"/>
                    </a:lnTo>
                    <a:cubicBezTo>
                      <a:pt x="400473" y="566423"/>
                      <a:pt x="402160" y="564738"/>
                      <a:pt x="402160" y="562656"/>
                    </a:cubicBezTo>
                    <a:lnTo>
                      <a:pt x="402160" y="418622"/>
                    </a:lnTo>
                    <a:lnTo>
                      <a:pt x="441175" y="379664"/>
                    </a:lnTo>
                    <a:lnTo>
                      <a:pt x="441175" y="562656"/>
                    </a:lnTo>
                    <a:cubicBezTo>
                      <a:pt x="441175" y="586249"/>
                      <a:pt x="422015" y="605381"/>
                      <a:pt x="398388" y="605381"/>
                    </a:cubicBezTo>
                    <a:lnTo>
                      <a:pt x="42688" y="605381"/>
                    </a:lnTo>
                    <a:cubicBezTo>
                      <a:pt x="19160" y="605381"/>
                      <a:pt x="0" y="586249"/>
                      <a:pt x="0" y="562656"/>
                    </a:cubicBezTo>
                    <a:lnTo>
                      <a:pt x="0" y="42625"/>
                    </a:lnTo>
                    <a:cubicBezTo>
                      <a:pt x="0" y="19132"/>
                      <a:pt x="19160" y="0"/>
                      <a:pt x="4268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宋体 CN" panose="02020400000000000000" pitchFamily="18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1541780" y="3082925"/>
            <a:ext cx="3417570" cy="722630"/>
            <a:chOff x="2417" y="6412"/>
            <a:chExt cx="5382" cy="1138"/>
          </a:xfrm>
        </p:grpSpPr>
        <p:grpSp>
          <p:nvGrpSpPr>
            <p:cNvPr id="10" name="组合 9"/>
            <p:cNvGrpSpPr/>
            <p:nvPr/>
          </p:nvGrpSpPr>
          <p:grpSpPr>
            <a:xfrm>
              <a:off x="2417" y="6412"/>
              <a:ext cx="5383" cy="1138"/>
              <a:chOff x="2417" y="6412"/>
              <a:chExt cx="5383" cy="1138"/>
            </a:xfrm>
          </p:grpSpPr>
          <p:sp>
            <p:nvSpPr>
              <p:cNvPr id="33" name="八边形 32"/>
              <p:cNvSpPr/>
              <p:nvPr/>
            </p:nvSpPr>
            <p:spPr>
              <a:xfrm rot="2700000">
                <a:off x="2417" y="6412"/>
                <a:ext cx="1139" cy="1139"/>
              </a:xfrm>
              <a:prstGeom prst="octagon">
                <a:avLst/>
              </a:prstGeom>
              <a:solidFill>
                <a:srgbClr val="FF9C1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dirty="0">
                  <a:solidFill>
                    <a:schemeClr val="bg1"/>
                  </a:solidFill>
                  <a:latin typeface="思源宋体 CN" panose="02020400000000000000" pitchFamily="18" charset="-122"/>
                  <a:ea typeface="思源宋体 CN" panose="02020400000000000000" pitchFamily="18" charset="-122"/>
                </a:endParaRPr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3912" y="6704"/>
                <a:ext cx="3888" cy="5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p>
                <a:pPr algn="l"/>
                <a:r>
                  <a:rPr lang="zh-CN" altLang="en-US" dirty="0">
                    <a:ln w="0">
                      <a:noFill/>
                    </a:ln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</a:rPr>
                  <a:t>深化财税金融体制改革</a:t>
                </a:r>
                <a:endParaRPr lang="zh-CN" altLang="en-US" dirty="0">
                  <a:ln w="0">
                    <a:noFill/>
                  </a:ln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endParaRPr>
              </a:p>
            </p:txBody>
          </p:sp>
        </p:grpSp>
        <p:sp>
          <p:nvSpPr>
            <p:cNvPr id="17" name="Freeform 5"/>
            <p:cNvSpPr>
              <a:spLocks noEditPoints="1" noChangeArrowheads="1"/>
            </p:cNvSpPr>
            <p:nvPr/>
          </p:nvSpPr>
          <p:spPr bwMode="auto">
            <a:xfrm>
              <a:off x="2688" y="6745"/>
              <a:ext cx="613" cy="555"/>
            </a:xfrm>
            <a:custGeom>
              <a:avLst/>
              <a:gdLst>
                <a:gd name="T0" fmla="*/ 365717841 w 288"/>
                <a:gd name="T1" fmla="*/ 504455493 h 260"/>
                <a:gd name="T2" fmla="*/ 365717841 w 288"/>
                <a:gd name="T3" fmla="*/ 399361649 h 260"/>
                <a:gd name="T4" fmla="*/ 365717841 w 288"/>
                <a:gd name="T5" fmla="*/ 378341047 h 260"/>
                <a:gd name="T6" fmla="*/ 726208236 w 288"/>
                <a:gd name="T7" fmla="*/ 278501208 h 260"/>
                <a:gd name="T8" fmla="*/ 208981297 w 288"/>
                <a:gd name="T9" fmla="*/ 273247203 h 260"/>
                <a:gd name="T10" fmla="*/ 245552853 w 288"/>
                <a:gd name="T11" fmla="*/ 304775815 h 260"/>
                <a:gd name="T12" fmla="*/ 308247927 w 288"/>
                <a:gd name="T13" fmla="*/ 283755212 h 260"/>
                <a:gd name="T14" fmla="*/ 365717841 w 288"/>
                <a:gd name="T15" fmla="*/ 530730100 h 260"/>
                <a:gd name="T16" fmla="*/ 365717841 w 288"/>
                <a:gd name="T17" fmla="*/ 641077949 h 260"/>
                <a:gd name="T18" fmla="*/ 365717841 w 288"/>
                <a:gd name="T19" fmla="*/ 530730100 h 260"/>
                <a:gd name="T20" fmla="*/ 0 w 288"/>
                <a:gd name="T21" fmla="*/ 672606560 h 260"/>
                <a:gd name="T22" fmla="*/ 726208236 w 288"/>
                <a:gd name="T23" fmla="*/ 567512716 h 260"/>
                <a:gd name="T24" fmla="*/ 0 w 288"/>
                <a:gd name="T25" fmla="*/ 698881167 h 260"/>
                <a:gd name="T26" fmla="*/ 726208236 w 288"/>
                <a:gd name="T27" fmla="*/ 809231308 h 260"/>
                <a:gd name="T28" fmla="*/ 365717841 w 288"/>
                <a:gd name="T29" fmla="*/ 930089458 h 260"/>
                <a:gd name="T30" fmla="*/ 365717841 w 288"/>
                <a:gd name="T31" fmla="*/ 1035185594 h 260"/>
                <a:gd name="T32" fmla="*/ 365717841 w 288"/>
                <a:gd name="T33" fmla="*/ 930089458 h 260"/>
                <a:gd name="T34" fmla="*/ 0 w 288"/>
                <a:gd name="T35" fmla="*/ 1066714205 h 260"/>
                <a:gd name="T36" fmla="*/ 726208236 w 288"/>
                <a:gd name="T37" fmla="*/ 961618069 h 260"/>
                <a:gd name="T38" fmla="*/ 783678150 w 288"/>
                <a:gd name="T39" fmla="*/ 304775815 h 260"/>
                <a:gd name="T40" fmla="*/ 1347926966 w 288"/>
                <a:gd name="T41" fmla="*/ 225954286 h 260"/>
                <a:gd name="T42" fmla="*/ 616493569 w 288"/>
                <a:gd name="T43" fmla="*/ 120858150 h 260"/>
                <a:gd name="T44" fmla="*/ 778455274 w 288"/>
                <a:gd name="T45" fmla="*/ 304775815 h 260"/>
                <a:gd name="T46" fmla="*/ 1347926966 w 288"/>
                <a:gd name="T47" fmla="*/ 99839839 h 260"/>
                <a:gd name="T48" fmla="*/ 809801669 w 288"/>
                <a:gd name="T49" fmla="*/ 105093844 h 260"/>
                <a:gd name="T50" fmla="*/ 1128497633 w 288"/>
                <a:gd name="T51" fmla="*/ 105093844 h 260"/>
                <a:gd name="T52" fmla="*/ 1044904200 w 288"/>
                <a:gd name="T53" fmla="*/ 68311228 h 260"/>
                <a:gd name="T54" fmla="*/ 820249705 w 288"/>
                <a:gd name="T55" fmla="*/ 78821529 h 260"/>
                <a:gd name="T56" fmla="*/ 1347926966 w 288"/>
                <a:gd name="T57" fmla="*/ 357322737 h 260"/>
                <a:gd name="T58" fmla="*/ 783678150 w 288"/>
                <a:gd name="T59" fmla="*/ 336304426 h 260"/>
                <a:gd name="T60" fmla="*/ 783678150 w 288"/>
                <a:gd name="T61" fmla="*/ 441398270 h 260"/>
                <a:gd name="T62" fmla="*/ 783678150 w 288"/>
                <a:gd name="T63" fmla="*/ 572766721 h 260"/>
                <a:gd name="T64" fmla="*/ 1347926966 w 288"/>
                <a:gd name="T65" fmla="*/ 493945192 h 260"/>
                <a:gd name="T66" fmla="*/ 783678150 w 288"/>
                <a:gd name="T67" fmla="*/ 472926882 h 260"/>
                <a:gd name="T68" fmla="*/ 783678150 w 288"/>
                <a:gd name="T69" fmla="*/ 572766721 h 260"/>
                <a:gd name="T70" fmla="*/ 1196415583 w 288"/>
                <a:gd name="T71" fmla="*/ 599041328 h 260"/>
                <a:gd name="T72" fmla="*/ 924741497 w 288"/>
                <a:gd name="T73" fmla="*/ 620059638 h 260"/>
                <a:gd name="T74" fmla="*/ 1138945669 w 288"/>
                <a:gd name="T75" fmla="*/ 861778230 h 260"/>
                <a:gd name="T76" fmla="*/ 1138945669 w 288"/>
                <a:gd name="T77" fmla="*/ 966872074 h 260"/>
                <a:gd name="T78" fmla="*/ 1138945669 w 288"/>
                <a:gd name="T79" fmla="*/ 861778230 h 260"/>
                <a:gd name="T80" fmla="*/ 1138945669 w 288"/>
                <a:gd name="T81" fmla="*/ 840759920 h 260"/>
                <a:gd name="T82" fmla="*/ 1196415583 w 288"/>
                <a:gd name="T83" fmla="*/ 735663783 h 260"/>
                <a:gd name="T84" fmla="*/ 1285234177 w 288"/>
                <a:gd name="T85" fmla="*/ 767192395 h 260"/>
                <a:gd name="T86" fmla="*/ 1259110658 w 288"/>
                <a:gd name="T87" fmla="*/ 719899478 h 260"/>
                <a:gd name="T88" fmla="*/ 1196415583 w 288"/>
                <a:gd name="T89" fmla="*/ 719899478 h 260"/>
                <a:gd name="T90" fmla="*/ 778455274 w 288"/>
                <a:gd name="T91" fmla="*/ 893306841 h 260"/>
                <a:gd name="T92" fmla="*/ 1504663510 w 288"/>
                <a:gd name="T93" fmla="*/ 998400685 h 260"/>
                <a:gd name="T94" fmla="*/ 1138945669 w 288"/>
                <a:gd name="T95" fmla="*/ 1129769136 h 260"/>
                <a:gd name="T96" fmla="*/ 1138945669 w 288"/>
                <a:gd name="T97" fmla="*/ 1234865272 h 260"/>
                <a:gd name="T98" fmla="*/ 1138945669 w 288"/>
                <a:gd name="T99" fmla="*/ 1129769136 h 260"/>
                <a:gd name="T100" fmla="*/ 778455274 w 288"/>
                <a:gd name="T101" fmla="*/ 1266393884 h 260"/>
                <a:gd name="T102" fmla="*/ 1504663510 w 288"/>
                <a:gd name="T103" fmla="*/ 1161297748 h 26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8"/>
                <a:gd name="T157" fmla="*/ 0 h 260"/>
                <a:gd name="T158" fmla="*/ 288 w 288"/>
                <a:gd name="T159" fmla="*/ 260 h 26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8" h="260">
                  <a:moveTo>
                    <a:pt x="139" y="57"/>
                  </a:moveTo>
                  <a:cubicBezTo>
                    <a:pt x="139" y="77"/>
                    <a:pt x="139" y="77"/>
                    <a:pt x="139" y="77"/>
                  </a:cubicBezTo>
                  <a:cubicBezTo>
                    <a:pt x="139" y="88"/>
                    <a:pt x="108" y="96"/>
                    <a:pt x="70" y="96"/>
                  </a:cubicBezTo>
                  <a:cubicBezTo>
                    <a:pt x="31" y="96"/>
                    <a:pt x="0" y="88"/>
                    <a:pt x="0" y="7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7"/>
                    <a:pt x="31" y="76"/>
                    <a:pt x="70" y="76"/>
                  </a:cubicBezTo>
                  <a:cubicBezTo>
                    <a:pt x="108" y="76"/>
                    <a:pt x="139" y="67"/>
                    <a:pt x="139" y="57"/>
                  </a:cubicBezTo>
                  <a:close/>
                  <a:moveTo>
                    <a:pt x="139" y="53"/>
                  </a:moveTo>
                  <a:cubicBezTo>
                    <a:pt x="139" y="64"/>
                    <a:pt x="108" y="72"/>
                    <a:pt x="70" y="72"/>
                  </a:cubicBezTo>
                  <a:cubicBezTo>
                    <a:pt x="31" y="72"/>
                    <a:pt x="0" y="64"/>
                    <a:pt x="0" y="53"/>
                  </a:cubicBezTo>
                  <a:cubicBezTo>
                    <a:pt x="0" y="43"/>
                    <a:pt x="31" y="34"/>
                    <a:pt x="70" y="34"/>
                  </a:cubicBezTo>
                  <a:cubicBezTo>
                    <a:pt x="108" y="34"/>
                    <a:pt x="139" y="43"/>
                    <a:pt x="139" y="53"/>
                  </a:cubicBezTo>
                  <a:close/>
                  <a:moveTo>
                    <a:pt x="103" y="52"/>
                  </a:moveTo>
                  <a:cubicBezTo>
                    <a:pt x="42" y="48"/>
                    <a:pt x="42" y="48"/>
                    <a:pt x="42" y="48"/>
                  </a:cubicBezTo>
                  <a:cubicBezTo>
                    <a:pt x="40" y="52"/>
                    <a:pt x="40" y="52"/>
                    <a:pt x="40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5" y="52"/>
                    <a:pt x="49" y="53"/>
                    <a:pt x="47" y="57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58" y="58"/>
                    <a:pt x="58" y="58"/>
                    <a:pt x="58" y="58"/>
                  </a:cubicBezTo>
                  <a:cubicBezTo>
                    <a:pt x="59" y="57"/>
                    <a:pt x="59" y="57"/>
                    <a:pt x="59" y="57"/>
                  </a:cubicBezTo>
                  <a:cubicBezTo>
                    <a:pt x="60" y="56"/>
                    <a:pt x="60" y="55"/>
                    <a:pt x="59" y="54"/>
                  </a:cubicBezTo>
                  <a:cubicBezTo>
                    <a:pt x="101" y="56"/>
                    <a:pt x="101" y="56"/>
                    <a:pt x="101" y="56"/>
                  </a:cubicBezTo>
                  <a:lnTo>
                    <a:pt x="103" y="52"/>
                  </a:lnTo>
                  <a:close/>
                  <a:moveTo>
                    <a:pt x="70" y="101"/>
                  </a:moveTo>
                  <a:cubicBezTo>
                    <a:pt x="31" y="101"/>
                    <a:pt x="0" y="93"/>
                    <a:pt x="0" y="82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113"/>
                    <a:pt x="31" y="122"/>
                    <a:pt x="70" y="122"/>
                  </a:cubicBezTo>
                  <a:cubicBezTo>
                    <a:pt x="108" y="122"/>
                    <a:pt x="139" y="113"/>
                    <a:pt x="139" y="103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93"/>
                    <a:pt x="108" y="101"/>
                    <a:pt x="70" y="101"/>
                  </a:cubicBezTo>
                  <a:close/>
                  <a:moveTo>
                    <a:pt x="70" y="127"/>
                  </a:moveTo>
                  <a:cubicBezTo>
                    <a:pt x="31" y="127"/>
                    <a:pt x="0" y="119"/>
                    <a:pt x="0" y="10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9"/>
                    <a:pt x="31" y="147"/>
                    <a:pt x="70" y="147"/>
                  </a:cubicBezTo>
                  <a:cubicBezTo>
                    <a:pt x="108" y="147"/>
                    <a:pt x="139" y="139"/>
                    <a:pt x="139" y="128"/>
                  </a:cubicBezTo>
                  <a:cubicBezTo>
                    <a:pt x="139" y="108"/>
                    <a:pt x="139" y="108"/>
                    <a:pt x="139" y="108"/>
                  </a:cubicBezTo>
                  <a:cubicBezTo>
                    <a:pt x="139" y="119"/>
                    <a:pt x="108" y="127"/>
                    <a:pt x="70" y="127"/>
                  </a:cubicBezTo>
                  <a:close/>
                  <a:moveTo>
                    <a:pt x="70" y="152"/>
                  </a:moveTo>
                  <a:cubicBezTo>
                    <a:pt x="31" y="152"/>
                    <a:pt x="0" y="144"/>
                    <a:pt x="0" y="133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4"/>
                    <a:pt x="31" y="173"/>
                    <a:pt x="70" y="173"/>
                  </a:cubicBezTo>
                  <a:cubicBezTo>
                    <a:pt x="108" y="173"/>
                    <a:pt x="139" y="164"/>
                    <a:pt x="139" y="154"/>
                  </a:cubicBezTo>
                  <a:cubicBezTo>
                    <a:pt x="139" y="133"/>
                    <a:pt x="139" y="133"/>
                    <a:pt x="139" y="133"/>
                  </a:cubicBezTo>
                  <a:cubicBezTo>
                    <a:pt x="139" y="144"/>
                    <a:pt x="108" y="152"/>
                    <a:pt x="70" y="152"/>
                  </a:cubicBezTo>
                  <a:close/>
                  <a:moveTo>
                    <a:pt x="70" y="177"/>
                  </a:moveTo>
                  <a:cubicBezTo>
                    <a:pt x="31" y="177"/>
                    <a:pt x="0" y="169"/>
                    <a:pt x="0" y="15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89"/>
                    <a:pt x="31" y="197"/>
                    <a:pt x="70" y="197"/>
                  </a:cubicBezTo>
                  <a:cubicBezTo>
                    <a:pt x="108" y="197"/>
                    <a:pt x="139" y="189"/>
                    <a:pt x="139" y="178"/>
                  </a:cubicBezTo>
                  <a:cubicBezTo>
                    <a:pt x="139" y="158"/>
                    <a:pt x="139" y="158"/>
                    <a:pt x="139" y="158"/>
                  </a:cubicBezTo>
                  <a:cubicBezTo>
                    <a:pt x="139" y="169"/>
                    <a:pt x="108" y="177"/>
                    <a:pt x="70" y="177"/>
                  </a:cubicBezTo>
                  <a:close/>
                  <a:moveTo>
                    <a:pt x="70" y="202"/>
                  </a:moveTo>
                  <a:cubicBezTo>
                    <a:pt x="31" y="202"/>
                    <a:pt x="0" y="193"/>
                    <a:pt x="0" y="183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14"/>
                    <a:pt x="31" y="222"/>
                    <a:pt x="70" y="222"/>
                  </a:cubicBezTo>
                  <a:cubicBezTo>
                    <a:pt x="108" y="222"/>
                    <a:pt x="139" y="214"/>
                    <a:pt x="139" y="203"/>
                  </a:cubicBezTo>
                  <a:cubicBezTo>
                    <a:pt x="139" y="183"/>
                    <a:pt x="139" y="183"/>
                    <a:pt x="139" y="183"/>
                  </a:cubicBezTo>
                  <a:cubicBezTo>
                    <a:pt x="139" y="193"/>
                    <a:pt x="108" y="202"/>
                    <a:pt x="70" y="202"/>
                  </a:cubicBezTo>
                  <a:close/>
                  <a:moveTo>
                    <a:pt x="149" y="58"/>
                  </a:moveTo>
                  <a:cubicBezTo>
                    <a:pt x="150" y="58"/>
                    <a:pt x="150" y="58"/>
                    <a:pt x="150" y="58"/>
                  </a:cubicBezTo>
                  <a:cubicBezTo>
                    <a:pt x="150" y="59"/>
                    <a:pt x="150" y="59"/>
                    <a:pt x="150" y="59"/>
                  </a:cubicBezTo>
                  <a:cubicBezTo>
                    <a:pt x="161" y="61"/>
                    <a:pt x="174" y="62"/>
                    <a:pt x="188" y="62"/>
                  </a:cubicBezTo>
                  <a:cubicBezTo>
                    <a:pt x="227" y="62"/>
                    <a:pt x="258" y="53"/>
                    <a:pt x="258" y="43"/>
                  </a:cubicBezTo>
                  <a:cubicBezTo>
                    <a:pt x="258" y="23"/>
                    <a:pt x="258" y="23"/>
                    <a:pt x="258" y="23"/>
                  </a:cubicBezTo>
                  <a:cubicBezTo>
                    <a:pt x="258" y="33"/>
                    <a:pt x="227" y="42"/>
                    <a:pt x="188" y="42"/>
                  </a:cubicBezTo>
                  <a:cubicBezTo>
                    <a:pt x="150" y="42"/>
                    <a:pt x="118" y="33"/>
                    <a:pt x="118" y="23"/>
                  </a:cubicBezTo>
                  <a:cubicBezTo>
                    <a:pt x="118" y="30"/>
                    <a:pt x="118" y="30"/>
                    <a:pt x="118" y="30"/>
                  </a:cubicBezTo>
                  <a:cubicBezTo>
                    <a:pt x="135" y="34"/>
                    <a:pt x="150" y="41"/>
                    <a:pt x="150" y="54"/>
                  </a:cubicBezTo>
                  <a:cubicBezTo>
                    <a:pt x="150" y="56"/>
                    <a:pt x="149" y="57"/>
                    <a:pt x="149" y="58"/>
                  </a:cubicBezTo>
                  <a:close/>
                  <a:moveTo>
                    <a:pt x="118" y="19"/>
                  </a:moveTo>
                  <a:cubicBezTo>
                    <a:pt x="118" y="8"/>
                    <a:pt x="150" y="0"/>
                    <a:pt x="188" y="0"/>
                  </a:cubicBezTo>
                  <a:cubicBezTo>
                    <a:pt x="227" y="0"/>
                    <a:pt x="258" y="8"/>
                    <a:pt x="258" y="19"/>
                  </a:cubicBezTo>
                  <a:cubicBezTo>
                    <a:pt x="258" y="29"/>
                    <a:pt x="227" y="38"/>
                    <a:pt x="188" y="38"/>
                  </a:cubicBezTo>
                  <a:cubicBezTo>
                    <a:pt x="150" y="38"/>
                    <a:pt x="118" y="29"/>
                    <a:pt x="118" y="19"/>
                  </a:cubicBezTo>
                  <a:close/>
                  <a:moveTo>
                    <a:pt x="155" y="20"/>
                  </a:moveTo>
                  <a:cubicBezTo>
                    <a:pt x="216" y="24"/>
                    <a:pt x="216" y="24"/>
                    <a:pt x="216" y="24"/>
                  </a:cubicBezTo>
                  <a:cubicBezTo>
                    <a:pt x="218" y="20"/>
                    <a:pt x="218" y="20"/>
                    <a:pt x="218" y="20"/>
                  </a:cubicBezTo>
                  <a:cubicBezTo>
                    <a:pt x="216" y="20"/>
                    <a:pt x="216" y="20"/>
                    <a:pt x="216" y="20"/>
                  </a:cubicBezTo>
                  <a:cubicBezTo>
                    <a:pt x="213" y="20"/>
                    <a:pt x="209" y="19"/>
                    <a:pt x="210" y="15"/>
                  </a:cubicBezTo>
                  <a:cubicBezTo>
                    <a:pt x="211" y="14"/>
                    <a:pt x="211" y="14"/>
                    <a:pt x="211" y="14"/>
                  </a:cubicBezTo>
                  <a:cubicBezTo>
                    <a:pt x="200" y="13"/>
                    <a:pt x="200" y="13"/>
                    <a:pt x="200" y="13"/>
                  </a:cubicBezTo>
                  <a:cubicBezTo>
                    <a:pt x="199" y="15"/>
                    <a:pt x="199" y="15"/>
                    <a:pt x="199" y="15"/>
                  </a:cubicBezTo>
                  <a:cubicBezTo>
                    <a:pt x="198" y="16"/>
                    <a:pt x="198" y="17"/>
                    <a:pt x="198" y="18"/>
                  </a:cubicBezTo>
                  <a:cubicBezTo>
                    <a:pt x="157" y="15"/>
                    <a:pt x="157" y="15"/>
                    <a:pt x="157" y="15"/>
                  </a:cubicBezTo>
                  <a:lnTo>
                    <a:pt x="155" y="20"/>
                  </a:lnTo>
                  <a:close/>
                  <a:moveTo>
                    <a:pt x="188" y="87"/>
                  </a:moveTo>
                  <a:cubicBezTo>
                    <a:pt x="227" y="87"/>
                    <a:pt x="258" y="79"/>
                    <a:pt x="258" y="68"/>
                  </a:cubicBezTo>
                  <a:cubicBezTo>
                    <a:pt x="258" y="48"/>
                    <a:pt x="258" y="48"/>
                    <a:pt x="258" y="48"/>
                  </a:cubicBezTo>
                  <a:cubicBezTo>
                    <a:pt x="258" y="59"/>
                    <a:pt x="227" y="67"/>
                    <a:pt x="188" y="67"/>
                  </a:cubicBezTo>
                  <a:cubicBezTo>
                    <a:pt x="174" y="67"/>
                    <a:pt x="161" y="66"/>
                    <a:pt x="150" y="64"/>
                  </a:cubicBezTo>
                  <a:cubicBezTo>
                    <a:pt x="150" y="79"/>
                    <a:pt x="150" y="79"/>
                    <a:pt x="150" y="79"/>
                  </a:cubicBezTo>
                  <a:cubicBezTo>
                    <a:pt x="150" y="80"/>
                    <a:pt x="149" y="82"/>
                    <a:pt x="149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61" y="86"/>
                    <a:pt x="174" y="87"/>
                    <a:pt x="188" y="87"/>
                  </a:cubicBezTo>
                  <a:close/>
                  <a:moveTo>
                    <a:pt x="150" y="109"/>
                  </a:moveTo>
                  <a:cubicBezTo>
                    <a:pt x="150" y="110"/>
                    <a:pt x="150" y="110"/>
                    <a:pt x="150" y="110"/>
                  </a:cubicBezTo>
                  <a:cubicBezTo>
                    <a:pt x="161" y="112"/>
                    <a:pt x="174" y="113"/>
                    <a:pt x="188" y="113"/>
                  </a:cubicBezTo>
                  <a:cubicBezTo>
                    <a:pt x="227" y="113"/>
                    <a:pt x="258" y="105"/>
                    <a:pt x="258" y="94"/>
                  </a:cubicBezTo>
                  <a:cubicBezTo>
                    <a:pt x="258" y="74"/>
                    <a:pt x="258" y="74"/>
                    <a:pt x="258" y="74"/>
                  </a:cubicBezTo>
                  <a:cubicBezTo>
                    <a:pt x="258" y="84"/>
                    <a:pt x="227" y="93"/>
                    <a:pt x="188" y="93"/>
                  </a:cubicBezTo>
                  <a:cubicBezTo>
                    <a:pt x="174" y="93"/>
                    <a:pt x="161" y="92"/>
                    <a:pt x="150" y="90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50" y="106"/>
                    <a:pt x="149" y="108"/>
                    <a:pt x="149" y="109"/>
                  </a:cubicBezTo>
                  <a:lnTo>
                    <a:pt x="150" y="109"/>
                  </a:lnTo>
                  <a:close/>
                  <a:moveTo>
                    <a:pt x="258" y="117"/>
                  </a:moveTo>
                  <a:cubicBezTo>
                    <a:pt x="258" y="99"/>
                    <a:pt x="258" y="99"/>
                    <a:pt x="258" y="99"/>
                  </a:cubicBezTo>
                  <a:cubicBezTo>
                    <a:pt x="258" y="105"/>
                    <a:pt x="247" y="111"/>
                    <a:pt x="229" y="114"/>
                  </a:cubicBezTo>
                  <a:cubicBezTo>
                    <a:pt x="237" y="115"/>
                    <a:pt x="247" y="115"/>
                    <a:pt x="258" y="117"/>
                  </a:cubicBezTo>
                  <a:close/>
                  <a:moveTo>
                    <a:pt x="150" y="127"/>
                  </a:moveTo>
                  <a:cubicBezTo>
                    <a:pt x="156" y="123"/>
                    <a:pt x="166" y="120"/>
                    <a:pt x="177" y="118"/>
                  </a:cubicBezTo>
                  <a:cubicBezTo>
                    <a:pt x="167" y="117"/>
                    <a:pt x="158" y="116"/>
                    <a:pt x="150" y="115"/>
                  </a:cubicBezTo>
                  <a:lnTo>
                    <a:pt x="150" y="127"/>
                  </a:lnTo>
                  <a:close/>
                  <a:moveTo>
                    <a:pt x="218" y="164"/>
                  </a:moveTo>
                  <a:cubicBezTo>
                    <a:pt x="180" y="164"/>
                    <a:pt x="149" y="155"/>
                    <a:pt x="149" y="145"/>
                  </a:cubicBezTo>
                  <a:cubicBezTo>
                    <a:pt x="149" y="165"/>
                    <a:pt x="149" y="165"/>
                    <a:pt x="149" y="165"/>
                  </a:cubicBezTo>
                  <a:cubicBezTo>
                    <a:pt x="149" y="175"/>
                    <a:pt x="180" y="184"/>
                    <a:pt x="218" y="184"/>
                  </a:cubicBezTo>
                  <a:cubicBezTo>
                    <a:pt x="257" y="184"/>
                    <a:pt x="288" y="175"/>
                    <a:pt x="288" y="165"/>
                  </a:cubicBezTo>
                  <a:cubicBezTo>
                    <a:pt x="288" y="145"/>
                    <a:pt x="288" y="145"/>
                    <a:pt x="288" y="145"/>
                  </a:cubicBezTo>
                  <a:cubicBezTo>
                    <a:pt x="288" y="155"/>
                    <a:pt x="257" y="164"/>
                    <a:pt x="218" y="164"/>
                  </a:cubicBezTo>
                  <a:close/>
                  <a:moveTo>
                    <a:pt x="218" y="122"/>
                  </a:moveTo>
                  <a:cubicBezTo>
                    <a:pt x="257" y="122"/>
                    <a:pt x="288" y="130"/>
                    <a:pt x="288" y="141"/>
                  </a:cubicBezTo>
                  <a:cubicBezTo>
                    <a:pt x="288" y="151"/>
                    <a:pt x="257" y="160"/>
                    <a:pt x="218" y="160"/>
                  </a:cubicBezTo>
                  <a:cubicBezTo>
                    <a:pt x="180" y="160"/>
                    <a:pt x="149" y="151"/>
                    <a:pt x="149" y="141"/>
                  </a:cubicBezTo>
                  <a:cubicBezTo>
                    <a:pt x="149" y="130"/>
                    <a:pt x="180" y="122"/>
                    <a:pt x="218" y="122"/>
                  </a:cubicBezTo>
                  <a:close/>
                  <a:moveTo>
                    <a:pt x="229" y="140"/>
                  </a:moveTo>
                  <a:cubicBezTo>
                    <a:pt x="187" y="137"/>
                    <a:pt x="187" y="137"/>
                    <a:pt x="187" y="137"/>
                  </a:cubicBezTo>
                  <a:cubicBezTo>
                    <a:pt x="185" y="142"/>
                    <a:pt x="185" y="142"/>
                    <a:pt x="185" y="142"/>
                  </a:cubicBezTo>
                  <a:cubicBezTo>
                    <a:pt x="246" y="146"/>
                    <a:pt x="246" y="146"/>
                    <a:pt x="246" y="146"/>
                  </a:cubicBezTo>
                  <a:cubicBezTo>
                    <a:pt x="248" y="142"/>
                    <a:pt x="248" y="142"/>
                    <a:pt x="248" y="142"/>
                  </a:cubicBezTo>
                  <a:cubicBezTo>
                    <a:pt x="246" y="142"/>
                    <a:pt x="246" y="142"/>
                    <a:pt x="246" y="142"/>
                  </a:cubicBezTo>
                  <a:cubicBezTo>
                    <a:pt x="243" y="142"/>
                    <a:pt x="239" y="141"/>
                    <a:pt x="241" y="137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30" y="135"/>
                    <a:pt x="230" y="135"/>
                    <a:pt x="230" y="135"/>
                  </a:cubicBezTo>
                  <a:cubicBezTo>
                    <a:pt x="229" y="137"/>
                    <a:pt x="229" y="137"/>
                    <a:pt x="229" y="137"/>
                  </a:cubicBezTo>
                  <a:cubicBezTo>
                    <a:pt x="229" y="138"/>
                    <a:pt x="228" y="139"/>
                    <a:pt x="229" y="140"/>
                  </a:cubicBezTo>
                  <a:close/>
                  <a:moveTo>
                    <a:pt x="218" y="189"/>
                  </a:moveTo>
                  <a:cubicBezTo>
                    <a:pt x="180" y="189"/>
                    <a:pt x="149" y="181"/>
                    <a:pt x="149" y="170"/>
                  </a:cubicBezTo>
                  <a:cubicBezTo>
                    <a:pt x="149" y="190"/>
                    <a:pt x="149" y="190"/>
                    <a:pt x="149" y="190"/>
                  </a:cubicBezTo>
                  <a:cubicBezTo>
                    <a:pt x="149" y="201"/>
                    <a:pt x="180" y="209"/>
                    <a:pt x="218" y="209"/>
                  </a:cubicBezTo>
                  <a:cubicBezTo>
                    <a:pt x="257" y="209"/>
                    <a:pt x="288" y="201"/>
                    <a:pt x="288" y="190"/>
                  </a:cubicBezTo>
                  <a:cubicBezTo>
                    <a:pt x="288" y="170"/>
                    <a:pt x="288" y="170"/>
                    <a:pt x="288" y="170"/>
                  </a:cubicBezTo>
                  <a:cubicBezTo>
                    <a:pt x="288" y="181"/>
                    <a:pt x="257" y="189"/>
                    <a:pt x="218" y="189"/>
                  </a:cubicBezTo>
                  <a:close/>
                  <a:moveTo>
                    <a:pt x="218" y="215"/>
                  </a:moveTo>
                  <a:cubicBezTo>
                    <a:pt x="180" y="215"/>
                    <a:pt x="149" y="206"/>
                    <a:pt x="149" y="196"/>
                  </a:cubicBezTo>
                  <a:cubicBezTo>
                    <a:pt x="149" y="216"/>
                    <a:pt x="149" y="216"/>
                    <a:pt x="149" y="216"/>
                  </a:cubicBezTo>
                  <a:cubicBezTo>
                    <a:pt x="149" y="227"/>
                    <a:pt x="180" y="235"/>
                    <a:pt x="218" y="235"/>
                  </a:cubicBezTo>
                  <a:cubicBezTo>
                    <a:pt x="257" y="235"/>
                    <a:pt x="288" y="227"/>
                    <a:pt x="288" y="216"/>
                  </a:cubicBezTo>
                  <a:cubicBezTo>
                    <a:pt x="288" y="196"/>
                    <a:pt x="288" y="196"/>
                    <a:pt x="288" y="196"/>
                  </a:cubicBezTo>
                  <a:cubicBezTo>
                    <a:pt x="288" y="206"/>
                    <a:pt x="257" y="215"/>
                    <a:pt x="218" y="215"/>
                  </a:cubicBezTo>
                  <a:close/>
                  <a:moveTo>
                    <a:pt x="218" y="240"/>
                  </a:moveTo>
                  <a:cubicBezTo>
                    <a:pt x="180" y="240"/>
                    <a:pt x="149" y="231"/>
                    <a:pt x="149" y="221"/>
                  </a:cubicBezTo>
                  <a:cubicBezTo>
                    <a:pt x="149" y="241"/>
                    <a:pt x="149" y="241"/>
                    <a:pt x="149" y="241"/>
                  </a:cubicBezTo>
                  <a:cubicBezTo>
                    <a:pt x="149" y="252"/>
                    <a:pt x="180" y="260"/>
                    <a:pt x="218" y="260"/>
                  </a:cubicBezTo>
                  <a:cubicBezTo>
                    <a:pt x="257" y="260"/>
                    <a:pt x="288" y="252"/>
                    <a:pt x="288" y="241"/>
                  </a:cubicBezTo>
                  <a:cubicBezTo>
                    <a:pt x="288" y="221"/>
                    <a:pt x="288" y="221"/>
                    <a:pt x="288" y="221"/>
                  </a:cubicBezTo>
                  <a:cubicBezTo>
                    <a:pt x="288" y="231"/>
                    <a:pt x="257" y="240"/>
                    <a:pt x="218" y="24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p>
              <a:pPr>
                <a:defRPr/>
              </a:pPr>
              <a:endParaRPr lang="zh-CN" altLang="en-US" sz="3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981825" y="3067685"/>
            <a:ext cx="2955925" cy="722630"/>
            <a:chOff x="2425" y="7965"/>
            <a:chExt cx="4655" cy="1138"/>
          </a:xfrm>
        </p:grpSpPr>
        <p:sp>
          <p:nvSpPr>
            <p:cNvPr id="40" name="八边形 39"/>
            <p:cNvSpPr/>
            <p:nvPr/>
          </p:nvSpPr>
          <p:spPr>
            <a:xfrm rot="2700000">
              <a:off x="2425" y="7965"/>
              <a:ext cx="1139" cy="1139"/>
            </a:xfrm>
            <a:prstGeom prst="octagon">
              <a:avLst/>
            </a:prstGeom>
            <a:solidFill>
              <a:srgbClr val="FF9C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80" name="矩形 79"/>
            <p:cNvSpPr/>
            <p:nvPr/>
          </p:nvSpPr>
          <p:spPr>
            <a:xfrm>
              <a:off x="3912" y="8256"/>
              <a:ext cx="3168" cy="580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 algn="l"/>
              <a:r>
                <a:rPr lang="zh-CN" altLang="en-US" dirty="0">
                  <a:ln w="0">
                    <a:noFill/>
                  </a:ln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激发民营经济活力</a:t>
              </a:r>
              <a:endParaRPr lang="zh-CN" altLang="en-US" dirty="0">
                <a:ln w="0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4" name="Freeform 13"/>
            <p:cNvSpPr>
              <a:spLocks noEditPoints="1" noChangeArrowheads="1"/>
            </p:cNvSpPr>
            <p:nvPr/>
          </p:nvSpPr>
          <p:spPr bwMode="auto">
            <a:xfrm>
              <a:off x="2702" y="8222"/>
              <a:ext cx="585" cy="672"/>
            </a:xfrm>
            <a:custGeom>
              <a:avLst/>
              <a:gdLst>
                <a:gd name="T0" fmla="*/ 1228865215 w 94"/>
                <a:gd name="T1" fmla="*/ 1775604063 h 108"/>
                <a:gd name="T2" fmla="*/ 2147483646 w 94"/>
                <a:gd name="T3" fmla="*/ 1684546925 h 108"/>
                <a:gd name="T4" fmla="*/ 2147483646 w 94"/>
                <a:gd name="T5" fmla="*/ 2147483646 h 108"/>
                <a:gd name="T6" fmla="*/ 2147483646 w 94"/>
                <a:gd name="T7" fmla="*/ 2147483646 h 108"/>
                <a:gd name="T8" fmla="*/ 2147483646 w 94"/>
                <a:gd name="T9" fmla="*/ 1957718338 h 108"/>
                <a:gd name="T10" fmla="*/ 2147483646 w 94"/>
                <a:gd name="T11" fmla="*/ 1775604063 h 108"/>
                <a:gd name="T12" fmla="*/ 2147483646 w 94"/>
                <a:gd name="T13" fmla="*/ 1456907455 h 108"/>
                <a:gd name="T14" fmla="*/ 2147483646 w 94"/>
                <a:gd name="T15" fmla="*/ 1138210847 h 108"/>
                <a:gd name="T16" fmla="*/ 2147483646 w 94"/>
                <a:gd name="T17" fmla="*/ 865039434 h 108"/>
                <a:gd name="T18" fmla="*/ 2147483646 w 94"/>
                <a:gd name="T19" fmla="*/ 637399963 h 108"/>
                <a:gd name="T20" fmla="*/ 2147483646 w 94"/>
                <a:gd name="T21" fmla="*/ 455285688 h 108"/>
                <a:gd name="T22" fmla="*/ 2147483646 w 94"/>
                <a:gd name="T23" fmla="*/ 318696608 h 108"/>
                <a:gd name="T24" fmla="*/ 2147483646 w 94"/>
                <a:gd name="T25" fmla="*/ 182114275 h 108"/>
                <a:gd name="T26" fmla="*/ 2147483646 w 94"/>
                <a:gd name="T27" fmla="*/ 91057138 h 108"/>
                <a:gd name="T28" fmla="*/ 2147483646 w 94"/>
                <a:gd name="T29" fmla="*/ 45525195 h 108"/>
                <a:gd name="T30" fmla="*/ 2147483646 w 94"/>
                <a:gd name="T31" fmla="*/ 0 h 108"/>
                <a:gd name="T32" fmla="*/ 2048110940 w 94"/>
                <a:gd name="T33" fmla="*/ 0 h 108"/>
                <a:gd name="T34" fmla="*/ 1729513506 w 94"/>
                <a:gd name="T35" fmla="*/ 45525195 h 108"/>
                <a:gd name="T36" fmla="*/ 1410922819 w 94"/>
                <a:gd name="T37" fmla="*/ 91057138 h 108"/>
                <a:gd name="T38" fmla="*/ 1092325385 w 94"/>
                <a:gd name="T39" fmla="*/ 182114275 h 108"/>
                <a:gd name="T40" fmla="*/ 819245725 w 94"/>
                <a:gd name="T41" fmla="*/ 364228551 h 108"/>
                <a:gd name="T42" fmla="*/ 591677093 w 94"/>
                <a:gd name="T43" fmla="*/ 546342826 h 108"/>
                <a:gd name="T44" fmla="*/ 364108462 w 94"/>
                <a:gd name="T45" fmla="*/ 773982296 h 108"/>
                <a:gd name="T46" fmla="*/ 227568632 w 94"/>
                <a:gd name="T47" fmla="*/ 1001621767 h 108"/>
                <a:gd name="T48" fmla="*/ 91028802 w 94"/>
                <a:gd name="T49" fmla="*/ 1274793179 h 108"/>
                <a:gd name="T50" fmla="*/ 0 w 94"/>
                <a:gd name="T51" fmla="*/ 1639021730 h 108"/>
                <a:gd name="T52" fmla="*/ 45511028 w 94"/>
                <a:gd name="T53" fmla="*/ 2147483646 h 108"/>
                <a:gd name="T54" fmla="*/ 1092325385 w 94"/>
                <a:gd name="T55" fmla="*/ 2147483646 h 108"/>
                <a:gd name="T56" fmla="*/ 2147483646 w 94"/>
                <a:gd name="T57" fmla="*/ 2147483646 h 108"/>
                <a:gd name="T58" fmla="*/ 2147483646 w 94"/>
                <a:gd name="T59" fmla="*/ 2147483646 h 108"/>
                <a:gd name="T60" fmla="*/ 2147483646 w 94"/>
                <a:gd name="T61" fmla="*/ 2147483646 h 108"/>
                <a:gd name="T62" fmla="*/ 2147483646 w 94"/>
                <a:gd name="T63" fmla="*/ 2147483646 h 108"/>
                <a:gd name="T64" fmla="*/ 2147483646 w 94"/>
                <a:gd name="T65" fmla="*/ 2147483646 h 108"/>
                <a:gd name="T66" fmla="*/ 2147483646 w 94"/>
                <a:gd name="T67" fmla="*/ 2147483646 h 108"/>
                <a:gd name="T68" fmla="*/ 2147483646 w 94"/>
                <a:gd name="T69" fmla="*/ 2147483646 h 108"/>
                <a:gd name="T70" fmla="*/ 2147483646 w 94"/>
                <a:gd name="T71" fmla="*/ 2147483646 h 108"/>
                <a:gd name="T72" fmla="*/ 2147483646 w 94"/>
                <a:gd name="T73" fmla="*/ 2147483646 h 108"/>
                <a:gd name="T74" fmla="*/ 2147483646 w 94"/>
                <a:gd name="T75" fmla="*/ 2147483646 h 108"/>
                <a:gd name="T76" fmla="*/ 2147483646 w 94"/>
                <a:gd name="T77" fmla="*/ 2147483646 h 108"/>
                <a:gd name="T78" fmla="*/ 2147483646 w 94"/>
                <a:gd name="T79" fmla="*/ 2147483646 h 108"/>
                <a:gd name="T80" fmla="*/ 2147483646 w 94"/>
                <a:gd name="T81" fmla="*/ 2147483646 h 108"/>
                <a:gd name="T82" fmla="*/ 2147483646 w 94"/>
                <a:gd name="T83" fmla="*/ 2147483646 h 108"/>
                <a:gd name="T84" fmla="*/ 2147483646 w 94"/>
                <a:gd name="T85" fmla="*/ 2147483646 h 108"/>
                <a:gd name="T86" fmla="*/ 2147483646 w 94"/>
                <a:gd name="T87" fmla="*/ 2147483646 h 108"/>
                <a:gd name="T88" fmla="*/ 2147483646 w 94"/>
                <a:gd name="T89" fmla="*/ 2147483646 h 108"/>
                <a:gd name="T90" fmla="*/ 2147483646 w 94"/>
                <a:gd name="T91" fmla="*/ 2147483646 h 108"/>
                <a:gd name="T92" fmla="*/ 2147483646 w 94"/>
                <a:gd name="T93" fmla="*/ 2147483646 h 108"/>
                <a:gd name="T94" fmla="*/ 1274376242 w 94"/>
                <a:gd name="T95" fmla="*/ 2094307418 h 108"/>
                <a:gd name="T96" fmla="*/ 1001296583 w 94"/>
                <a:gd name="T97" fmla="*/ 2139832613 h 108"/>
                <a:gd name="T98" fmla="*/ 819245725 w 94"/>
                <a:gd name="T99" fmla="*/ 2003250281 h 108"/>
                <a:gd name="T100" fmla="*/ 773727951 w 94"/>
                <a:gd name="T101" fmla="*/ 1730078868 h 108"/>
                <a:gd name="T102" fmla="*/ 910267781 w 94"/>
                <a:gd name="T103" fmla="*/ 1502439397 h 108"/>
                <a:gd name="T104" fmla="*/ 1183354187 w 94"/>
                <a:gd name="T105" fmla="*/ 1502439397 h 108"/>
                <a:gd name="T106" fmla="*/ 1365405044 w 94"/>
                <a:gd name="T107" fmla="*/ 1639021730 h 108"/>
                <a:gd name="T108" fmla="*/ 1410922819 w 94"/>
                <a:gd name="T109" fmla="*/ 1912193143 h 108"/>
                <a:gd name="T110" fmla="*/ 2147483646 w 94"/>
                <a:gd name="T111" fmla="*/ 1593496535 h 108"/>
                <a:gd name="T112" fmla="*/ 2147483646 w 94"/>
                <a:gd name="T113" fmla="*/ 2003250281 h 108"/>
                <a:gd name="T114" fmla="*/ 2139139742 w 94"/>
                <a:gd name="T115" fmla="*/ 2048775476 h 108"/>
                <a:gd name="T116" fmla="*/ 1729513506 w 94"/>
                <a:gd name="T117" fmla="*/ 1684546925 h 108"/>
                <a:gd name="T118" fmla="*/ 1684002478 w 94"/>
                <a:gd name="T119" fmla="*/ 1138210847 h 108"/>
                <a:gd name="T120" fmla="*/ 2048110940 w 94"/>
                <a:gd name="T121" fmla="*/ 728457101 h 108"/>
                <a:gd name="T122" fmla="*/ 2147483646 w 94"/>
                <a:gd name="T123" fmla="*/ 682925159 h 108"/>
                <a:gd name="T124" fmla="*/ 2147483646 w 94"/>
                <a:gd name="T125" fmla="*/ 1047153709 h 10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94"/>
                <a:gd name="T190" fmla="*/ 0 h 108"/>
                <a:gd name="T191" fmla="*/ 94 w 94"/>
                <a:gd name="T192" fmla="*/ 108 h 108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94" h="108">
                  <a:moveTo>
                    <a:pt x="25" y="43"/>
                  </a:moveTo>
                  <a:cubicBezTo>
                    <a:pt x="23" y="43"/>
                    <a:pt x="22" y="42"/>
                    <a:pt x="21" y="41"/>
                  </a:cubicBezTo>
                  <a:cubicBezTo>
                    <a:pt x="21" y="39"/>
                    <a:pt x="22" y="37"/>
                    <a:pt x="23" y="37"/>
                  </a:cubicBezTo>
                  <a:cubicBezTo>
                    <a:pt x="25" y="36"/>
                    <a:pt x="27" y="37"/>
                    <a:pt x="27" y="39"/>
                  </a:cubicBezTo>
                  <a:cubicBezTo>
                    <a:pt x="28" y="41"/>
                    <a:pt x="27" y="43"/>
                    <a:pt x="25" y="43"/>
                  </a:cubicBezTo>
                  <a:close/>
                  <a:moveTo>
                    <a:pt x="52" y="24"/>
                  </a:moveTo>
                  <a:cubicBezTo>
                    <a:pt x="48" y="24"/>
                    <a:pt x="45" y="26"/>
                    <a:pt x="45" y="30"/>
                  </a:cubicBezTo>
                  <a:cubicBezTo>
                    <a:pt x="45" y="34"/>
                    <a:pt x="48" y="37"/>
                    <a:pt x="52" y="37"/>
                  </a:cubicBezTo>
                  <a:cubicBezTo>
                    <a:pt x="56" y="37"/>
                    <a:pt x="59" y="34"/>
                    <a:pt x="59" y="30"/>
                  </a:cubicBezTo>
                  <a:cubicBezTo>
                    <a:pt x="59" y="26"/>
                    <a:pt x="56" y="24"/>
                    <a:pt x="52" y="24"/>
                  </a:cubicBezTo>
                  <a:close/>
                  <a:moveTo>
                    <a:pt x="94" y="61"/>
                  </a:moveTo>
                  <a:cubicBezTo>
                    <a:pt x="93" y="58"/>
                    <a:pt x="93" y="58"/>
                    <a:pt x="93" y="58"/>
                  </a:cubicBezTo>
                  <a:cubicBezTo>
                    <a:pt x="92" y="56"/>
                    <a:pt x="92" y="56"/>
                    <a:pt x="92" y="56"/>
                  </a:cubicBezTo>
                  <a:cubicBezTo>
                    <a:pt x="92" y="54"/>
                    <a:pt x="92" y="54"/>
                    <a:pt x="92" y="54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0" y="50"/>
                    <a:pt x="90" y="50"/>
                    <a:pt x="90" y="50"/>
                  </a:cubicBezTo>
                  <a:cubicBezTo>
                    <a:pt x="89" y="48"/>
                    <a:pt x="89" y="48"/>
                    <a:pt x="89" y="48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88" y="43"/>
                    <a:pt x="88" y="43"/>
                    <a:pt x="88" y="43"/>
                  </a:cubicBezTo>
                  <a:cubicBezTo>
                    <a:pt x="89" y="43"/>
                    <a:pt x="89" y="43"/>
                    <a:pt x="89" y="43"/>
                  </a:cubicBezTo>
                  <a:cubicBezTo>
                    <a:pt x="89" y="42"/>
                    <a:pt x="89" y="42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39"/>
                    <a:pt x="89" y="39"/>
                    <a:pt x="89" y="39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7" y="34"/>
                    <a:pt x="87" y="34"/>
                    <a:pt x="87" y="34"/>
                  </a:cubicBezTo>
                  <a:cubicBezTo>
                    <a:pt x="87" y="32"/>
                    <a:pt x="87" y="32"/>
                    <a:pt x="87" y="32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5" y="27"/>
                    <a:pt x="85" y="27"/>
                    <a:pt x="85" y="27"/>
                  </a:cubicBezTo>
                  <a:cubicBezTo>
                    <a:pt x="84" y="25"/>
                    <a:pt x="84" y="25"/>
                    <a:pt x="84" y="25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83" y="22"/>
                    <a:pt x="83" y="22"/>
                    <a:pt x="83" y="22"/>
                  </a:cubicBezTo>
                  <a:cubicBezTo>
                    <a:pt x="85" y="21"/>
                    <a:pt x="85" y="21"/>
                    <a:pt x="85" y="21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82" y="16"/>
                    <a:pt x="82" y="16"/>
                    <a:pt x="82" y="16"/>
                  </a:cubicBezTo>
                  <a:cubicBezTo>
                    <a:pt x="81" y="15"/>
                    <a:pt x="81" y="15"/>
                    <a:pt x="81" y="15"/>
                  </a:cubicBezTo>
                  <a:cubicBezTo>
                    <a:pt x="80" y="14"/>
                    <a:pt x="80" y="14"/>
                    <a:pt x="80" y="14"/>
                  </a:cubicBezTo>
                  <a:cubicBezTo>
                    <a:pt x="79" y="13"/>
                    <a:pt x="79" y="13"/>
                    <a:pt x="79" y="13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78" y="8"/>
                    <a:pt x="78" y="8"/>
                    <a:pt x="78" y="8"/>
                  </a:cubicBezTo>
                  <a:cubicBezTo>
                    <a:pt x="76" y="7"/>
                    <a:pt x="76" y="7"/>
                    <a:pt x="76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66" y="3"/>
                    <a:pt x="66" y="3"/>
                    <a:pt x="66" y="3"/>
                  </a:cubicBezTo>
                  <a:cubicBezTo>
                    <a:pt x="65" y="2"/>
                    <a:pt x="65" y="2"/>
                    <a:pt x="65" y="2"/>
                  </a:cubicBezTo>
                  <a:cubicBezTo>
                    <a:pt x="63" y="2"/>
                    <a:pt x="63" y="2"/>
                    <a:pt x="63" y="2"/>
                  </a:cubicBezTo>
                  <a:cubicBezTo>
                    <a:pt x="61" y="1"/>
                    <a:pt x="61" y="1"/>
                    <a:pt x="61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58" y="1"/>
                    <a:pt x="58" y="1"/>
                    <a:pt x="58" y="1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3" y="2"/>
                    <a:pt x="33" y="2"/>
                    <a:pt x="33" y="2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29" y="3"/>
                    <a:pt x="29" y="3"/>
                    <a:pt x="29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1" y="49"/>
                    <a:pt x="1" y="49"/>
                    <a:pt x="1" y="49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11" y="69"/>
                    <a:pt x="11" y="69"/>
                    <a:pt x="11" y="69"/>
                  </a:cubicBezTo>
                  <a:cubicBezTo>
                    <a:pt x="25" y="83"/>
                    <a:pt x="24" y="97"/>
                    <a:pt x="24" y="97"/>
                  </a:cubicBezTo>
                  <a:cubicBezTo>
                    <a:pt x="24" y="100"/>
                    <a:pt x="24" y="100"/>
                    <a:pt x="24" y="100"/>
                  </a:cubicBezTo>
                  <a:cubicBezTo>
                    <a:pt x="24" y="108"/>
                    <a:pt x="24" y="108"/>
                    <a:pt x="24" y="108"/>
                  </a:cubicBezTo>
                  <a:cubicBezTo>
                    <a:pt x="71" y="108"/>
                    <a:pt x="71" y="108"/>
                    <a:pt x="71" y="108"/>
                  </a:cubicBezTo>
                  <a:cubicBezTo>
                    <a:pt x="71" y="107"/>
                    <a:pt x="71" y="107"/>
                    <a:pt x="71" y="107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71" y="102"/>
                    <a:pt x="71" y="102"/>
                    <a:pt x="71" y="102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2" y="91"/>
                    <a:pt x="72" y="91"/>
                    <a:pt x="72" y="91"/>
                  </a:cubicBezTo>
                  <a:cubicBezTo>
                    <a:pt x="73" y="91"/>
                    <a:pt x="73" y="91"/>
                    <a:pt x="73" y="91"/>
                  </a:cubicBezTo>
                  <a:cubicBezTo>
                    <a:pt x="73" y="90"/>
                    <a:pt x="73" y="90"/>
                    <a:pt x="73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4" y="90"/>
                    <a:pt x="74" y="90"/>
                    <a:pt x="74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6" y="89"/>
                    <a:pt x="76" y="89"/>
                    <a:pt x="76" y="89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9" y="89"/>
                    <a:pt x="79" y="89"/>
                    <a:pt x="79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1" y="90"/>
                    <a:pt x="81" y="90"/>
                    <a:pt x="81" y="90"/>
                  </a:cubicBezTo>
                  <a:cubicBezTo>
                    <a:pt x="82" y="90"/>
                    <a:pt x="82" y="90"/>
                    <a:pt x="82" y="90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4" y="90"/>
                    <a:pt x="84" y="90"/>
                    <a:pt x="84" y="90"/>
                  </a:cubicBezTo>
                  <a:cubicBezTo>
                    <a:pt x="85" y="90"/>
                    <a:pt x="85" y="90"/>
                    <a:pt x="85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7" y="89"/>
                    <a:pt x="87" y="89"/>
                    <a:pt x="87" y="89"/>
                  </a:cubicBezTo>
                  <a:cubicBezTo>
                    <a:pt x="88" y="89"/>
                    <a:pt x="88" y="89"/>
                    <a:pt x="88" y="89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9" y="88"/>
                    <a:pt x="89" y="88"/>
                    <a:pt x="89" y="88"/>
                  </a:cubicBezTo>
                  <a:cubicBezTo>
                    <a:pt x="89" y="87"/>
                    <a:pt x="89" y="87"/>
                    <a:pt x="89" y="87"/>
                  </a:cubicBezTo>
                  <a:cubicBezTo>
                    <a:pt x="89" y="86"/>
                    <a:pt x="89" y="86"/>
                    <a:pt x="89" y="86"/>
                  </a:cubicBezTo>
                  <a:cubicBezTo>
                    <a:pt x="89" y="85"/>
                    <a:pt x="89" y="85"/>
                    <a:pt x="89" y="85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89" y="81"/>
                    <a:pt x="89" y="81"/>
                    <a:pt x="89" y="81"/>
                  </a:cubicBezTo>
                  <a:cubicBezTo>
                    <a:pt x="90" y="81"/>
                    <a:pt x="90" y="81"/>
                    <a:pt x="90" y="81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80"/>
                    <a:pt x="90" y="80"/>
                    <a:pt x="90" y="80"/>
                  </a:cubicBezTo>
                  <a:cubicBezTo>
                    <a:pt x="90" y="79"/>
                    <a:pt x="90" y="79"/>
                    <a:pt x="90" y="79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8"/>
                    <a:pt x="91" y="78"/>
                    <a:pt x="91" y="78"/>
                  </a:cubicBezTo>
                  <a:cubicBezTo>
                    <a:pt x="91" y="77"/>
                    <a:pt x="91" y="77"/>
                    <a:pt x="91" y="77"/>
                  </a:cubicBezTo>
                  <a:cubicBezTo>
                    <a:pt x="90" y="77"/>
                    <a:pt x="90" y="77"/>
                    <a:pt x="90" y="77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9" y="75"/>
                    <a:pt x="89" y="75"/>
                    <a:pt x="89" y="75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0" y="73"/>
                    <a:pt x="90" y="73"/>
                    <a:pt x="90" y="73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90" y="66"/>
                    <a:pt x="90" y="66"/>
                    <a:pt x="90" y="66"/>
                  </a:cubicBezTo>
                  <a:cubicBezTo>
                    <a:pt x="90" y="64"/>
                    <a:pt x="90" y="64"/>
                    <a:pt x="90" y="64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2" y="63"/>
                    <a:pt x="92" y="63"/>
                    <a:pt x="92" y="63"/>
                  </a:cubicBezTo>
                  <a:cubicBezTo>
                    <a:pt x="93" y="63"/>
                    <a:pt x="93" y="63"/>
                    <a:pt x="93" y="63"/>
                  </a:cubicBezTo>
                  <a:cubicBezTo>
                    <a:pt x="93" y="62"/>
                    <a:pt x="93" y="62"/>
                    <a:pt x="93" y="62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4" y="61"/>
                    <a:pt x="94" y="61"/>
                    <a:pt x="94" y="61"/>
                  </a:cubicBezTo>
                  <a:close/>
                  <a:moveTo>
                    <a:pt x="33" y="44"/>
                  </a:moveTo>
                  <a:cubicBezTo>
                    <a:pt x="32" y="46"/>
                    <a:pt x="32" y="46"/>
                    <a:pt x="32" y="46"/>
                  </a:cubicBezTo>
                  <a:cubicBezTo>
                    <a:pt x="32" y="46"/>
                    <a:pt x="29" y="46"/>
                    <a:pt x="29" y="46"/>
                  </a:cubicBezTo>
                  <a:cubicBezTo>
                    <a:pt x="28" y="46"/>
                    <a:pt x="28" y="46"/>
                    <a:pt x="28" y="46"/>
                  </a:cubicBezTo>
                  <a:cubicBezTo>
                    <a:pt x="28" y="46"/>
                    <a:pt x="28" y="49"/>
                    <a:pt x="28" y="49"/>
                  </a:cubicBezTo>
                  <a:cubicBezTo>
                    <a:pt x="25" y="50"/>
                    <a:pt x="25" y="50"/>
                    <a:pt x="25" y="50"/>
                  </a:cubicBezTo>
                  <a:cubicBezTo>
                    <a:pt x="25" y="50"/>
                    <a:pt x="24" y="47"/>
                    <a:pt x="24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0" y="49"/>
                    <a:pt x="20" y="49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18" y="48"/>
                    <a:pt x="19" y="45"/>
                    <a:pt x="19" y="45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15" y="43"/>
                    <a:pt x="15" y="43"/>
                  </a:cubicBezTo>
                  <a:cubicBezTo>
                    <a:pt x="14" y="41"/>
                    <a:pt x="14" y="41"/>
                    <a:pt x="14" y="41"/>
                  </a:cubicBezTo>
                  <a:cubicBezTo>
                    <a:pt x="14" y="41"/>
                    <a:pt x="17" y="39"/>
                    <a:pt x="17" y="39"/>
                  </a:cubicBezTo>
                  <a:cubicBezTo>
                    <a:pt x="17" y="38"/>
                    <a:pt x="17" y="38"/>
                    <a:pt x="17" y="38"/>
                  </a:cubicBezTo>
                  <a:cubicBezTo>
                    <a:pt x="17" y="38"/>
                    <a:pt x="15" y="36"/>
                    <a:pt x="15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4"/>
                    <a:pt x="19" y="34"/>
                    <a:pt x="19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1" y="31"/>
                    <a:pt x="21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5" y="32"/>
                    <a:pt x="25" y="32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8" y="31"/>
                    <a:pt x="28" y="31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5"/>
                    <a:pt x="30" y="35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3" y="36"/>
                    <a:pt x="33" y="37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4" y="39"/>
                    <a:pt x="32" y="40"/>
                    <a:pt x="32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1" y="42"/>
                    <a:pt x="33" y="44"/>
                    <a:pt x="33" y="44"/>
                  </a:cubicBezTo>
                  <a:close/>
                  <a:moveTo>
                    <a:pt x="73" y="32"/>
                  </a:moveTo>
                  <a:cubicBezTo>
                    <a:pt x="73" y="32"/>
                    <a:pt x="73" y="32"/>
                    <a:pt x="73" y="32"/>
                  </a:cubicBezTo>
                  <a:cubicBezTo>
                    <a:pt x="73" y="33"/>
                    <a:pt x="67" y="35"/>
                    <a:pt x="67" y="35"/>
                  </a:cubicBezTo>
                  <a:cubicBezTo>
                    <a:pt x="66" y="37"/>
                    <a:pt x="66" y="37"/>
                    <a:pt x="66" y="37"/>
                  </a:cubicBezTo>
                  <a:cubicBezTo>
                    <a:pt x="66" y="37"/>
                    <a:pt x="69" y="43"/>
                    <a:pt x="68" y="43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59" y="44"/>
                    <a:pt x="59" y="44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45"/>
                    <a:pt x="55" y="50"/>
                    <a:pt x="54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49" y="50"/>
                    <a:pt x="47" y="45"/>
                    <a:pt x="47" y="45"/>
                  </a:cubicBezTo>
                  <a:cubicBezTo>
                    <a:pt x="45" y="44"/>
                    <a:pt x="45" y="44"/>
                    <a:pt x="45" y="44"/>
                  </a:cubicBezTo>
                  <a:cubicBezTo>
                    <a:pt x="45" y="44"/>
                    <a:pt x="39" y="46"/>
                    <a:pt x="39" y="46"/>
                  </a:cubicBezTo>
                  <a:cubicBezTo>
                    <a:pt x="36" y="43"/>
                    <a:pt x="36" y="43"/>
                    <a:pt x="36" y="43"/>
                  </a:cubicBezTo>
                  <a:cubicBezTo>
                    <a:pt x="36" y="43"/>
                    <a:pt x="38" y="37"/>
                    <a:pt x="38" y="37"/>
                  </a:cubicBezTo>
                  <a:cubicBezTo>
                    <a:pt x="37" y="35"/>
                    <a:pt x="37" y="35"/>
                    <a:pt x="37" y="35"/>
                  </a:cubicBezTo>
                  <a:cubicBezTo>
                    <a:pt x="37" y="35"/>
                    <a:pt x="31" y="32"/>
                    <a:pt x="31" y="32"/>
                  </a:cubicBezTo>
                  <a:cubicBezTo>
                    <a:pt x="31" y="28"/>
                    <a:pt x="31" y="28"/>
                    <a:pt x="31" y="28"/>
                  </a:cubicBezTo>
                  <a:cubicBezTo>
                    <a:pt x="31" y="27"/>
                    <a:pt x="37" y="25"/>
                    <a:pt x="37" y="25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23"/>
                    <a:pt x="36" y="17"/>
                    <a:pt x="36" y="17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39" y="14"/>
                    <a:pt x="45" y="16"/>
                    <a:pt x="45" y="16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50" y="10"/>
                    <a:pt x="50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7" y="15"/>
                    <a:pt x="57" y="15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65" y="14"/>
                    <a:pt x="65" y="14"/>
                  </a:cubicBezTo>
                  <a:cubicBezTo>
                    <a:pt x="69" y="17"/>
                    <a:pt x="69" y="17"/>
                    <a:pt x="69" y="17"/>
                  </a:cubicBezTo>
                  <a:cubicBezTo>
                    <a:pt x="69" y="18"/>
                    <a:pt x="66" y="23"/>
                    <a:pt x="66" y="23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7" y="25"/>
                    <a:pt x="73" y="28"/>
                    <a:pt x="73" y="28"/>
                  </a:cubicBezTo>
                  <a:cubicBezTo>
                    <a:pt x="73" y="32"/>
                    <a:pt x="73" y="32"/>
                    <a:pt x="73" y="32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p>
              <a:pPr>
                <a:defRPr/>
              </a:pPr>
              <a:endParaRPr lang="zh-CN" altLang="en-US" sz="2400" kern="0" dirty="0">
                <a:solidFill>
                  <a:prstClr val="black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981825" y="4159885"/>
            <a:ext cx="4108450" cy="722630"/>
            <a:chOff x="11042" y="4818"/>
            <a:chExt cx="6470" cy="1138"/>
          </a:xfrm>
        </p:grpSpPr>
        <p:sp>
          <p:nvSpPr>
            <p:cNvPr id="87" name="八边形 86"/>
            <p:cNvSpPr/>
            <p:nvPr/>
          </p:nvSpPr>
          <p:spPr>
            <a:xfrm rot="2700000">
              <a:off x="11042" y="4818"/>
              <a:ext cx="1139" cy="1139"/>
            </a:xfrm>
            <a:prstGeom prst="octagon">
              <a:avLst/>
            </a:prstGeom>
            <a:solidFill>
              <a:srgbClr val="FF9C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96" name="矩形 95"/>
            <p:cNvSpPr/>
            <p:nvPr/>
          </p:nvSpPr>
          <p:spPr>
            <a:xfrm>
              <a:off x="12544" y="5097"/>
              <a:ext cx="4968" cy="580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 algn="l"/>
              <a:r>
                <a:rPr lang="zh-CN" altLang="en-US" dirty="0">
                  <a:ln w="0">
                    <a:noFill/>
                  </a:ln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加快自贸试验区和开发区建设</a:t>
              </a:r>
              <a:endParaRPr lang="zh-CN" altLang="en-US" dirty="0">
                <a:ln w="0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27" name="Freeform 5"/>
            <p:cNvSpPr>
              <a:spLocks noEditPoints="1" noChangeArrowheads="1"/>
            </p:cNvSpPr>
            <p:nvPr/>
          </p:nvSpPr>
          <p:spPr bwMode="auto">
            <a:xfrm>
              <a:off x="11273" y="5165"/>
              <a:ext cx="708" cy="443"/>
            </a:xfrm>
            <a:custGeom>
              <a:avLst/>
              <a:gdLst>
                <a:gd name="T0" fmla="*/ 2010664437 w 260"/>
                <a:gd name="T1" fmla="*/ 626040472 h 162"/>
                <a:gd name="T2" fmla="*/ 1391266376 w 260"/>
                <a:gd name="T3" fmla="*/ 0 h 162"/>
                <a:gd name="T4" fmla="*/ 857629747 w 260"/>
                <a:gd name="T5" fmla="*/ 317836792 h 162"/>
                <a:gd name="T6" fmla="*/ 771865229 w 260"/>
                <a:gd name="T7" fmla="*/ 308203681 h 162"/>
                <a:gd name="T8" fmla="*/ 333522508 w 260"/>
                <a:gd name="T9" fmla="*/ 645303590 h 162"/>
                <a:gd name="T10" fmla="*/ 0 w 260"/>
                <a:gd name="T11" fmla="*/ 1097979104 h 162"/>
                <a:gd name="T12" fmla="*/ 466930893 w 260"/>
                <a:gd name="T13" fmla="*/ 1560287729 h 162"/>
                <a:gd name="T14" fmla="*/ 2010664437 w 260"/>
                <a:gd name="T15" fmla="*/ 1560287729 h 162"/>
                <a:gd name="T16" fmla="*/ 2147483646 w 260"/>
                <a:gd name="T17" fmla="*/ 1097979104 h 162"/>
                <a:gd name="T18" fmla="*/ 2010664437 w 260"/>
                <a:gd name="T19" fmla="*/ 626040472 h 162"/>
                <a:gd name="T20" fmla="*/ 1238799209 w 260"/>
                <a:gd name="T21" fmla="*/ 1406185888 h 162"/>
                <a:gd name="T22" fmla="*/ 771865229 w 260"/>
                <a:gd name="T23" fmla="*/ 780145416 h 162"/>
                <a:gd name="T24" fmla="*/ 1086328954 w 260"/>
                <a:gd name="T25" fmla="*/ 780145416 h 162"/>
                <a:gd name="T26" fmla="*/ 1086328954 w 260"/>
                <a:gd name="T27" fmla="*/ 308203681 h 162"/>
                <a:gd name="T28" fmla="*/ 1391266376 w 260"/>
                <a:gd name="T29" fmla="*/ 308203681 h 162"/>
                <a:gd name="T30" fmla="*/ 1391266376 w 260"/>
                <a:gd name="T31" fmla="*/ 780145416 h 162"/>
                <a:gd name="T32" fmla="*/ 1705730102 w 260"/>
                <a:gd name="T33" fmla="*/ 780145416 h 162"/>
                <a:gd name="T34" fmla="*/ 1238799209 w 260"/>
                <a:gd name="T35" fmla="*/ 1406185888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0"/>
                <a:gd name="T55" fmla="*/ 0 h 162"/>
                <a:gd name="T56" fmla="*/ 260 w 260"/>
                <a:gd name="T57" fmla="*/ 162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0" h="162">
                  <a:moveTo>
                    <a:pt x="211" y="65"/>
                  </a:moveTo>
                  <a:cubicBezTo>
                    <a:pt x="211" y="29"/>
                    <a:pt x="182" y="0"/>
                    <a:pt x="146" y="0"/>
                  </a:cubicBezTo>
                  <a:cubicBezTo>
                    <a:pt x="122" y="0"/>
                    <a:pt x="101" y="13"/>
                    <a:pt x="90" y="33"/>
                  </a:cubicBezTo>
                  <a:cubicBezTo>
                    <a:pt x="87" y="33"/>
                    <a:pt x="84" y="32"/>
                    <a:pt x="81" y="32"/>
                  </a:cubicBezTo>
                  <a:cubicBezTo>
                    <a:pt x="59" y="32"/>
                    <a:pt x="41" y="47"/>
                    <a:pt x="35" y="67"/>
                  </a:cubicBezTo>
                  <a:cubicBezTo>
                    <a:pt x="15" y="73"/>
                    <a:pt x="0" y="92"/>
                    <a:pt x="0" y="114"/>
                  </a:cubicBezTo>
                  <a:cubicBezTo>
                    <a:pt x="0" y="140"/>
                    <a:pt x="22" y="162"/>
                    <a:pt x="49" y="162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38" y="162"/>
                    <a:pt x="260" y="140"/>
                    <a:pt x="260" y="114"/>
                  </a:cubicBezTo>
                  <a:cubicBezTo>
                    <a:pt x="260" y="87"/>
                    <a:pt x="238" y="65"/>
                    <a:pt x="211" y="65"/>
                  </a:cubicBezTo>
                  <a:close/>
                  <a:moveTo>
                    <a:pt x="130" y="146"/>
                  </a:moveTo>
                  <a:cubicBezTo>
                    <a:pt x="81" y="81"/>
                    <a:pt x="81" y="81"/>
                    <a:pt x="81" y="81"/>
                  </a:cubicBezTo>
                  <a:cubicBezTo>
                    <a:pt x="114" y="81"/>
                    <a:pt x="114" y="81"/>
                    <a:pt x="114" y="81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46" y="32"/>
                    <a:pt x="146" y="32"/>
                    <a:pt x="146" y="32"/>
                  </a:cubicBezTo>
                  <a:cubicBezTo>
                    <a:pt x="146" y="81"/>
                    <a:pt x="146" y="81"/>
                    <a:pt x="146" y="81"/>
                  </a:cubicBezTo>
                  <a:cubicBezTo>
                    <a:pt x="179" y="81"/>
                    <a:pt x="179" y="81"/>
                    <a:pt x="179" y="81"/>
                  </a:cubicBezTo>
                  <a:lnTo>
                    <a:pt x="130" y="146"/>
                  </a:ln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p>
              <a:pPr>
                <a:defRPr/>
              </a:pPr>
              <a:endParaRPr lang="zh-CN" altLang="en-US" sz="3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981825" y="5231765"/>
            <a:ext cx="3184525" cy="722630"/>
            <a:chOff x="11057" y="7925"/>
            <a:chExt cx="5015" cy="1138"/>
          </a:xfrm>
        </p:grpSpPr>
        <p:sp>
          <p:nvSpPr>
            <p:cNvPr id="93" name="八边形 92"/>
            <p:cNvSpPr/>
            <p:nvPr/>
          </p:nvSpPr>
          <p:spPr>
            <a:xfrm rot="2700000">
              <a:off x="11057" y="7925"/>
              <a:ext cx="1139" cy="1139"/>
            </a:xfrm>
            <a:prstGeom prst="octagon">
              <a:avLst/>
            </a:prstGeom>
            <a:solidFill>
              <a:srgbClr val="FF9C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dirty="0">
                <a:solidFill>
                  <a:schemeClr val="bg1"/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endParaRPr>
            </a:p>
          </p:txBody>
        </p:sp>
        <p:sp>
          <p:nvSpPr>
            <p:cNvPr id="97" name="矩形 96"/>
            <p:cNvSpPr/>
            <p:nvPr/>
          </p:nvSpPr>
          <p:spPr>
            <a:xfrm>
              <a:off x="12544" y="8216"/>
              <a:ext cx="3528" cy="580"/>
            </a:xfrm>
            <a:prstGeom prst="rect">
              <a:avLst/>
            </a:prstGeom>
          </p:spPr>
          <p:txBody>
            <a:bodyPr wrap="none">
              <a:spAutoFit/>
            </a:bodyPr>
            <a:p>
              <a:pPr algn="l"/>
              <a:r>
                <a:rPr lang="zh-CN" altLang="en-US" dirty="0">
                  <a:ln w="0">
                    <a:noFill/>
                  </a:ln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推进沿海经济带发展</a:t>
              </a:r>
              <a:endParaRPr lang="zh-CN" altLang="en-US" dirty="0">
                <a:ln w="0">
                  <a:noFill/>
                </a:ln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sp>
          <p:nvSpPr>
            <p:cNvPr id="16" name="椭圆 18"/>
            <p:cNvSpPr/>
            <p:nvPr/>
          </p:nvSpPr>
          <p:spPr>
            <a:xfrm>
              <a:off x="11363" y="8239"/>
              <a:ext cx="562" cy="562"/>
            </a:xfrm>
            <a:custGeom>
              <a:avLst/>
              <a:gdLst>
                <a:gd name="T0" fmla="*/ 5498 w 5622"/>
                <a:gd name="T1" fmla="*/ 2392 h 5622"/>
                <a:gd name="T2" fmla="*/ 5153 w 5622"/>
                <a:gd name="T3" fmla="*/ 2392 h 5622"/>
                <a:gd name="T4" fmla="*/ 4747 w 5622"/>
                <a:gd name="T5" fmla="*/ 1441 h 5622"/>
                <a:gd name="T6" fmla="*/ 4986 w 5622"/>
                <a:gd name="T7" fmla="*/ 1202 h 5622"/>
                <a:gd name="T8" fmla="*/ 5022 w 5622"/>
                <a:gd name="T9" fmla="*/ 1114 h 5622"/>
                <a:gd name="T10" fmla="*/ 4986 w 5622"/>
                <a:gd name="T11" fmla="*/ 1026 h 5622"/>
                <a:gd name="T12" fmla="*/ 4569 w 5622"/>
                <a:gd name="T13" fmla="*/ 609 h 5622"/>
                <a:gd name="T14" fmla="*/ 4393 w 5622"/>
                <a:gd name="T15" fmla="*/ 609 h 5622"/>
                <a:gd name="T16" fmla="*/ 4147 w 5622"/>
                <a:gd name="T17" fmla="*/ 855 h 5622"/>
                <a:gd name="T18" fmla="*/ 3215 w 5622"/>
                <a:gd name="T19" fmla="*/ 474 h 5622"/>
                <a:gd name="T20" fmla="*/ 3215 w 5622"/>
                <a:gd name="T21" fmla="*/ 124 h 5622"/>
                <a:gd name="T22" fmla="*/ 3090 w 5622"/>
                <a:gd name="T23" fmla="*/ 0 h 5622"/>
                <a:gd name="T24" fmla="*/ 2500 w 5622"/>
                <a:gd name="T25" fmla="*/ 0 h 5622"/>
                <a:gd name="T26" fmla="*/ 2376 w 5622"/>
                <a:gd name="T27" fmla="*/ 124 h 5622"/>
                <a:gd name="T28" fmla="*/ 2376 w 5622"/>
                <a:gd name="T29" fmla="*/ 474 h 5622"/>
                <a:gd name="T30" fmla="*/ 1437 w 5622"/>
                <a:gd name="T31" fmla="*/ 860 h 5622"/>
                <a:gd name="T32" fmla="*/ 1197 w 5622"/>
                <a:gd name="T33" fmla="*/ 620 h 5622"/>
                <a:gd name="T34" fmla="*/ 1022 w 5622"/>
                <a:gd name="T35" fmla="*/ 620 h 5622"/>
                <a:gd name="T36" fmla="*/ 604 w 5622"/>
                <a:gd name="T37" fmla="*/ 1037 h 5622"/>
                <a:gd name="T38" fmla="*/ 568 w 5622"/>
                <a:gd name="T39" fmla="*/ 1125 h 5622"/>
                <a:gd name="T40" fmla="*/ 604 w 5622"/>
                <a:gd name="T41" fmla="*/ 1213 h 5622"/>
                <a:gd name="T42" fmla="*/ 839 w 5622"/>
                <a:gd name="T43" fmla="*/ 1448 h 5622"/>
                <a:gd name="T44" fmla="*/ 437 w 5622"/>
                <a:gd name="T45" fmla="*/ 2392 h 5622"/>
                <a:gd name="T46" fmla="*/ 124 w 5622"/>
                <a:gd name="T47" fmla="*/ 2392 h 5622"/>
                <a:gd name="T48" fmla="*/ 0 w 5622"/>
                <a:gd name="T49" fmla="*/ 2516 h 5622"/>
                <a:gd name="T50" fmla="*/ 0 w 5622"/>
                <a:gd name="T51" fmla="*/ 3106 h 5622"/>
                <a:gd name="T52" fmla="*/ 124 w 5622"/>
                <a:gd name="T53" fmla="*/ 3230 h 5622"/>
                <a:gd name="T54" fmla="*/ 427 w 5622"/>
                <a:gd name="T55" fmla="*/ 3230 h 5622"/>
                <a:gd name="T56" fmla="*/ 814 w 5622"/>
                <a:gd name="T57" fmla="*/ 4189 h 5622"/>
                <a:gd name="T58" fmla="*/ 593 w 5622"/>
                <a:gd name="T59" fmla="*/ 4409 h 5622"/>
                <a:gd name="T60" fmla="*/ 593 w 5622"/>
                <a:gd name="T61" fmla="*/ 4584 h 5622"/>
                <a:gd name="T62" fmla="*/ 1011 w 5622"/>
                <a:gd name="T63" fmla="*/ 5002 h 5622"/>
                <a:gd name="T64" fmla="*/ 1099 w 5622"/>
                <a:gd name="T65" fmla="*/ 5038 h 5622"/>
                <a:gd name="T66" fmla="*/ 1186 w 5622"/>
                <a:gd name="T67" fmla="*/ 5002 h 5622"/>
                <a:gd name="T68" fmla="*/ 1400 w 5622"/>
                <a:gd name="T69" fmla="*/ 4789 h 5622"/>
                <a:gd name="T70" fmla="*/ 2376 w 5622"/>
                <a:gd name="T71" fmla="*/ 5200 h 5622"/>
                <a:gd name="T72" fmla="*/ 2376 w 5622"/>
                <a:gd name="T73" fmla="*/ 5498 h 5622"/>
                <a:gd name="T74" fmla="*/ 2500 w 5622"/>
                <a:gd name="T75" fmla="*/ 5622 h 5622"/>
                <a:gd name="T76" fmla="*/ 3090 w 5622"/>
                <a:gd name="T77" fmla="*/ 5622 h 5622"/>
                <a:gd name="T78" fmla="*/ 3215 w 5622"/>
                <a:gd name="T79" fmla="*/ 5498 h 5622"/>
                <a:gd name="T80" fmla="*/ 3215 w 5622"/>
                <a:gd name="T81" fmla="*/ 5200 h 5622"/>
                <a:gd name="T82" fmla="*/ 4184 w 5622"/>
                <a:gd name="T83" fmla="*/ 4793 h 5622"/>
                <a:gd name="T84" fmla="*/ 4404 w 5622"/>
                <a:gd name="T85" fmla="*/ 5013 h 5622"/>
                <a:gd name="T86" fmla="*/ 4580 w 5622"/>
                <a:gd name="T87" fmla="*/ 5013 h 5622"/>
                <a:gd name="T88" fmla="*/ 4997 w 5622"/>
                <a:gd name="T89" fmla="*/ 4595 h 5622"/>
                <a:gd name="T90" fmla="*/ 4997 w 5622"/>
                <a:gd name="T91" fmla="*/ 4420 h 5622"/>
                <a:gd name="T92" fmla="*/ 4773 w 5622"/>
                <a:gd name="T93" fmla="*/ 4195 h 5622"/>
                <a:gd name="T94" fmla="*/ 5164 w 5622"/>
                <a:gd name="T95" fmla="*/ 3230 h 5622"/>
                <a:gd name="T96" fmla="*/ 5498 w 5622"/>
                <a:gd name="T97" fmla="*/ 3230 h 5622"/>
                <a:gd name="T98" fmla="*/ 5622 w 5622"/>
                <a:gd name="T99" fmla="*/ 3106 h 5622"/>
                <a:gd name="T100" fmla="*/ 5622 w 5622"/>
                <a:gd name="T101" fmla="*/ 2516 h 5622"/>
                <a:gd name="T102" fmla="*/ 5498 w 5622"/>
                <a:gd name="T103" fmla="*/ 2392 h 5622"/>
                <a:gd name="T104" fmla="*/ 2811 w 5622"/>
                <a:gd name="T105" fmla="*/ 4121 h 5622"/>
                <a:gd name="T106" fmla="*/ 1501 w 5622"/>
                <a:gd name="T107" fmla="*/ 2811 h 5622"/>
                <a:gd name="T108" fmla="*/ 2811 w 5622"/>
                <a:gd name="T109" fmla="*/ 1501 h 5622"/>
                <a:gd name="T110" fmla="*/ 4121 w 5622"/>
                <a:gd name="T111" fmla="*/ 2811 h 5622"/>
                <a:gd name="T112" fmla="*/ 2811 w 5622"/>
                <a:gd name="T113" fmla="*/ 4121 h 5622"/>
                <a:gd name="T114" fmla="*/ 3308 w 5622"/>
                <a:gd name="T115" fmla="*/ 2811 h 5622"/>
                <a:gd name="T116" fmla="*/ 2811 w 5622"/>
                <a:gd name="T117" fmla="*/ 3308 h 5622"/>
                <a:gd name="T118" fmla="*/ 2314 w 5622"/>
                <a:gd name="T119" fmla="*/ 2811 h 5622"/>
                <a:gd name="T120" fmla="*/ 2811 w 5622"/>
                <a:gd name="T121" fmla="*/ 2314 h 5622"/>
                <a:gd name="T122" fmla="*/ 3308 w 5622"/>
                <a:gd name="T123" fmla="*/ 2811 h 5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22" h="5622">
                  <a:moveTo>
                    <a:pt x="5498" y="2392"/>
                  </a:moveTo>
                  <a:lnTo>
                    <a:pt x="5153" y="2392"/>
                  </a:lnTo>
                  <a:cubicBezTo>
                    <a:pt x="5089" y="2049"/>
                    <a:pt x="4950" y="1724"/>
                    <a:pt x="4747" y="1441"/>
                  </a:cubicBezTo>
                  <a:lnTo>
                    <a:pt x="4986" y="1202"/>
                  </a:lnTo>
                  <a:cubicBezTo>
                    <a:pt x="5009" y="1179"/>
                    <a:pt x="5022" y="1147"/>
                    <a:pt x="5022" y="1114"/>
                  </a:cubicBezTo>
                  <a:cubicBezTo>
                    <a:pt x="5022" y="1081"/>
                    <a:pt x="5009" y="1050"/>
                    <a:pt x="4986" y="1026"/>
                  </a:cubicBezTo>
                  <a:lnTo>
                    <a:pt x="4569" y="609"/>
                  </a:lnTo>
                  <a:cubicBezTo>
                    <a:pt x="4520" y="561"/>
                    <a:pt x="4442" y="561"/>
                    <a:pt x="4393" y="609"/>
                  </a:cubicBezTo>
                  <a:lnTo>
                    <a:pt x="4147" y="855"/>
                  </a:lnTo>
                  <a:cubicBezTo>
                    <a:pt x="3866" y="663"/>
                    <a:pt x="3548" y="533"/>
                    <a:pt x="3215" y="474"/>
                  </a:cubicBezTo>
                  <a:lnTo>
                    <a:pt x="3215" y="124"/>
                  </a:lnTo>
                  <a:cubicBezTo>
                    <a:pt x="3215" y="56"/>
                    <a:pt x="3159" y="0"/>
                    <a:pt x="3090" y="0"/>
                  </a:cubicBezTo>
                  <a:lnTo>
                    <a:pt x="2500" y="0"/>
                  </a:lnTo>
                  <a:cubicBezTo>
                    <a:pt x="2432" y="0"/>
                    <a:pt x="2376" y="56"/>
                    <a:pt x="2376" y="124"/>
                  </a:cubicBezTo>
                  <a:lnTo>
                    <a:pt x="2376" y="474"/>
                  </a:lnTo>
                  <a:cubicBezTo>
                    <a:pt x="2040" y="534"/>
                    <a:pt x="1719" y="665"/>
                    <a:pt x="1437" y="860"/>
                  </a:cubicBezTo>
                  <a:lnTo>
                    <a:pt x="1197" y="620"/>
                  </a:lnTo>
                  <a:cubicBezTo>
                    <a:pt x="1149" y="572"/>
                    <a:pt x="1070" y="572"/>
                    <a:pt x="1022" y="620"/>
                  </a:cubicBezTo>
                  <a:lnTo>
                    <a:pt x="604" y="1037"/>
                  </a:lnTo>
                  <a:cubicBezTo>
                    <a:pt x="581" y="1061"/>
                    <a:pt x="568" y="1092"/>
                    <a:pt x="568" y="1125"/>
                  </a:cubicBezTo>
                  <a:cubicBezTo>
                    <a:pt x="568" y="1158"/>
                    <a:pt x="581" y="1190"/>
                    <a:pt x="604" y="1213"/>
                  </a:cubicBezTo>
                  <a:lnTo>
                    <a:pt x="839" y="1448"/>
                  </a:lnTo>
                  <a:cubicBezTo>
                    <a:pt x="639" y="1730"/>
                    <a:pt x="502" y="2052"/>
                    <a:pt x="437" y="2392"/>
                  </a:cubicBezTo>
                  <a:lnTo>
                    <a:pt x="124" y="2392"/>
                  </a:lnTo>
                  <a:cubicBezTo>
                    <a:pt x="56" y="2392"/>
                    <a:pt x="0" y="2447"/>
                    <a:pt x="0" y="2516"/>
                  </a:cubicBezTo>
                  <a:lnTo>
                    <a:pt x="0" y="3106"/>
                  </a:lnTo>
                  <a:cubicBezTo>
                    <a:pt x="0" y="3175"/>
                    <a:pt x="56" y="3230"/>
                    <a:pt x="124" y="3230"/>
                  </a:cubicBezTo>
                  <a:lnTo>
                    <a:pt x="427" y="3230"/>
                  </a:lnTo>
                  <a:cubicBezTo>
                    <a:pt x="484" y="3573"/>
                    <a:pt x="616" y="3900"/>
                    <a:pt x="814" y="4189"/>
                  </a:cubicBezTo>
                  <a:lnTo>
                    <a:pt x="593" y="4409"/>
                  </a:lnTo>
                  <a:cubicBezTo>
                    <a:pt x="545" y="4457"/>
                    <a:pt x="545" y="4536"/>
                    <a:pt x="593" y="4584"/>
                  </a:cubicBezTo>
                  <a:lnTo>
                    <a:pt x="1011" y="5002"/>
                  </a:lnTo>
                  <a:cubicBezTo>
                    <a:pt x="1034" y="5025"/>
                    <a:pt x="1066" y="5038"/>
                    <a:pt x="1099" y="5038"/>
                  </a:cubicBezTo>
                  <a:cubicBezTo>
                    <a:pt x="1132" y="5038"/>
                    <a:pt x="1163" y="5025"/>
                    <a:pt x="1186" y="5002"/>
                  </a:cubicBezTo>
                  <a:lnTo>
                    <a:pt x="1400" y="4789"/>
                  </a:lnTo>
                  <a:cubicBezTo>
                    <a:pt x="1690" y="4997"/>
                    <a:pt x="2024" y="5138"/>
                    <a:pt x="2376" y="5200"/>
                  </a:cubicBezTo>
                  <a:lnTo>
                    <a:pt x="2376" y="5498"/>
                  </a:lnTo>
                  <a:cubicBezTo>
                    <a:pt x="2376" y="5566"/>
                    <a:pt x="2432" y="5622"/>
                    <a:pt x="2500" y="5622"/>
                  </a:cubicBezTo>
                  <a:lnTo>
                    <a:pt x="3090" y="5622"/>
                  </a:lnTo>
                  <a:cubicBezTo>
                    <a:pt x="3159" y="5622"/>
                    <a:pt x="3215" y="5566"/>
                    <a:pt x="3215" y="5498"/>
                  </a:cubicBezTo>
                  <a:lnTo>
                    <a:pt x="3215" y="5200"/>
                  </a:lnTo>
                  <a:cubicBezTo>
                    <a:pt x="3564" y="5138"/>
                    <a:pt x="3895" y="4999"/>
                    <a:pt x="4184" y="4793"/>
                  </a:cubicBezTo>
                  <a:lnTo>
                    <a:pt x="4404" y="5013"/>
                  </a:lnTo>
                  <a:cubicBezTo>
                    <a:pt x="4451" y="5059"/>
                    <a:pt x="4533" y="5059"/>
                    <a:pt x="4580" y="5013"/>
                  </a:cubicBezTo>
                  <a:lnTo>
                    <a:pt x="4997" y="4595"/>
                  </a:lnTo>
                  <a:cubicBezTo>
                    <a:pt x="5046" y="4547"/>
                    <a:pt x="5046" y="4468"/>
                    <a:pt x="4997" y="4420"/>
                  </a:cubicBezTo>
                  <a:lnTo>
                    <a:pt x="4773" y="4195"/>
                  </a:lnTo>
                  <a:cubicBezTo>
                    <a:pt x="4973" y="3905"/>
                    <a:pt x="5106" y="3575"/>
                    <a:pt x="5164" y="3230"/>
                  </a:cubicBezTo>
                  <a:lnTo>
                    <a:pt x="5498" y="3230"/>
                  </a:lnTo>
                  <a:cubicBezTo>
                    <a:pt x="5566" y="3230"/>
                    <a:pt x="5622" y="3175"/>
                    <a:pt x="5622" y="3106"/>
                  </a:cubicBezTo>
                  <a:lnTo>
                    <a:pt x="5622" y="2516"/>
                  </a:lnTo>
                  <a:cubicBezTo>
                    <a:pt x="5622" y="2447"/>
                    <a:pt x="5566" y="2392"/>
                    <a:pt x="5498" y="2392"/>
                  </a:cubicBezTo>
                  <a:close/>
                  <a:moveTo>
                    <a:pt x="2811" y="4121"/>
                  </a:moveTo>
                  <a:cubicBezTo>
                    <a:pt x="2088" y="4121"/>
                    <a:pt x="1501" y="3534"/>
                    <a:pt x="1501" y="2811"/>
                  </a:cubicBezTo>
                  <a:cubicBezTo>
                    <a:pt x="1501" y="2088"/>
                    <a:pt x="2088" y="1501"/>
                    <a:pt x="2811" y="1501"/>
                  </a:cubicBezTo>
                  <a:cubicBezTo>
                    <a:pt x="3534" y="1501"/>
                    <a:pt x="4121" y="2088"/>
                    <a:pt x="4121" y="2811"/>
                  </a:cubicBezTo>
                  <a:cubicBezTo>
                    <a:pt x="4121" y="3534"/>
                    <a:pt x="3534" y="4121"/>
                    <a:pt x="2811" y="4121"/>
                  </a:cubicBezTo>
                  <a:close/>
                  <a:moveTo>
                    <a:pt x="3308" y="2811"/>
                  </a:moveTo>
                  <a:cubicBezTo>
                    <a:pt x="3308" y="3086"/>
                    <a:pt x="3085" y="3308"/>
                    <a:pt x="2811" y="3308"/>
                  </a:cubicBezTo>
                  <a:cubicBezTo>
                    <a:pt x="2537" y="3308"/>
                    <a:pt x="2314" y="3086"/>
                    <a:pt x="2314" y="2811"/>
                  </a:cubicBezTo>
                  <a:cubicBezTo>
                    <a:pt x="2314" y="2537"/>
                    <a:pt x="2537" y="2314"/>
                    <a:pt x="2811" y="2314"/>
                  </a:cubicBezTo>
                  <a:cubicBezTo>
                    <a:pt x="3085" y="2314"/>
                    <a:pt x="3308" y="2537"/>
                    <a:pt x="3308" y="2811"/>
                  </a:cubicBezTo>
                  <a:close/>
                </a:path>
              </a:pathLst>
            </a:cu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微软雅黑" panose="020B0503020204020204" pitchFamily="3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/>
      <p:bldP spid="19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椭圆 59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>
                <a:solidFill>
                  <a:srgbClr val="F4ECD7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en-US" altLang="zh-CN" sz="2000" b="1" dirty="0">
              <a:solidFill>
                <a:srgbClr val="F4ECD7"/>
              </a:solidFill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" name="TextBox 560"/>
          <p:cNvSpPr txBox="1"/>
          <p:nvPr/>
        </p:nvSpPr>
        <p:spPr>
          <a:xfrm>
            <a:off x="1520825" y="664845"/>
            <a:ext cx="431609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2021年主要工作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98" name="TextBox 199"/>
          <p:cNvSpPr txBox="1"/>
          <p:nvPr/>
        </p:nvSpPr>
        <p:spPr>
          <a:xfrm>
            <a:off x="1520825" y="1231265"/>
            <a:ext cx="61988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7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）实施乡村振兴战略，加快农业农村现代化</a:t>
            </a:r>
            <a:endParaRPr lang="zh-CN" altLang="en-US" sz="2000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497821" y="2516088"/>
            <a:ext cx="2877103" cy="2805129"/>
            <a:chOff x="4133297" y="2281411"/>
            <a:chExt cx="3925404" cy="3827206"/>
          </a:xfrm>
        </p:grpSpPr>
        <p:sp>
          <p:nvSpPr>
            <p:cNvPr id="8" name="Freeform 5"/>
            <p:cNvSpPr/>
            <p:nvPr/>
          </p:nvSpPr>
          <p:spPr bwMode="auto">
            <a:xfrm>
              <a:off x="4798024" y="2281411"/>
              <a:ext cx="2595953" cy="1342040"/>
            </a:xfrm>
            <a:custGeom>
              <a:avLst/>
              <a:gdLst>
                <a:gd name="T0" fmla="*/ 435 w 871"/>
                <a:gd name="T1" fmla="*/ 450 h 450"/>
                <a:gd name="T2" fmla="*/ 658 w 871"/>
                <a:gd name="T3" fmla="*/ 391 h 450"/>
                <a:gd name="T4" fmla="*/ 870 w 871"/>
                <a:gd name="T5" fmla="*/ 444 h 450"/>
                <a:gd name="T6" fmla="*/ 871 w 871"/>
                <a:gd name="T7" fmla="*/ 436 h 450"/>
                <a:gd name="T8" fmla="*/ 435 w 871"/>
                <a:gd name="T9" fmla="*/ 0 h 450"/>
                <a:gd name="T10" fmla="*/ 0 w 871"/>
                <a:gd name="T11" fmla="*/ 436 h 450"/>
                <a:gd name="T12" fmla="*/ 0 w 871"/>
                <a:gd name="T13" fmla="*/ 444 h 450"/>
                <a:gd name="T14" fmla="*/ 212 w 871"/>
                <a:gd name="T15" fmla="*/ 391 h 450"/>
                <a:gd name="T16" fmla="*/ 435 w 871"/>
                <a:gd name="T17" fmla="*/ 45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71" h="450">
                  <a:moveTo>
                    <a:pt x="435" y="450"/>
                  </a:moveTo>
                  <a:cubicBezTo>
                    <a:pt x="501" y="413"/>
                    <a:pt x="577" y="391"/>
                    <a:pt x="658" y="391"/>
                  </a:cubicBezTo>
                  <a:cubicBezTo>
                    <a:pt x="735" y="391"/>
                    <a:pt x="807" y="410"/>
                    <a:pt x="870" y="444"/>
                  </a:cubicBezTo>
                  <a:cubicBezTo>
                    <a:pt x="870" y="441"/>
                    <a:pt x="871" y="438"/>
                    <a:pt x="871" y="436"/>
                  </a:cubicBezTo>
                  <a:cubicBezTo>
                    <a:pt x="871" y="196"/>
                    <a:pt x="675" y="0"/>
                    <a:pt x="435" y="0"/>
                  </a:cubicBezTo>
                  <a:cubicBezTo>
                    <a:pt x="195" y="0"/>
                    <a:pt x="0" y="196"/>
                    <a:pt x="0" y="436"/>
                  </a:cubicBezTo>
                  <a:cubicBezTo>
                    <a:pt x="0" y="438"/>
                    <a:pt x="0" y="441"/>
                    <a:pt x="0" y="444"/>
                  </a:cubicBezTo>
                  <a:cubicBezTo>
                    <a:pt x="63" y="410"/>
                    <a:pt x="136" y="391"/>
                    <a:pt x="212" y="391"/>
                  </a:cubicBezTo>
                  <a:cubicBezTo>
                    <a:pt x="293" y="391"/>
                    <a:pt x="369" y="413"/>
                    <a:pt x="435" y="450"/>
                  </a:cubicBezTo>
                  <a:close/>
                </a:path>
              </a:pathLst>
            </a:custGeom>
            <a:solidFill>
              <a:srgbClr val="BD000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9" name="Freeform 6"/>
            <p:cNvSpPr/>
            <p:nvPr/>
          </p:nvSpPr>
          <p:spPr bwMode="auto">
            <a:xfrm>
              <a:off x="6158946" y="3712837"/>
              <a:ext cx="1899755" cy="2395780"/>
            </a:xfrm>
            <a:custGeom>
              <a:avLst/>
              <a:gdLst>
                <a:gd name="T0" fmla="*/ 211 w 637"/>
                <a:gd name="T1" fmla="*/ 348 h 804"/>
                <a:gd name="T2" fmla="*/ 212 w 637"/>
                <a:gd name="T3" fmla="*/ 368 h 804"/>
                <a:gd name="T4" fmla="*/ 0 w 637"/>
                <a:gd name="T5" fmla="*/ 754 h 804"/>
                <a:gd name="T6" fmla="*/ 201 w 637"/>
                <a:gd name="T7" fmla="*/ 804 h 804"/>
                <a:gd name="T8" fmla="*/ 637 w 637"/>
                <a:gd name="T9" fmla="*/ 368 h 804"/>
                <a:gd name="T10" fmla="*/ 433 w 637"/>
                <a:gd name="T11" fmla="*/ 0 h 804"/>
                <a:gd name="T12" fmla="*/ 211 w 637"/>
                <a:gd name="T13" fmla="*/ 348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7" h="804">
                  <a:moveTo>
                    <a:pt x="211" y="348"/>
                  </a:moveTo>
                  <a:cubicBezTo>
                    <a:pt x="212" y="355"/>
                    <a:pt x="212" y="361"/>
                    <a:pt x="212" y="368"/>
                  </a:cubicBezTo>
                  <a:cubicBezTo>
                    <a:pt x="212" y="530"/>
                    <a:pt x="127" y="673"/>
                    <a:pt x="0" y="754"/>
                  </a:cubicBezTo>
                  <a:cubicBezTo>
                    <a:pt x="60" y="786"/>
                    <a:pt x="128" y="804"/>
                    <a:pt x="201" y="804"/>
                  </a:cubicBezTo>
                  <a:cubicBezTo>
                    <a:pt x="441" y="804"/>
                    <a:pt x="637" y="608"/>
                    <a:pt x="637" y="368"/>
                  </a:cubicBezTo>
                  <a:cubicBezTo>
                    <a:pt x="637" y="213"/>
                    <a:pt x="555" y="77"/>
                    <a:pt x="433" y="0"/>
                  </a:cubicBezTo>
                  <a:cubicBezTo>
                    <a:pt x="419" y="148"/>
                    <a:pt x="333" y="276"/>
                    <a:pt x="211" y="348"/>
                  </a:cubicBezTo>
                  <a:close/>
                </a:path>
              </a:pathLst>
            </a:custGeom>
            <a:solidFill>
              <a:srgbClr val="A4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6158944" y="3512664"/>
              <a:ext cx="1228734" cy="1165787"/>
            </a:xfrm>
            <a:custGeom>
              <a:avLst/>
              <a:gdLst>
                <a:gd name="T0" fmla="*/ 0 w 412"/>
                <a:gd name="T1" fmla="*/ 49 h 391"/>
                <a:gd name="T2" fmla="*/ 210 w 412"/>
                <a:gd name="T3" fmla="*/ 391 h 391"/>
                <a:gd name="T4" fmla="*/ 412 w 412"/>
                <a:gd name="T5" fmla="*/ 55 h 391"/>
                <a:gd name="T6" fmla="*/ 201 w 412"/>
                <a:gd name="T7" fmla="*/ 0 h 391"/>
                <a:gd name="T8" fmla="*/ 0 w 412"/>
                <a:gd name="T9" fmla="*/ 49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2" h="391">
                  <a:moveTo>
                    <a:pt x="0" y="49"/>
                  </a:moveTo>
                  <a:cubicBezTo>
                    <a:pt x="115" y="123"/>
                    <a:pt x="196" y="247"/>
                    <a:pt x="210" y="391"/>
                  </a:cubicBezTo>
                  <a:cubicBezTo>
                    <a:pt x="324" y="319"/>
                    <a:pt x="402" y="196"/>
                    <a:pt x="412" y="55"/>
                  </a:cubicBezTo>
                  <a:cubicBezTo>
                    <a:pt x="350" y="20"/>
                    <a:pt x="278" y="0"/>
                    <a:pt x="201" y="0"/>
                  </a:cubicBezTo>
                  <a:cubicBezTo>
                    <a:pt x="128" y="0"/>
                    <a:pt x="60" y="18"/>
                    <a:pt x="0" y="49"/>
                  </a:cubicBezTo>
                  <a:close/>
                </a:path>
              </a:pathLst>
            </a:cu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4133297" y="3712837"/>
              <a:ext cx="1898496" cy="2395780"/>
            </a:xfrm>
            <a:custGeom>
              <a:avLst/>
              <a:gdLst>
                <a:gd name="T0" fmla="*/ 424 w 637"/>
                <a:gd name="T1" fmla="*/ 368 h 804"/>
                <a:gd name="T2" fmla="*/ 425 w 637"/>
                <a:gd name="T3" fmla="*/ 348 h 804"/>
                <a:gd name="T4" fmla="*/ 204 w 637"/>
                <a:gd name="T5" fmla="*/ 0 h 804"/>
                <a:gd name="T6" fmla="*/ 0 w 637"/>
                <a:gd name="T7" fmla="*/ 368 h 804"/>
                <a:gd name="T8" fmla="*/ 435 w 637"/>
                <a:gd name="T9" fmla="*/ 804 h 804"/>
                <a:gd name="T10" fmla="*/ 637 w 637"/>
                <a:gd name="T11" fmla="*/ 754 h 804"/>
                <a:gd name="T12" fmla="*/ 424 w 637"/>
                <a:gd name="T13" fmla="*/ 368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7" h="804">
                  <a:moveTo>
                    <a:pt x="424" y="368"/>
                  </a:moveTo>
                  <a:cubicBezTo>
                    <a:pt x="424" y="361"/>
                    <a:pt x="425" y="355"/>
                    <a:pt x="425" y="348"/>
                  </a:cubicBezTo>
                  <a:cubicBezTo>
                    <a:pt x="303" y="276"/>
                    <a:pt x="218" y="148"/>
                    <a:pt x="204" y="0"/>
                  </a:cubicBezTo>
                  <a:cubicBezTo>
                    <a:pt x="81" y="77"/>
                    <a:pt x="0" y="213"/>
                    <a:pt x="0" y="368"/>
                  </a:cubicBezTo>
                  <a:cubicBezTo>
                    <a:pt x="0" y="608"/>
                    <a:pt x="195" y="804"/>
                    <a:pt x="435" y="804"/>
                  </a:cubicBezTo>
                  <a:cubicBezTo>
                    <a:pt x="508" y="804"/>
                    <a:pt x="576" y="786"/>
                    <a:pt x="637" y="754"/>
                  </a:cubicBezTo>
                  <a:cubicBezTo>
                    <a:pt x="509" y="673"/>
                    <a:pt x="424" y="530"/>
                    <a:pt x="424" y="368"/>
                  </a:cubicBezTo>
                  <a:close/>
                </a:path>
              </a:pathLst>
            </a:custGeom>
            <a:solidFill>
              <a:srgbClr val="A4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13" name="Freeform 9"/>
            <p:cNvSpPr/>
            <p:nvPr/>
          </p:nvSpPr>
          <p:spPr bwMode="auto">
            <a:xfrm>
              <a:off x="4800542" y="3512664"/>
              <a:ext cx="1231252" cy="1165787"/>
            </a:xfrm>
            <a:custGeom>
              <a:avLst/>
              <a:gdLst>
                <a:gd name="T0" fmla="*/ 203 w 413"/>
                <a:gd name="T1" fmla="*/ 391 h 391"/>
                <a:gd name="T2" fmla="*/ 413 w 413"/>
                <a:gd name="T3" fmla="*/ 49 h 391"/>
                <a:gd name="T4" fmla="*/ 211 w 413"/>
                <a:gd name="T5" fmla="*/ 0 h 391"/>
                <a:gd name="T6" fmla="*/ 0 w 413"/>
                <a:gd name="T7" fmla="*/ 55 h 391"/>
                <a:gd name="T8" fmla="*/ 203 w 413"/>
                <a:gd name="T9" fmla="*/ 391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3" h="391">
                  <a:moveTo>
                    <a:pt x="203" y="391"/>
                  </a:moveTo>
                  <a:cubicBezTo>
                    <a:pt x="216" y="247"/>
                    <a:pt x="297" y="123"/>
                    <a:pt x="413" y="49"/>
                  </a:cubicBezTo>
                  <a:cubicBezTo>
                    <a:pt x="352" y="18"/>
                    <a:pt x="284" y="0"/>
                    <a:pt x="211" y="0"/>
                  </a:cubicBezTo>
                  <a:cubicBezTo>
                    <a:pt x="135" y="0"/>
                    <a:pt x="63" y="20"/>
                    <a:pt x="0" y="55"/>
                  </a:cubicBezTo>
                  <a:cubicBezTo>
                    <a:pt x="10" y="196"/>
                    <a:pt x="89" y="319"/>
                    <a:pt x="203" y="391"/>
                  </a:cubicBezTo>
                  <a:close/>
                </a:path>
              </a:pathLst>
            </a:cu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50" name="Freeform 10"/>
            <p:cNvSpPr/>
            <p:nvPr/>
          </p:nvSpPr>
          <p:spPr bwMode="auto">
            <a:xfrm>
              <a:off x="5461487" y="4785457"/>
              <a:ext cx="1263986" cy="1139349"/>
            </a:xfrm>
            <a:custGeom>
              <a:avLst/>
              <a:gdLst>
                <a:gd name="T0" fmla="*/ 424 w 424"/>
                <a:gd name="T1" fmla="*/ 8 h 382"/>
                <a:gd name="T2" fmla="*/ 424 w 424"/>
                <a:gd name="T3" fmla="*/ 0 h 382"/>
                <a:gd name="T4" fmla="*/ 212 w 424"/>
                <a:gd name="T5" fmla="*/ 52 h 382"/>
                <a:gd name="T6" fmla="*/ 0 w 424"/>
                <a:gd name="T7" fmla="*/ 0 h 382"/>
                <a:gd name="T8" fmla="*/ 0 w 424"/>
                <a:gd name="T9" fmla="*/ 8 h 382"/>
                <a:gd name="T10" fmla="*/ 212 w 424"/>
                <a:gd name="T11" fmla="*/ 382 h 382"/>
                <a:gd name="T12" fmla="*/ 424 w 424"/>
                <a:gd name="T13" fmla="*/ 8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4" h="382">
                  <a:moveTo>
                    <a:pt x="424" y="8"/>
                  </a:moveTo>
                  <a:cubicBezTo>
                    <a:pt x="424" y="5"/>
                    <a:pt x="424" y="3"/>
                    <a:pt x="424" y="0"/>
                  </a:cubicBezTo>
                  <a:cubicBezTo>
                    <a:pt x="361" y="33"/>
                    <a:pt x="289" y="52"/>
                    <a:pt x="212" y="52"/>
                  </a:cubicBezTo>
                  <a:cubicBezTo>
                    <a:pt x="136" y="52"/>
                    <a:pt x="63" y="33"/>
                    <a:pt x="0" y="0"/>
                  </a:cubicBezTo>
                  <a:cubicBezTo>
                    <a:pt x="0" y="3"/>
                    <a:pt x="0" y="5"/>
                    <a:pt x="0" y="8"/>
                  </a:cubicBezTo>
                  <a:cubicBezTo>
                    <a:pt x="0" y="167"/>
                    <a:pt x="85" y="306"/>
                    <a:pt x="212" y="382"/>
                  </a:cubicBezTo>
                  <a:cubicBezTo>
                    <a:pt x="339" y="306"/>
                    <a:pt x="424" y="167"/>
                    <a:pt x="424" y="8"/>
                  </a:cubicBezTo>
                  <a:close/>
                </a:path>
              </a:pathLst>
            </a:cu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cs"/>
              </a:endParaRPr>
            </a:p>
          </p:txBody>
        </p:sp>
        <p:sp>
          <p:nvSpPr>
            <p:cNvPr id="51" name="Freeform 12"/>
            <p:cNvSpPr/>
            <p:nvPr/>
          </p:nvSpPr>
          <p:spPr bwMode="auto">
            <a:xfrm>
              <a:off x="4558941" y="5005832"/>
              <a:ext cx="457209" cy="457210"/>
            </a:xfrm>
            <a:custGeom>
              <a:avLst/>
              <a:gdLst>
                <a:gd name="connsiteX0" fmla="*/ 300453 w 457209"/>
                <a:gd name="connsiteY0" fmla="*/ 26126 h 457210"/>
                <a:gd name="connsiteX1" fmla="*/ 352707 w 457209"/>
                <a:gd name="connsiteY1" fmla="*/ 39562 h 457210"/>
                <a:gd name="connsiteX2" fmla="*/ 404960 w 457209"/>
                <a:gd name="connsiteY2" fmla="*/ 75392 h 457210"/>
                <a:gd name="connsiteX3" fmla="*/ 431087 w 457209"/>
                <a:gd name="connsiteY3" fmla="*/ 120180 h 457210"/>
                <a:gd name="connsiteX4" fmla="*/ 444150 w 457209"/>
                <a:gd name="connsiteY4" fmla="*/ 182882 h 457210"/>
                <a:gd name="connsiteX5" fmla="*/ 300453 w 457209"/>
                <a:gd name="connsiteY5" fmla="*/ 182882 h 457210"/>
                <a:gd name="connsiteX6" fmla="*/ 224208 w 457209"/>
                <a:gd name="connsiteY6" fmla="*/ 0 h 457210"/>
                <a:gd name="connsiteX7" fmla="*/ 224208 w 457209"/>
                <a:gd name="connsiteY7" fmla="*/ 230825 h 457210"/>
                <a:gd name="connsiteX8" fmla="*/ 378077 w 457209"/>
                <a:gd name="connsiteY8" fmla="*/ 230825 h 457210"/>
                <a:gd name="connsiteX9" fmla="*/ 457209 w 457209"/>
                <a:gd name="connsiteY9" fmla="*/ 230825 h 457210"/>
                <a:gd name="connsiteX10" fmla="*/ 444021 w 457209"/>
                <a:gd name="connsiteY10" fmla="*/ 297409 h 457210"/>
                <a:gd name="connsiteX11" fmla="*/ 408851 w 457209"/>
                <a:gd name="connsiteY11" fmla="*/ 363993 h 457210"/>
                <a:gd name="connsiteX12" fmla="*/ 360492 w 457209"/>
                <a:gd name="connsiteY12" fmla="*/ 412821 h 457210"/>
                <a:gd name="connsiteX13" fmla="*/ 298944 w 457209"/>
                <a:gd name="connsiteY13" fmla="*/ 448332 h 457210"/>
                <a:gd name="connsiteX14" fmla="*/ 224208 w 457209"/>
                <a:gd name="connsiteY14" fmla="*/ 457210 h 457210"/>
                <a:gd name="connsiteX15" fmla="*/ 158264 w 457209"/>
                <a:gd name="connsiteY15" fmla="*/ 448332 h 457210"/>
                <a:gd name="connsiteX16" fmla="*/ 96717 w 457209"/>
                <a:gd name="connsiteY16" fmla="*/ 412821 h 457210"/>
                <a:gd name="connsiteX17" fmla="*/ 43962 w 457209"/>
                <a:gd name="connsiteY17" fmla="*/ 363993 h 457210"/>
                <a:gd name="connsiteX18" fmla="*/ 13188 w 457209"/>
                <a:gd name="connsiteY18" fmla="*/ 297409 h 457210"/>
                <a:gd name="connsiteX19" fmla="*/ 0 w 457209"/>
                <a:gd name="connsiteY19" fmla="*/ 230825 h 457210"/>
                <a:gd name="connsiteX20" fmla="*/ 13188 w 457209"/>
                <a:gd name="connsiteY20" fmla="*/ 159802 h 457210"/>
                <a:gd name="connsiteX21" fmla="*/ 43962 w 457209"/>
                <a:gd name="connsiteY21" fmla="*/ 97657 h 457210"/>
                <a:gd name="connsiteX22" fmla="*/ 96717 w 457209"/>
                <a:gd name="connsiteY22" fmla="*/ 44389 h 457210"/>
                <a:gd name="connsiteX23" fmla="*/ 158264 w 457209"/>
                <a:gd name="connsiteY23" fmla="*/ 8878 h 457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57209" h="457210">
                  <a:moveTo>
                    <a:pt x="300453" y="26126"/>
                  </a:moveTo>
                  <a:lnTo>
                    <a:pt x="352707" y="39562"/>
                  </a:lnTo>
                  <a:lnTo>
                    <a:pt x="404960" y="75392"/>
                  </a:lnTo>
                  <a:lnTo>
                    <a:pt x="431087" y="120180"/>
                  </a:lnTo>
                  <a:lnTo>
                    <a:pt x="444150" y="182882"/>
                  </a:lnTo>
                  <a:lnTo>
                    <a:pt x="300453" y="182882"/>
                  </a:lnTo>
                  <a:close/>
                  <a:moveTo>
                    <a:pt x="224208" y="0"/>
                  </a:moveTo>
                  <a:lnTo>
                    <a:pt x="224208" y="230825"/>
                  </a:lnTo>
                  <a:lnTo>
                    <a:pt x="378077" y="230825"/>
                  </a:lnTo>
                  <a:lnTo>
                    <a:pt x="457209" y="230825"/>
                  </a:lnTo>
                  <a:lnTo>
                    <a:pt x="444021" y="297409"/>
                  </a:lnTo>
                  <a:lnTo>
                    <a:pt x="408851" y="363993"/>
                  </a:lnTo>
                  <a:lnTo>
                    <a:pt x="360492" y="412821"/>
                  </a:lnTo>
                  <a:lnTo>
                    <a:pt x="298944" y="448332"/>
                  </a:lnTo>
                  <a:lnTo>
                    <a:pt x="224208" y="457210"/>
                  </a:lnTo>
                  <a:lnTo>
                    <a:pt x="158264" y="448332"/>
                  </a:lnTo>
                  <a:lnTo>
                    <a:pt x="96717" y="412821"/>
                  </a:lnTo>
                  <a:lnTo>
                    <a:pt x="43962" y="363993"/>
                  </a:lnTo>
                  <a:lnTo>
                    <a:pt x="13188" y="297409"/>
                  </a:lnTo>
                  <a:lnTo>
                    <a:pt x="0" y="230825"/>
                  </a:lnTo>
                  <a:lnTo>
                    <a:pt x="13188" y="159802"/>
                  </a:lnTo>
                  <a:lnTo>
                    <a:pt x="43962" y="97657"/>
                  </a:lnTo>
                  <a:lnTo>
                    <a:pt x="96717" y="44389"/>
                  </a:lnTo>
                  <a:lnTo>
                    <a:pt x="158264" y="8878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宋体 CN" panose="02020400000000000000" pitchFamily="18" charset="-122"/>
              </a:endParaRPr>
            </a:p>
          </p:txBody>
        </p:sp>
        <p:sp>
          <p:nvSpPr>
            <p:cNvPr id="52" name="Freeform 13"/>
            <p:cNvSpPr/>
            <p:nvPr/>
          </p:nvSpPr>
          <p:spPr bwMode="auto">
            <a:xfrm>
              <a:off x="5917127" y="2556149"/>
              <a:ext cx="352705" cy="535587"/>
            </a:xfrm>
            <a:custGeom>
              <a:avLst/>
              <a:gdLst>
                <a:gd name="connsiteX0" fmla="*/ 94628 w 352705"/>
                <a:gd name="connsiteY0" fmla="*/ 235134 h 535587"/>
                <a:gd name="connsiteX1" fmla="*/ 133340 w 352705"/>
                <a:gd name="connsiteY1" fmla="*/ 269969 h 535587"/>
                <a:gd name="connsiteX2" fmla="*/ 141942 w 352705"/>
                <a:gd name="connsiteY2" fmla="*/ 274324 h 535587"/>
                <a:gd name="connsiteX3" fmla="*/ 146244 w 352705"/>
                <a:gd name="connsiteY3" fmla="*/ 269969 h 535587"/>
                <a:gd name="connsiteX4" fmla="*/ 172051 w 352705"/>
                <a:gd name="connsiteY4" fmla="*/ 239489 h 535587"/>
                <a:gd name="connsiteX5" fmla="*/ 202160 w 352705"/>
                <a:gd name="connsiteY5" fmla="*/ 269969 h 535587"/>
                <a:gd name="connsiteX6" fmla="*/ 210763 w 352705"/>
                <a:gd name="connsiteY6" fmla="*/ 274324 h 535587"/>
                <a:gd name="connsiteX7" fmla="*/ 219366 w 352705"/>
                <a:gd name="connsiteY7" fmla="*/ 269969 h 535587"/>
                <a:gd name="connsiteX8" fmla="*/ 253776 w 352705"/>
                <a:gd name="connsiteY8" fmla="*/ 235134 h 535587"/>
                <a:gd name="connsiteX9" fmla="*/ 305391 w 352705"/>
                <a:gd name="connsiteY9" fmla="*/ 252552 h 535587"/>
                <a:gd name="connsiteX10" fmla="*/ 344103 w 352705"/>
                <a:gd name="connsiteY10" fmla="*/ 291741 h 535587"/>
                <a:gd name="connsiteX11" fmla="*/ 352705 w 352705"/>
                <a:gd name="connsiteY11" fmla="*/ 339640 h 535587"/>
                <a:gd name="connsiteX12" fmla="*/ 352705 w 352705"/>
                <a:gd name="connsiteY12" fmla="*/ 478980 h 535587"/>
                <a:gd name="connsiteX13" fmla="*/ 326898 w 352705"/>
                <a:gd name="connsiteY13" fmla="*/ 496398 h 535587"/>
                <a:gd name="connsiteX14" fmla="*/ 292487 w 352705"/>
                <a:gd name="connsiteY14" fmla="*/ 513815 h 535587"/>
                <a:gd name="connsiteX15" fmla="*/ 292487 w 352705"/>
                <a:gd name="connsiteY15" fmla="*/ 370120 h 535587"/>
                <a:gd name="connsiteX16" fmla="*/ 292487 w 352705"/>
                <a:gd name="connsiteY16" fmla="*/ 352703 h 535587"/>
                <a:gd name="connsiteX17" fmla="*/ 288186 w 352705"/>
                <a:gd name="connsiteY17" fmla="*/ 335285 h 535587"/>
                <a:gd name="connsiteX18" fmla="*/ 288186 w 352705"/>
                <a:gd name="connsiteY18" fmla="*/ 513815 h 535587"/>
                <a:gd name="connsiteX19" fmla="*/ 232269 w 352705"/>
                <a:gd name="connsiteY19" fmla="*/ 531233 h 535587"/>
                <a:gd name="connsiteX20" fmla="*/ 180654 w 352705"/>
                <a:gd name="connsiteY20" fmla="*/ 535587 h 535587"/>
                <a:gd name="connsiteX21" fmla="*/ 120436 w 352705"/>
                <a:gd name="connsiteY21" fmla="*/ 531233 h 535587"/>
                <a:gd name="connsiteX22" fmla="*/ 64519 w 352705"/>
                <a:gd name="connsiteY22" fmla="*/ 513815 h 535587"/>
                <a:gd name="connsiteX23" fmla="*/ 64519 w 352705"/>
                <a:gd name="connsiteY23" fmla="*/ 335285 h 535587"/>
                <a:gd name="connsiteX24" fmla="*/ 60218 w 352705"/>
                <a:gd name="connsiteY24" fmla="*/ 352703 h 535587"/>
                <a:gd name="connsiteX25" fmla="*/ 60218 w 352705"/>
                <a:gd name="connsiteY25" fmla="*/ 370120 h 535587"/>
                <a:gd name="connsiteX26" fmla="*/ 60218 w 352705"/>
                <a:gd name="connsiteY26" fmla="*/ 513815 h 535587"/>
                <a:gd name="connsiteX27" fmla="*/ 25807 w 352705"/>
                <a:gd name="connsiteY27" fmla="*/ 496398 h 535587"/>
                <a:gd name="connsiteX28" fmla="*/ 0 w 352705"/>
                <a:gd name="connsiteY28" fmla="*/ 478980 h 535587"/>
                <a:gd name="connsiteX29" fmla="*/ 0 w 352705"/>
                <a:gd name="connsiteY29" fmla="*/ 339640 h 535587"/>
                <a:gd name="connsiteX30" fmla="*/ 8602 w 352705"/>
                <a:gd name="connsiteY30" fmla="*/ 291741 h 535587"/>
                <a:gd name="connsiteX31" fmla="*/ 47314 w 352705"/>
                <a:gd name="connsiteY31" fmla="*/ 252552 h 535587"/>
                <a:gd name="connsiteX32" fmla="*/ 187233 w 352705"/>
                <a:gd name="connsiteY32" fmla="*/ 0 h 535587"/>
                <a:gd name="connsiteX33" fmla="*/ 200296 w 352705"/>
                <a:gd name="connsiteY33" fmla="*/ 8709 h 535587"/>
                <a:gd name="connsiteX34" fmla="*/ 226422 w 352705"/>
                <a:gd name="connsiteY34" fmla="*/ 13063 h 535587"/>
                <a:gd name="connsiteX35" fmla="*/ 239485 w 352705"/>
                <a:gd name="connsiteY35" fmla="*/ 21772 h 535587"/>
                <a:gd name="connsiteX36" fmla="*/ 252548 w 352705"/>
                <a:gd name="connsiteY36" fmla="*/ 39190 h 535587"/>
                <a:gd name="connsiteX37" fmla="*/ 256902 w 352705"/>
                <a:gd name="connsiteY37" fmla="*/ 56607 h 535587"/>
                <a:gd name="connsiteX38" fmla="*/ 261256 w 352705"/>
                <a:gd name="connsiteY38" fmla="*/ 78380 h 535587"/>
                <a:gd name="connsiteX39" fmla="*/ 261256 w 352705"/>
                <a:gd name="connsiteY39" fmla="*/ 82734 h 535587"/>
                <a:gd name="connsiteX40" fmla="*/ 261256 w 352705"/>
                <a:gd name="connsiteY40" fmla="*/ 95797 h 535587"/>
                <a:gd name="connsiteX41" fmla="*/ 261256 w 352705"/>
                <a:gd name="connsiteY41" fmla="*/ 100152 h 535587"/>
                <a:gd name="connsiteX42" fmla="*/ 269965 w 352705"/>
                <a:gd name="connsiteY42" fmla="*/ 108860 h 535587"/>
                <a:gd name="connsiteX43" fmla="*/ 274319 w 352705"/>
                <a:gd name="connsiteY43" fmla="*/ 117569 h 535587"/>
                <a:gd name="connsiteX44" fmla="*/ 269965 w 352705"/>
                <a:gd name="connsiteY44" fmla="*/ 130632 h 535587"/>
                <a:gd name="connsiteX45" fmla="*/ 269965 w 352705"/>
                <a:gd name="connsiteY45" fmla="*/ 139341 h 535587"/>
                <a:gd name="connsiteX46" fmla="*/ 261256 w 352705"/>
                <a:gd name="connsiteY46" fmla="*/ 143696 h 535587"/>
                <a:gd name="connsiteX47" fmla="*/ 252548 w 352705"/>
                <a:gd name="connsiteY47" fmla="*/ 143696 h 535587"/>
                <a:gd name="connsiteX48" fmla="*/ 252548 w 352705"/>
                <a:gd name="connsiteY48" fmla="*/ 169822 h 535587"/>
                <a:gd name="connsiteX49" fmla="*/ 239485 w 352705"/>
                <a:gd name="connsiteY49" fmla="*/ 182885 h 535587"/>
                <a:gd name="connsiteX50" fmla="*/ 235130 w 352705"/>
                <a:gd name="connsiteY50" fmla="*/ 200303 h 535587"/>
                <a:gd name="connsiteX51" fmla="*/ 226422 w 352705"/>
                <a:gd name="connsiteY51" fmla="*/ 213366 h 535587"/>
                <a:gd name="connsiteX52" fmla="*/ 209004 w 352705"/>
                <a:gd name="connsiteY52" fmla="*/ 217721 h 535587"/>
                <a:gd name="connsiteX53" fmla="*/ 200296 w 352705"/>
                <a:gd name="connsiteY53" fmla="*/ 217721 h 535587"/>
                <a:gd name="connsiteX54" fmla="*/ 191587 w 352705"/>
                <a:gd name="connsiteY54" fmla="*/ 222075 h 535587"/>
                <a:gd name="connsiteX55" fmla="*/ 187233 w 352705"/>
                <a:gd name="connsiteY55" fmla="*/ 222075 h 535587"/>
                <a:gd name="connsiteX56" fmla="*/ 178524 w 352705"/>
                <a:gd name="connsiteY56" fmla="*/ 222075 h 535587"/>
                <a:gd name="connsiteX57" fmla="*/ 174170 w 352705"/>
                <a:gd name="connsiteY57" fmla="*/ 222075 h 535587"/>
                <a:gd name="connsiteX58" fmla="*/ 165461 w 352705"/>
                <a:gd name="connsiteY58" fmla="*/ 217721 h 535587"/>
                <a:gd name="connsiteX59" fmla="*/ 156752 w 352705"/>
                <a:gd name="connsiteY59" fmla="*/ 217721 h 535587"/>
                <a:gd name="connsiteX60" fmla="*/ 139335 w 352705"/>
                <a:gd name="connsiteY60" fmla="*/ 213366 h 535587"/>
                <a:gd name="connsiteX61" fmla="*/ 134981 w 352705"/>
                <a:gd name="connsiteY61" fmla="*/ 200303 h 535587"/>
                <a:gd name="connsiteX62" fmla="*/ 126272 w 352705"/>
                <a:gd name="connsiteY62" fmla="*/ 182885 h 535587"/>
                <a:gd name="connsiteX63" fmla="*/ 113209 w 352705"/>
                <a:gd name="connsiteY63" fmla="*/ 169822 h 535587"/>
                <a:gd name="connsiteX64" fmla="*/ 113209 w 352705"/>
                <a:gd name="connsiteY64" fmla="*/ 143696 h 535587"/>
                <a:gd name="connsiteX65" fmla="*/ 100146 w 352705"/>
                <a:gd name="connsiteY65" fmla="*/ 143696 h 535587"/>
                <a:gd name="connsiteX66" fmla="*/ 95792 w 352705"/>
                <a:gd name="connsiteY66" fmla="*/ 139341 h 535587"/>
                <a:gd name="connsiteX67" fmla="*/ 95792 w 352705"/>
                <a:gd name="connsiteY67" fmla="*/ 130632 h 535587"/>
                <a:gd name="connsiteX68" fmla="*/ 91437 w 352705"/>
                <a:gd name="connsiteY68" fmla="*/ 117569 h 535587"/>
                <a:gd name="connsiteX69" fmla="*/ 95792 w 352705"/>
                <a:gd name="connsiteY69" fmla="*/ 108860 h 535587"/>
                <a:gd name="connsiteX70" fmla="*/ 100146 w 352705"/>
                <a:gd name="connsiteY70" fmla="*/ 100152 h 535587"/>
                <a:gd name="connsiteX71" fmla="*/ 100146 w 352705"/>
                <a:gd name="connsiteY71" fmla="*/ 95797 h 535587"/>
                <a:gd name="connsiteX72" fmla="*/ 100146 w 352705"/>
                <a:gd name="connsiteY72" fmla="*/ 82734 h 535587"/>
                <a:gd name="connsiteX73" fmla="*/ 100146 w 352705"/>
                <a:gd name="connsiteY73" fmla="*/ 78380 h 535587"/>
                <a:gd name="connsiteX74" fmla="*/ 108855 w 352705"/>
                <a:gd name="connsiteY74" fmla="*/ 56607 h 535587"/>
                <a:gd name="connsiteX75" fmla="*/ 113209 w 352705"/>
                <a:gd name="connsiteY75" fmla="*/ 39190 h 535587"/>
                <a:gd name="connsiteX76" fmla="*/ 126272 w 352705"/>
                <a:gd name="connsiteY76" fmla="*/ 21772 h 535587"/>
                <a:gd name="connsiteX77" fmla="*/ 139335 w 352705"/>
                <a:gd name="connsiteY77" fmla="*/ 13063 h 535587"/>
                <a:gd name="connsiteX78" fmla="*/ 165461 w 352705"/>
                <a:gd name="connsiteY78" fmla="*/ 8709 h 535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52705" h="535587">
                  <a:moveTo>
                    <a:pt x="94628" y="235134"/>
                  </a:moveTo>
                  <a:lnTo>
                    <a:pt x="133340" y="269969"/>
                  </a:lnTo>
                  <a:lnTo>
                    <a:pt x="141942" y="274324"/>
                  </a:lnTo>
                  <a:lnTo>
                    <a:pt x="146244" y="269969"/>
                  </a:lnTo>
                  <a:lnTo>
                    <a:pt x="172051" y="239489"/>
                  </a:lnTo>
                  <a:lnTo>
                    <a:pt x="202160" y="269969"/>
                  </a:lnTo>
                  <a:lnTo>
                    <a:pt x="210763" y="274324"/>
                  </a:lnTo>
                  <a:lnTo>
                    <a:pt x="219366" y="269969"/>
                  </a:lnTo>
                  <a:lnTo>
                    <a:pt x="253776" y="235134"/>
                  </a:lnTo>
                  <a:lnTo>
                    <a:pt x="305391" y="252552"/>
                  </a:lnTo>
                  <a:lnTo>
                    <a:pt x="344103" y="291741"/>
                  </a:lnTo>
                  <a:lnTo>
                    <a:pt x="352705" y="339640"/>
                  </a:lnTo>
                  <a:lnTo>
                    <a:pt x="352705" y="478980"/>
                  </a:lnTo>
                  <a:lnTo>
                    <a:pt x="326898" y="496398"/>
                  </a:lnTo>
                  <a:lnTo>
                    <a:pt x="292487" y="513815"/>
                  </a:lnTo>
                  <a:lnTo>
                    <a:pt x="292487" y="370120"/>
                  </a:lnTo>
                  <a:lnTo>
                    <a:pt x="292487" y="352703"/>
                  </a:lnTo>
                  <a:lnTo>
                    <a:pt x="288186" y="335285"/>
                  </a:lnTo>
                  <a:lnTo>
                    <a:pt x="288186" y="513815"/>
                  </a:lnTo>
                  <a:lnTo>
                    <a:pt x="232269" y="531233"/>
                  </a:lnTo>
                  <a:lnTo>
                    <a:pt x="180654" y="535587"/>
                  </a:lnTo>
                  <a:lnTo>
                    <a:pt x="120436" y="531233"/>
                  </a:lnTo>
                  <a:lnTo>
                    <a:pt x="64519" y="513815"/>
                  </a:lnTo>
                  <a:lnTo>
                    <a:pt x="64519" y="335285"/>
                  </a:lnTo>
                  <a:lnTo>
                    <a:pt x="60218" y="352703"/>
                  </a:lnTo>
                  <a:lnTo>
                    <a:pt x="60218" y="370120"/>
                  </a:lnTo>
                  <a:lnTo>
                    <a:pt x="60218" y="513815"/>
                  </a:lnTo>
                  <a:lnTo>
                    <a:pt x="25807" y="496398"/>
                  </a:lnTo>
                  <a:lnTo>
                    <a:pt x="0" y="478980"/>
                  </a:lnTo>
                  <a:lnTo>
                    <a:pt x="0" y="339640"/>
                  </a:lnTo>
                  <a:lnTo>
                    <a:pt x="8602" y="291741"/>
                  </a:lnTo>
                  <a:lnTo>
                    <a:pt x="47314" y="252552"/>
                  </a:lnTo>
                  <a:close/>
                  <a:moveTo>
                    <a:pt x="187233" y="0"/>
                  </a:moveTo>
                  <a:lnTo>
                    <a:pt x="200296" y="8709"/>
                  </a:lnTo>
                  <a:lnTo>
                    <a:pt x="226422" y="13063"/>
                  </a:lnTo>
                  <a:lnTo>
                    <a:pt x="239485" y="21772"/>
                  </a:lnTo>
                  <a:lnTo>
                    <a:pt x="252548" y="39190"/>
                  </a:lnTo>
                  <a:lnTo>
                    <a:pt x="256902" y="56607"/>
                  </a:lnTo>
                  <a:lnTo>
                    <a:pt x="261256" y="78380"/>
                  </a:lnTo>
                  <a:lnTo>
                    <a:pt x="261256" y="82734"/>
                  </a:lnTo>
                  <a:lnTo>
                    <a:pt x="261256" y="95797"/>
                  </a:lnTo>
                  <a:lnTo>
                    <a:pt x="261256" y="100152"/>
                  </a:lnTo>
                  <a:lnTo>
                    <a:pt x="269965" y="108860"/>
                  </a:lnTo>
                  <a:lnTo>
                    <a:pt x="274319" y="117569"/>
                  </a:lnTo>
                  <a:lnTo>
                    <a:pt x="269965" y="130632"/>
                  </a:lnTo>
                  <a:lnTo>
                    <a:pt x="269965" y="139341"/>
                  </a:lnTo>
                  <a:lnTo>
                    <a:pt x="261256" y="143696"/>
                  </a:lnTo>
                  <a:lnTo>
                    <a:pt x="252548" y="143696"/>
                  </a:lnTo>
                  <a:lnTo>
                    <a:pt x="252548" y="169822"/>
                  </a:lnTo>
                  <a:lnTo>
                    <a:pt x="239485" y="182885"/>
                  </a:lnTo>
                  <a:lnTo>
                    <a:pt x="235130" y="200303"/>
                  </a:lnTo>
                  <a:lnTo>
                    <a:pt x="226422" y="213366"/>
                  </a:lnTo>
                  <a:lnTo>
                    <a:pt x="209004" y="217721"/>
                  </a:lnTo>
                  <a:lnTo>
                    <a:pt x="200296" y="217721"/>
                  </a:lnTo>
                  <a:lnTo>
                    <a:pt x="191587" y="222075"/>
                  </a:lnTo>
                  <a:lnTo>
                    <a:pt x="187233" y="222075"/>
                  </a:lnTo>
                  <a:lnTo>
                    <a:pt x="178524" y="222075"/>
                  </a:lnTo>
                  <a:lnTo>
                    <a:pt x="174170" y="222075"/>
                  </a:lnTo>
                  <a:lnTo>
                    <a:pt x="165461" y="217721"/>
                  </a:lnTo>
                  <a:lnTo>
                    <a:pt x="156752" y="217721"/>
                  </a:lnTo>
                  <a:lnTo>
                    <a:pt x="139335" y="213366"/>
                  </a:lnTo>
                  <a:lnTo>
                    <a:pt x="134981" y="200303"/>
                  </a:lnTo>
                  <a:lnTo>
                    <a:pt x="126272" y="182885"/>
                  </a:lnTo>
                  <a:lnTo>
                    <a:pt x="113209" y="169822"/>
                  </a:lnTo>
                  <a:lnTo>
                    <a:pt x="113209" y="143696"/>
                  </a:lnTo>
                  <a:lnTo>
                    <a:pt x="100146" y="143696"/>
                  </a:lnTo>
                  <a:lnTo>
                    <a:pt x="95792" y="139341"/>
                  </a:lnTo>
                  <a:lnTo>
                    <a:pt x="95792" y="130632"/>
                  </a:lnTo>
                  <a:lnTo>
                    <a:pt x="91437" y="117569"/>
                  </a:lnTo>
                  <a:lnTo>
                    <a:pt x="95792" y="108860"/>
                  </a:lnTo>
                  <a:lnTo>
                    <a:pt x="100146" y="100152"/>
                  </a:lnTo>
                  <a:lnTo>
                    <a:pt x="100146" y="95797"/>
                  </a:lnTo>
                  <a:lnTo>
                    <a:pt x="100146" y="82734"/>
                  </a:lnTo>
                  <a:lnTo>
                    <a:pt x="100146" y="78380"/>
                  </a:lnTo>
                  <a:lnTo>
                    <a:pt x="108855" y="56607"/>
                  </a:lnTo>
                  <a:lnTo>
                    <a:pt x="113209" y="39190"/>
                  </a:lnTo>
                  <a:lnTo>
                    <a:pt x="126272" y="21772"/>
                  </a:lnTo>
                  <a:lnTo>
                    <a:pt x="139335" y="13063"/>
                  </a:lnTo>
                  <a:lnTo>
                    <a:pt x="165461" y="87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宋体 CN" panose="02020400000000000000" pitchFamily="18" charset="-122"/>
              </a:endParaRPr>
            </a:p>
          </p:txBody>
        </p:sp>
        <p:sp>
          <p:nvSpPr>
            <p:cNvPr id="53" name="Freeform 14"/>
            <p:cNvSpPr>
              <a:spLocks noChangeArrowheads="1"/>
            </p:cNvSpPr>
            <p:nvPr/>
          </p:nvSpPr>
          <p:spPr bwMode="auto">
            <a:xfrm>
              <a:off x="7170016" y="5027579"/>
              <a:ext cx="444142" cy="418016"/>
            </a:xfrm>
            <a:custGeom>
              <a:avLst/>
              <a:gdLst>
                <a:gd name="connsiteX0" fmla="*/ 0 w 444142"/>
                <a:gd name="connsiteY0" fmla="*/ 378823 h 418016"/>
                <a:gd name="connsiteX1" fmla="*/ 444142 w 444142"/>
                <a:gd name="connsiteY1" fmla="*/ 378823 h 418016"/>
                <a:gd name="connsiteX2" fmla="*/ 444142 w 444142"/>
                <a:gd name="connsiteY2" fmla="*/ 418016 h 418016"/>
                <a:gd name="connsiteX3" fmla="*/ 0 w 444142"/>
                <a:gd name="connsiteY3" fmla="*/ 418016 h 418016"/>
                <a:gd name="connsiteX4" fmla="*/ 222067 w 444142"/>
                <a:gd name="connsiteY4" fmla="*/ 222067 h 418016"/>
                <a:gd name="connsiteX5" fmla="*/ 300445 w 444142"/>
                <a:gd name="connsiteY5" fmla="*/ 222067 h 418016"/>
                <a:gd name="connsiteX6" fmla="*/ 300445 w 444142"/>
                <a:gd name="connsiteY6" fmla="*/ 365764 h 418016"/>
                <a:gd name="connsiteX7" fmla="*/ 222067 w 444142"/>
                <a:gd name="connsiteY7" fmla="*/ 365764 h 418016"/>
                <a:gd name="connsiteX8" fmla="*/ 130630 w 444142"/>
                <a:gd name="connsiteY8" fmla="*/ 143689 h 418016"/>
                <a:gd name="connsiteX9" fmla="*/ 209008 w 444142"/>
                <a:gd name="connsiteY9" fmla="*/ 143689 h 418016"/>
                <a:gd name="connsiteX10" fmla="*/ 209008 w 444142"/>
                <a:gd name="connsiteY10" fmla="*/ 365764 h 418016"/>
                <a:gd name="connsiteX11" fmla="*/ 130630 w 444142"/>
                <a:gd name="connsiteY11" fmla="*/ 365764 h 418016"/>
                <a:gd name="connsiteX12" fmla="*/ 326571 w 444142"/>
                <a:gd name="connsiteY12" fmla="*/ 65311 h 418016"/>
                <a:gd name="connsiteX13" fmla="*/ 404949 w 444142"/>
                <a:gd name="connsiteY13" fmla="*/ 65311 h 418016"/>
                <a:gd name="connsiteX14" fmla="*/ 404949 w 444142"/>
                <a:gd name="connsiteY14" fmla="*/ 365764 h 418016"/>
                <a:gd name="connsiteX15" fmla="*/ 326571 w 444142"/>
                <a:gd name="connsiteY15" fmla="*/ 365764 h 418016"/>
                <a:gd name="connsiteX16" fmla="*/ 39185 w 444142"/>
                <a:gd name="connsiteY16" fmla="*/ 0 h 418016"/>
                <a:gd name="connsiteX17" fmla="*/ 104504 w 444142"/>
                <a:gd name="connsiteY17" fmla="*/ 0 h 418016"/>
                <a:gd name="connsiteX18" fmla="*/ 104504 w 444142"/>
                <a:gd name="connsiteY18" fmla="*/ 365764 h 418016"/>
                <a:gd name="connsiteX19" fmla="*/ 39185 w 444142"/>
                <a:gd name="connsiteY19" fmla="*/ 365764 h 418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44142" h="418016">
                  <a:moveTo>
                    <a:pt x="0" y="378823"/>
                  </a:moveTo>
                  <a:lnTo>
                    <a:pt x="444142" y="378823"/>
                  </a:lnTo>
                  <a:lnTo>
                    <a:pt x="444142" y="418016"/>
                  </a:lnTo>
                  <a:lnTo>
                    <a:pt x="0" y="418016"/>
                  </a:lnTo>
                  <a:close/>
                  <a:moveTo>
                    <a:pt x="222067" y="222067"/>
                  </a:moveTo>
                  <a:lnTo>
                    <a:pt x="300445" y="222067"/>
                  </a:lnTo>
                  <a:lnTo>
                    <a:pt x="300445" y="365764"/>
                  </a:lnTo>
                  <a:lnTo>
                    <a:pt x="222067" y="365764"/>
                  </a:lnTo>
                  <a:close/>
                  <a:moveTo>
                    <a:pt x="130630" y="143689"/>
                  </a:moveTo>
                  <a:lnTo>
                    <a:pt x="209008" y="143689"/>
                  </a:lnTo>
                  <a:lnTo>
                    <a:pt x="209008" y="365764"/>
                  </a:lnTo>
                  <a:lnTo>
                    <a:pt x="130630" y="365764"/>
                  </a:lnTo>
                  <a:close/>
                  <a:moveTo>
                    <a:pt x="326571" y="65311"/>
                  </a:moveTo>
                  <a:lnTo>
                    <a:pt x="404949" y="65311"/>
                  </a:lnTo>
                  <a:lnTo>
                    <a:pt x="404949" y="365764"/>
                  </a:lnTo>
                  <a:lnTo>
                    <a:pt x="326571" y="365764"/>
                  </a:lnTo>
                  <a:close/>
                  <a:moveTo>
                    <a:pt x="39185" y="0"/>
                  </a:moveTo>
                  <a:lnTo>
                    <a:pt x="104504" y="0"/>
                  </a:lnTo>
                  <a:lnTo>
                    <a:pt x="104504" y="365764"/>
                  </a:lnTo>
                  <a:lnTo>
                    <a:pt x="39185" y="36576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宋体 CN" panose="02020400000000000000" pitchFamily="18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5664200" y="2210435"/>
            <a:ext cx="2745740" cy="506730"/>
            <a:chOff x="8920" y="3481"/>
            <a:chExt cx="4324" cy="798"/>
          </a:xfrm>
        </p:grpSpPr>
        <p:sp>
          <p:nvSpPr>
            <p:cNvPr id="58" name="Oval 49"/>
            <p:cNvSpPr/>
            <p:nvPr/>
          </p:nvSpPr>
          <p:spPr>
            <a:xfrm>
              <a:off x="8920" y="3763"/>
              <a:ext cx="380" cy="360"/>
            </a:xfrm>
            <a:prstGeom prst="ellipse">
              <a:avLst/>
            </a:prstGeom>
            <a:solidFill>
              <a:srgbClr val="A4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 Light" panose="020B0502040204020203" pitchFamily="34" charset="-122"/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9670" y="3481"/>
              <a:ext cx="3574" cy="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宋体 CN" panose="02020400000000000000" pitchFamily="18" charset="-122"/>
                </a:rPr>
                <a:t>切实保障粮食安全</a:t>
              </a:r>
              <a:endPara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宋体 CN" panose="02020400000000000000" pitchFamily="18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664200" y="2912110"/>
            <a:ext cx="3315970" cy="506730"/>
            <a:chOff x="8920" y="4586"/>
            <a:chExt cx="5222" cy="798"/>
          </a:xfrm>
        </p:grpSpPr>
        <p:sp>
          <p:nvSpPr>
            <p:cNvPr id="77" name="文本框 76"/>
            <p:cNvSpPr txBox="1"/>
            <p:nvPr/>
          </p:nvSpPr>
          <p:spPr>
            <a:xfrm>
              <a:off x="9658" y="4586"/>
              <a:ext cx="4485" cy="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宋体 CN" panose="02020400000000000000" pitchFamily="18" charset="-122"/>
                </a:rPr>
                <a:t>提升农业质量效益</a:t>
              </a:r>
              <a:endPara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3" name="Oval 49"/>
            <p:cNvSpPr/>
            <p:nvPr/>
          </p:nvSpPr>
          <p:spPr>
            <a:xfrm>
              <a:off x="8920" y="4897"/>
              <a:ext cx="380" cy="360"/>
            </a:xfrm>
            <a:prstGeom prst="ellipse">
              <a:avLst/>
            </a:prstGeom>
            <a:solidFill>
              <a:srgbClr val="A4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664200" y="3670300"/>
            <a:ext cx="3056890" cy="506730"/>
            <a:chOff x="8920" y="5780"/>
            <a:chExt cx="4814" cy="798"/>
          </a:xfrm>
        </p:grpSpPr>
        <p:sp>
          <p:nvSpPr>
            <p:cNvPr id="86" name="文本框 85"/>
            <p:cNvSpPr txBox="1"/>
            <p:nvPr/>
          </p:nvSpPr>
          <p:spPr>
            <a:xfrm>
              <a:off x="9658" y="5780"/>
              <a:ext cx="4077" cy="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宋体 CN" panose="02020400000000000000" pitchFamily="18" charset="-122"/>
                </a:rPr>
                <a:t>启动实施乡村建设行动</a:t>
              </a:r>
              <a:endPara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4" name="Oval 49"/>
            <p:cNvSpPr/>
            <p:nvPr/>
          </p:nvSpPr>
          <p:spPr>
            <a:xfrm>
              <a:off x="8920" y="6113"/>
              <a:ext cx="380" cy="360"/>
            </a:xfrm>
            <a:prstGeom prst="ellipse">
              <a:avLst/>
            </a:prstGeom>
            <a:solidFill>
              <a:srgbClr val="A4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664200" y="4428490"/>
            <a:ext cx="3315970" cy="506730"/>
            <a:chOff x="8920" y="6974"/>
            <a:chExt cx="5222" cy="798"/>
          </a:xfrm>
        </p:grpSpPr>
        <p:sp>
          <p:nvSpPr>
            <p:cNvPr id="90" name="文本框 89"/>
            <p:cNvSpPr txBox="1"/>
            <p:nvPr/>
          </p:nvSpPr>
          <p:spPr>
            <a:xfrm>
              <a:off x="9658" y="6974"/>
              <a:ext cx="4485" cy="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宋体 CN" panose="02020400000000000000" pitchFamily="18" charset="-122"/>
                </a:rPr>
                <a:t>深化农村重点领域改革</a:t>
              </a:r>
              <a:endPara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5" name="Oval 49"/>
            <p:cNvSpPr/>
            <p:nvPr/>
          </p:nvSpPr>
          <p:spPr>
            <a:xfrm>
              <a:off x="8920" y="7275"/>
              <a:ext cx="380" cy="360"/>
            </a:xfrm>
            <a:prstGeom prst="ellipse">
              <a:avLst/>
            </a:prstGeom>
            <a:solidFill>
              <a:srgbClr val="A4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 Light" panose="020B0502040204020203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664200" y="5215890"/>
            <a:ext cx="5062855" cy="506730"/>
            <a:chOff x="8920" y="8214"/>
            <a:chExt cx="7973" cy="798"/>
          </a:xfrm>
        </p:grpSpPr>
        <p:sp>
          <p:nvSpPr>
            <p:cNvPr id="93" name="文本框 92"/>
            <p:cNvSpPr txBox="1"/>
            <p:nvPr/>
          </p:nvSpPr>
          <p:spPr>
            <a:xfrm>
              <a:off x="9519" y="8214"/>
              <a:ext cx="7374" cy="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思源宋体 CN" panose="02020400000000000000" pitchFamily="18" charset="-122"/>
                </a:rPr>
                <a:t>巩固拓展脱贫攻坚成果与乡村振兴有效衔接</a:t>
              </a:r>
              <a:endPara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宋体 CN" panose="02020400000000000000" pitchFamily="18" charset="-122"/>
              </a:endParaRPr>
            </a:p>
          </p:txBody>
        </p:sp>
        <p:sp>
          <p:nvSpPr>
            <p:cNvPr id="6" name="Oval 49"/>
            <p:cNvSpPr/>
            <p:nvPr/>
          </p:nvSpPr>
          <p:spPr>
            <a:xfrm>
              <a:off x="8920" y="8484"/>
              <a:ext cx="380" cy="360"/>
            </a:xfrm>
            <a:prstGeom prst="ellipse">
              <a:avLst/>
            </a:prstGeom>
            <a:solidFill>
              <a:srgbClr val="A4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/>
      <p:bldP spid="198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椭圆 68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>
                <a:solidFill>
                  <a:srgbClr val="F4ECD7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en-US" altLang="zh-CN" sz="2000" b="1" dirty="0">
              <a:solidFill>
                <a:srgbClr val="F4ECD7"/>
              </a:solidFill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 rot="0">
            <a:off x="4073525" y="2122170"/>
            <a:ext cx="4094480" cy="2794635"/>
            <a:chOff x="4111656" y="1757174"/>
            <a:chExt cx="4094396" cy="2794917"/>
          </a:xfrm>
        </p:grpSpPr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6390903" y="2742100"/>
              <a:ext cx="1815149" cy="1809991"/>
            </a:xfrm>
            <a:custGeom>
              <a:avLst/>
              <a:gdLst>
                <a:gd name="T0" fmla="*/ 102 w 204"/>
                <a:gd name="T1" fmla="*/ 0 h 204"/>
                <a:gd name="T2" fmla="*/ 23 w 204"/>
                <a:gd name="T3" fmla="*/ 37 h 204"/>
                <a:gd name="T4" fmla="*/ 0 w 204"/>
                <a:gd name="T5" fmla="*/ 102 h 204"/>
                <a:gd name="T6" fmla="*/ 102 w 204"/>
                <a:gd name="T7" fmla="*/ 204 h 204"/>
                <a:gd name="T8" fmla="*/ 204 w 204"/>
                <a:gd name="T9" fmla="*/ 102 h 204"/>
                <a:gd name="T10" fmla="*/ 102 w 204"/>
                <a:gd name="T11" fmla="*/ 0 h 204"/>
                <a:gd name="T12" fmla="*/ 102 w 204"/>
                <a:gd name="T13" fmla="*/ 169 h 204"/>
                <a:gd name="T14" fmla="*/ 35 w 204"/>
                <a:gd name="T15" fmla="*/ 102 h 204"/>
                <a:gd name="T16" fmla="*/ 48 w 204"/>
                <a:gd name="T17" fmla="*/ 62 h 204"/>
                <a:gd name="T18" fmla="*/ 102 w 204"/>
                <a:gd name="T19" fmla="*/ 35 h 204"/>
                <a:gd name="T20" fmla="*/ 169 w 204"/>
                <a:gd name="T21" fmla="*/ 102 h 204"/>
                <a:gd name="T22" fmla="*/ 102 w 204"/>
                <a:gd name="T23" fmla="*/ 16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4" h="204">
                  <a:moveTo>
                    <a:pt x="102" y="0"/>
                  </a:moveTo>
                  <a:cubicBezTo>
                    <a:pt x="70" y="0"/>
                    <a:pt x="42" y="14"/>
                    <a:pt x="23" y="37"/>
                  </a:cubicBezTo>
                  <a:cubicBezTo>
                    <a:pt x="8" y="55"/>
                    <a:pt x="0" y="77"/>
                    <a:pt x="0" y="102"/>
                  </a:cubicBezTo>
                  <a:cubicBezTo>
                    <a:pt x="0" y="158"/>
                    <a:pt x="46" y="204"/>
                    <a:pt x="102" y="204"/>
                  </a:cubicBezTo>
                  <a:cubicBezTo>
                    <a:pt x="159" y="204"/>
                    <a:pt x="204" y="158"/>
                    <a:pt x="204" y="102"/>
                  </a:cubicBezTo>
                  <a:cubicBezTo>
                    <a:pt x="204" y="45"/>
                    <a:pt x="159" y="0"/>
                    <a:pt x="102" y="0"/>
                  </a:cubicBezTo>
                  <a:close/>
                  <a:moveTo>
                    <a:pt x="102" y="169"/>
                  </a:moveTo>
                  <a:cubicBezTo>
                    <a:pt x="65" y="169"/>
                    <a:pt x="35" y="139"/>
                    <a:pt x="35" y="102"/>
                  </a:cubicBezTo>
                  <a:cubicBezTo>
                    <a:pt x="35" y="87"/>
                    <a:pt x="40" y="73"/>
                    <a:pt x="48" y="62"/>
                  </a:cubicBezTo>
                  <a:cubicBezTo>
                    <a:pt x="60" y="46"/>
                    <a:pt x="80" y="35"/>
                    <a:pt x="102" y="35"/>
                  </a:cubicBezTo>
                  <a:cubicBezTo>
                    <a:pt x="139" y="35"/>
                    <a:pt x="169" y="65"/>
                    <a:pt x="169" y="102"/>
                  </a:cubicBezTo>
                  <a:cubicBezTo>
                    <a:pt x="169" y="139"/>
                    <a:pt x="139" y="169"/>
                    <a:pt x="102" y="169"/>
                  </a:cubicBezTo>
                  <a:close/>
                </a:path>
              </a:pathLst>
            </a:custGeom>
            <a:solidFill>
              <a:srgbClr val="A40000"/>
            </a:solidFill>
            <a:ln w="1588" cap="flat">
              <a:noFill/>
              <a:prstDash val="solid"/>
              <a:miter lim="800000"/>
            </a:ln>
          </p:spPr>
          <p:txBody>
            <a:bodyPr vert="horz" wrap="square" lIns="91299" tIns="45649" rIns="91299" bIns="45649" numCol="1" anchor="t" anchorCtr="0" compatLnSpc="1"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4111656" y="2742100"/>
              <a:ext cx="1809991" cy="1809991"/>
            </a:xfrm>
            <a:custGeom>
              <a:avLst/>
              <a:gdLst>
                <a:gd name="T0" fmla="*/ 102 w 204"/>
                <a:gd name="T1" fmla="*/ 0 h 204"/>
                <a:gd name="T2" fmla="*/ 0 w 204"/>
                <a:gd name="T3" fmla="*/ 102 h 204"/>
                <a:gd name="T4" fmla="*/ 102 w 204"/>
                <a:gd name="T5" fmla="*/ 204 h 204"/>
                <a:gd name="T6" fmla="*/ 204 w 204"/>
                <a:gd name="T7" fmla="*/ 102 h 204"/>
                <a:gd name="T8" fmla="*/ 181 w 204"/>
                <a:gd name="T9" fmla="*/ 37 h 204"/>
                <a:gd name="T10" fmla="*/ 102 w 204"/>
                <a:gd name="T11" fmla="*/ 0 h 204"/>
                <a:gd name="T12" fmla="*/ 102 w 204"/>
                <a:gd name="T13" fmla="*/ 169 h 204"/>
                <a:gd name="T14" fmla="*/ 35 w 204"/>
                <a:gd name="T15" fmla="*/ 102 h 204"/>
                <a:gd name="T16" fmla="*/ 102 w 204"/>
                <a:gd name="T17" fmla="*/ 35 h 204"/>
                <a:gd name="T18" fmla="*/ 156 w 204"/>
                <a:gd name="T19" fmla="*/ 62 h 204"/>
                <a:gd name="T20" fmla="*/ 169 w 204"/>
                <a:gd name="T21" fmla="*/ 102 h 204"/>
                <a:gd name="T22" fmla="*/ 102 w 204"/>
                <a:gd name="T23" fmla="*/ 16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4" h="204">
                  <a:moveTo>
                    <a:pt x="102" y="0"/>
                  </a:moveTo>
                  <a:cubicBezTo>
                    <a:pt x="46" y="0"/>
                    <a:pt x="0" y="45"/>
                    <a:pt x="0" y="102"/>
                  </a:cubicBezTo>
                  <a:cubicBezTo>
                    <a:pt x="0" y="158"/>
                    <a:pt x="46" y="204"/>
                    <a:pt x="102" y="204"/>
                  </a:cubicBezTo>
                  <a:cubicBezTo>
                    <a:pt x="159" y="204"/>
                    <a:pt x="204" y="158"/>
                    <a:pt x="204" y="102"/>
                  </a:cubicBezTo>
                  <a:cubicBezTo>
                    <a:pt x="204" y="77"/>
                    <a:pt x="196" y="55"/>
                    <a:pt x="181" y="37"/>
                  </a:cubicBezTo>
                  <a:cubicBezTo>
                    <a:pt x="162" y="14"/>
                    <a:pt x="134" y="0"/>
                    <a:pt x="102" y="0"/>
                  </a:cubicBezTo>
                  <a:close/>
                  <a:moveTo>
                    <a:pt x="102" y="169"/>
                  </a:moveTo>
                  <a:cubicBezTo>
                    <a:pt x="65" y="169"/>
                    <a:pt x="35" y="139"/>
                    <a:pt x="35" y="102"/>
                  </a:cubicBezTo>
                  <a:cubicBezTo>
                    <a:pt x="35" y="65"/>
                    <a:pt x="65" y="35"/>
                    <a:pt x="102" y="35"/>
                  </a:cubicBezTo>
                  <a:cubicBezTo>
                    <a:pt x="124" y="35"/>
                    <a:pt x="144" y="46"/>
                    <a:pt x="156" y="62"/>
                  </a:cubicBezTo>
                  <a:cubicBezTo>
                    <a:pt x="164" y="73"/>
                    <a:pt x="169" y="87"/>
                    <a:pt x="169" y="102"/>
                  </a:cubicBezTo>
                  <a:cubicBezTo>
                    <a:pt x="169" y="139"/>
                    <a:pt x="139" y="169"/>
                    <a:pt x="102" y="169"/>
                  </a:cubicBezTo>
                  <a:close/>
                </a:path>
              </a:pathLst>
            </a:custGeom>
            <a:solidFill>
              <a:srgbClr val="A40000"/>
            </a:solidFill>
            <a:ln w="1588" cap="flat">
              <a:noFill/>
              <a:prstDash val="solid"/>
              <a:miter lim="800000"/>
            </a:ln>
          </p:spPr>
          <p:txBody>
            <a:bodyPr vert="horz" wrap="square" lIns="91299" tIns="45649" rIns="91299" bIns="45649" numCol="1" anchor="t" anchorCtr="0" compatLnSpc="1"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5246123" y="1757174"/>
              <a:ext cx="1820305" cy="1536688"/>
            </a:xfrm>
            <a:custGeom>
              <a:avLst/>
              <a:gdLst>
                <a:gd name="T0" fmla="*/ 103 w 205"/>
                <a:gd name="T1" fmla="*/ 0 h 173"/>
                <a:gd name="T2" fmla="*/ 0 w 205"/>
                <a:gd name="T3" fmla="*/ 103 h 173"/>
                <a:gd name="T4" fmla="*/ 28 w 205"/>
                <a:gd name="T5" fmla="*/ 173 h 173"/>
                <a:gd name="T6" fmla="*/ 53 w 205"/>
                <a:gd name="T7" fmla="*/ 148 h 173"/>
                <a:gd name="T8" fmla="*/ 36 w 205"/>
                <a:gd name="T9" fmla="*/ 103 h 173"/>
                <a:gd name="T10" fmla="*/ 103 w 205"/>
                <a:gd name="T11" fmla="*/ 36 h 173"/>
                <a:gd name="T12" fmla="*/ 170 w 205"/>
                <a:gd name="T13" fmla="*/ 103 h 173"/>
                <a:gd name="T14" fmla="*/ 152 w 205"/>
                <a:gd name="T15" fmla="*/ 148 h 173"/>
                <a:gd name="T16" fmla="*/ 177 w 205"/>
                <a:gd name="T17" fmla="*/ 173 h 173"/>
                <a:gd name="T18" fmla="*/ 205 w 205"/>
                <a:gd name="T19" fmla="*/ 103 h 173"/>
                <a:gd name="T20" fmla="*/ 103 w 205"/>
                <a:gd name="T2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5" h="173">
                  <a:moveTo>
                    <a:pt x="103" y="0"/>
                  </a:moveTo>
                  <a:cubicBezTo>
                    <a:pt x="46" y="0"/>
                    <a:pt x="0" y="46"/>
                    <a:pt x="0" y="103"/>
                  </a:cubicBezTo>
                  <a:cubicBezTo>
                    <a:pt x="0" y="130"/>
                    <a:pt x="11" y="155"/>
                    <a:pt x="28" y="173"/>
                  </a:cubicBezTo>
                  <a:cubicBezTo>
                    <a:pt x="53" y="148"/>
                    <a:pt x="53" y="148"/>
                    <a:pt x="53" y="148"/>
                  </a:cubicBezTo>
                  <a:cubicBezTo>
                    <a:pt x="42" y="136"/>
                    <a:pt x="36" y="120"/>
                    <a:pt x="36" y="103"/>
                  </a:cubicBezTo>
                  <a:cubicBezTo>
                    <a:pt x="36" y="66"/>
                    <a:pt x="66" y="36"/>
                    <a:pt x="103" y="36"/>
                  </a:cubicBezTo>
                  <a:cubicBezTo>
                    <a:pt x="140" y="36"/>
                    <a:pt x="170" y="66"/>
                    <a:pt x="170" y="103"/>
                  </a:cubicBezTo>
                  <a:cubicBezTo>
                    <a:pt x="170" y="120"/>
                    <a:pt x="163" y="136"/>
                    <a:pt x="152" y="148"/>
                  </a:cubicBezTo>
                  <a:cubicBezTo>
                    <a:pt x="177" y="173"/>
                    <a:pt x="177" y="173"/>
                    <a:pt x="177" y="173"/>
                  </a:cubicBezTo>
                  <a:cubicBezTo>
                    <a:pt x="194" y="155"/>
                    <a:pt x="205" y="130"/>
                    <a:pt x="205" y="103"/>
                  </a:cubicBezTo>
                  <a:cubicBezTo>
                    <a:pt x="205" y="46"/>
                    <a:pt x="159" y="0"/>
                    <a:pt x="103" y="0"/>
                  </a:cubicBezTo>
                  <a:close/>
                </a:path>
              </a:pathLst>
            </a:custGeom>
            <a:solidFill>
              <a:srgbClr val="C00000"/>
            </a:solidFill>
            <a:ln w="1588" cap="flat">
              <a:noFill/>
              <a:prstDash val="solid"/>
              <a:miter lim="800000"/>
            </a:ln>
          </p:spPr>
          <p:txBody>
            <a:bodyPr vert="horz" wrap="square" lIns="91299" tIns="45649" rIns="91299" bIns="45649" numCol="1" anchor="t" anchorCtr="0" compatLnSpc="1"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2" name="圆形"/>
            <p:cNvSpPr>
              <a:spLocks noChangeArrowheads="1"/>
            </p:cNvSpPr>
            <p:nvPr/>
          </p:nvSpPr>
          <p:spPr bwMode="auto">
            <a:xfrm>
              <a:off x="4623254" y="3256548"/>
              <a:ext cx="786794" cy="781093"/>
            </a:xfrm>
            <a:prstGeom prst="ellipse">
              <a:avLst/>
            </a:prstGeom>
            <a:noFill/>
            <a:ln w="12700" cap="flat">
              <a:solidFill>
                <a:sysClr val="windowText" lastClr="000000">
                  <a:lumMod val="40000"/>
                  <a:lumOff val="60000"/>
                </a:sys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299" tIns="45649" rIns="91299" bIns="45649" numCol="1" anchor="ctr" anchorCtr="0" compatLnSpc="1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39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2" name="圆形"/>
            <p:cNvSpPr>
              <a:spLocks noChangeArrowheads="1"/>
            </p:cNvSpPr>
            <p:nvPr/>
          </p:nvSpPr>
          <p:spPr bwMode="auto">
            <a:xfrm>
              <a:off x="6905081" y="3256548"/>
              <a:ext cx="786794" cy="781093"/>
            </a:xfrm>
            <a:prstGeom prst="ellipse">
              <a:avLst/>
            </a:prstGeom>
            <a:noFill/>
            <a:ln w="12700" cap="flat">
              <a:solidFill>
                <a:sysClr val="windowText" lastClr="000000">
                  <a:lumMod val="40000"/>
                  <a:lumOff val="60000"/>
                </a:sys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82598" tIns="91299" rIns="91299" bIns="45649" numCol="1" anchor="ctr" anchorCtr="0" compatLnSpc="1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39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黑体 CN Bold" panose="020B0800000000000000" pitchFamily="34" charset="-122"/>
              </a:endParaRPr>
            </a:p>
          </p:txBody>
        </p:sp>
        <p:sp>
          <p:nvSpPr>
            <p:cNvPr id="13" name="圆形"/>
            <p:cNvSpPr>
              <a:spLocks noChangeArrowheads="1"/>
            </p:cNvSpPr>
            <p:nvPr/>
          </p:nvSpPr>
          <p:spPr bwMode="auto">
            <a:xfrm>
              <a:off x="5760299" y="2271625"/>
              <a:ext cx="786794" cy="781093"/>
            </a:xfrm>
            <a:prstGeom prst="ellipse">
              <a:avLst/>
            </a:prstGeom>
            <a:noFill/>
            <a:ln w="12700" cap="flat">
              <a:solidFill>
                <a:sysClr val="windowText" lastClr="000000">
                  <a:lumMod val="40000"/>
                  <a:lumOff val="60000"/>
                </a:sys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299" tIns="91299" rIns="91299" bIns="45649" numCol="1" anchor="ctr" anchorCtr="0" compatLnSpc="1"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395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sym typeface="思源黑体 CN Bold" panose="020B0800000000000000" pitchFamily="34" charset="-122"/>
              </a:endParaRPr>
            </a:p>
          </p:txBody>
        </p:sp>
        <p:cxnSp>
          <p:nvCxnSpPr>
            <p:cNvPr id="50" name="直线r 25"/>
            <p:cNvCxnSpPr>
              <a:stCxn id="13" idx="4"/>
            </p:cNvCxnSpPr>
            <p:nvPr/>
          </p:nvCxnSpPr>
          <p:spPr>
            <a:xfrm>
              <a:off x="6153696" y="3052718"/>
              <a:ext cx="0" cy="1268391"/>
            </a:xfrm>
            <a:prstGeom prst="line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miter lim="800000"/>
              <a:tailEnd type="oval" w="lg" len="lg"/>
            </a:ln>
            <a:effectLst/>
          </p:spPr>
        </p:cxnSp>
      </p:grpSp>
      <p:sp>
        <p:nvSpPr>
          <p:cNvPr id="89" name="文本框 88"/>
          <p:cNvSpPr txBox="1"/>
          <p:nvPr/>
        </p:nvSpPr>
        <p:spPr>
          <a:xfrm>
            <a:off x="1232535" y="3298190"/>
            <a:ext cx="319659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ctr" defTabSz="9144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深入打好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 defTabSz="9144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污染防治攻坚战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文本框 89"/>
          <p:cNvSpPr txBox="1"/>
          <p:nvPr/>
        </p:nvSpPr>
        <p:spPr>
          <a:xfrm>
            <a:off x="7852410" y="3298190"/>
            <a:ext cx="34150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ctr" defTabSz="9144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加快山水林田湖草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 defTabSz="9144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系统修复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4111625" y="5027930"/>
            <a:ext cx="4170680" cy="506730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 defTabSz="91440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推动碳达峰、碳中和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8" name="TextBox 199"/>
          <p:cNvSpPr txBox="1"/>
          <p:nvPr/>
        </p:nvSpPr>
        <p:spPr>
          <a:xfrm>
            <a:off x="1520825" y="1231265"/>
            <a:ext cx="58039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8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）坚持生态优先绿色发展，大力改善生态环境</a:t>
            </a:r>
            <a:endParaRPr lang="zh-CN" altLang="en-US" sz="2000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" name="TextBox 560"/>
          <p:cNvSpPr txBox="1"/>
          <p:nvPr/>
        </p:nvSpPr>
        <p:spPr>
          <a:xfrm>
            <a:off x="1520825" y="664845"/>
            <a:ext cx="431609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2021年主要工作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6" name="Freeform 6"/>
          <p:cNvSpPr>
            <a:spLocks noChangeAspect="1" noEditPoints="1"/>
          </p:cNvSpPr>
          <p:nvPr/>
        </p:nvSpPr>
        <p:spPr bwMode="auto">
          <a:xfrm>
            <a:off x="7129145" y="3897630"/>
            <a:ext cx="261620" cy="278765"/>
          </a:xfrm>
          <a:custGeom>
            <a:avLst/>
            <a:gdLst>
              <a:gd name="T0" fmla="*/ 67 w 376"/>
              <a:gd name="T1" fmla="*/ 3 h 401"/>
              <a:gd name="T2" fmla="*/ 62 w 376"/>
              <a:gd name="T3" fmla="*/ 3 h 401"/>
              <a:gd name="T4" fmla="*/ 0 w 376"/>
              <a:gd name="T5" fmla="*/ 159 h 401"/>
              <a:gd name="T6" fmla="*/ 65 w 376"/>
              <a:gd name="T7" fmla="*/ 223 h 401"/>
              <a:gd name="T8" fmla="*/ 129 w 376"/>
              <a:gd name="T9" fmla="*/ 159 h 401"/>
              <a:gd name="T10" fmla="*/ 67 w 376"/>
              <a:gd name="T11" fmla="*/ 3 h 401"/>
              <a:gd name="T12" fmla="*/ 313 w 376"/>
              <a:gd name="T13" fmla="*/ 3 h 401"/>
              <a:gd name="T14" fmla="*/ 309 w 376"/>
              <a:gd name="T15" fmla="*/ 3 h 401"/>
              <a:gd name="T16" fmla="*/ 246 w 376"/>
              <a:gd name="T17" fmla="*/ 159 h 401"/>
              <a:gd name="T18" fmla="*/ 311 w 376"/>
              <a:gd name="T19" fmla="*/ 223 h 401"/>
              <a:gd name="T20" fmla="*/ 376 w 376"/>
              <a:gd name="T21" fmla="*/ 159 h 401"/>
              <a:gd name="T22" fmla="*/ 313 w 376"/>
              <a:gd name="T23" fmla="*/ 3 h 401"/>
              <a:gd name="T24" fmla="*/ 185 w 376"/>
              <a:gd name="T25" fmla="*/ 180 h 401"/>
              <a:gd name="T26" fmla="*/ 123 w 376"/>
              <a:gd name="T27" fmla="*/ 337 h 401"/>
              <a:gd name="T28" fmla="*/ 188 w 376"/>
              <a:gd name="T29" fmla="*/ 401 h 401"/>
              <a:gd name="T30" fmla="*/ 253 w 376"/>
              <a:gd name="T31" fmla="*/ 337 h 401"/>
              <a:gd name="T32" fmla="*/ 190 w 376"/>
              <a:gd name="T33" fmla="*/ 180 h 401"/>
              <a:gd name="T34" fmla="*/ 185 w 376"/>
              <a:gd name="T35" fmla="*/ 180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76" h="401">
                <a:moveTo>
                  <a:pt x="67" y="3"/>
                </a:moveTo>
                <a:cubicBezTo>
                  <a:pt x="67" y="0"/>
                  <a:pt x="62" y="0"/>
                  <a:pt x="62" y="3"/>
                </a:cubicBezTo>
                <a:cubicBezTo>
                  <a:pt x="52" y="85"/>
                  <a:pt x="0" y="102"/>
                  <a:pt x="0" y="159"/>
                </a:cubicBezTo>
                <a:cubicBezTo>
                  <a:pt x="0" y="195"/>
                  <a:pt x="29" y="223"/>
                  <a:pt x="65" y="223"/>
                </a:cubicBezTo>
                <a:cubicBezTo>
                  <a:pt x="100" y="223"/>
                  <a:pt x="129" y="195"/>
                  <a:pt x="129" y="159"/>
                </a:cubicBezTo>
                <a:cubicBezTo>
                  <a:pt x="129" y="102"/>
                  <a:pt x="77" y="85"/>
                  <a:pt x="67" y="3"/>
                </a:cubicBezTo>
                <a:close/>
                <a:moveTo>
                  <a:pt x="313" y="3"/>
                </a:moveTo>
                <a:cubicBezTo>
                  <a:pt x="313" y="0"/>
                  <a:pt x="309" y="0"/>
                  <a:pt x="309" y="3"/>
                </a:cubicBezTo>
                <a:cubicBezTo>
                  <a:pt x="298" y="85"/>
                  <a:pt x="246" y="102"/>
                  <a:pt x="246" y="159"/>
                </a:cubicBezTo>
                <a:cubicBezTo>
                  <a:pt x="246" y="195"/>
                  <a:pt x="276" y="223"/>
                  <a:pt x="311" y="223"/>
                </a:cubicBezTo>
                <a:cubicBezTo>
                  <a:pt x="346" y="223"/>
                  <a:pt x="376" y="195"/>
                  <a:pt x="376" y="159"/>
                </a:cubicBezTo>
                <a:cubicBezTo>
                  <a:pt x="376" y="102"/>
                  <a:pt x="324" y="85"/>
                  <a:pt x="313" y="3"/>
                </a:cubicBezTo>
                <a:close/>
                <a:moveTo>
                  <a:pt x="185" y="180"/>
                </a:moveTo>
                <a:cubicBezTo>
                  <a:pt x="175" y="263"/>
                  <a:pt x="123" y="280"/>
                  <a:pt x="123" y="337"/>
                </a:cubicBezTo>
                <a:cubicBezTo>
                  <a:pt x="123" y="372"/>
                  <a:pt x="153" y="401"/>
                  <a:pt x="188" y="401"/>
                </a:cubicBezTo>
                <a:cubicBezTo>
                  <a:pt x="223" y="401"/>
                  <a:pt x="253" y="372"/>
                  <a:pt x="253" y="337"/>
                </a:cubicBezTo>
                <a:cubicBezTo>
                  <a:pt x="253" y="280"/>
                  <a:pt x="200" y="263"/>
                  <a:pt x="190" y="180"/>
                </a:cubicBezTo>
                <a:cubicBezTo>
                  <a:pt x="190" y="178"/>
                  <a:pt x="186" y="178"/>
                  <a:pt x="185" y="18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wrap="square" lIns="105467" tIns="52732" rIns="105467" bIns="52732" numCol="1" anchor="t" anchorCtr="0" compatLnSpc="1"/>
          <a:p>
            <a:pPr>
              <a:lnSpc>
                <a:spcPct val="130000"/>
              </a:lnSpc>
            </a:pPr>
            <a:endParaRPr lang="en-US" sz="2075" dirty="0">
              <a:latin typeface="思源黑体 CN Light" panose="020B0300000000000000" pitchFamily="34" charset="-122"/>
              <a:ea typeface="思源黑体 CN Normal" panose="020B0400000000000000" pitchFamily="34" charset="-122"/>
              <a:sym typeface="思源黑体 CN Light" panose="020B0300000000000000" pitchFamily="34" charset="-122"/>
            </a:endParaRPr>
          </a:p>
        </p:txBody>
      </p:sp>
      <p:sp>
        <p:nvSpPr>
          <p:cNvPr id="108" name="Freeform 39"/>
          <p:cNvSpPr/>
          <p:nvPr/>
        </p:nvSpPr>
        <p:spPr bwMode="auto">
          <a:xfrm>
            <a:off x="5969635" y="2902585"/>
            <a:ext cx="298450" cy="248920"/>
          </a:xfrm>
          <a:custGeom>
            <a:avLst/>
            <a:gdLst>
              <a:gd name="T0" fmla="*/ 99 w 400"/>
              <a:gd name="T1" fmla="*/ 60 h 334"/>
              <a:gd name="T2" fmla="*/ 30 w 400"/>
              <a:gd name="T3" fmla="*/ 203 h 334"/>
              <a:gd name="T4" fmla="*/ 276 w 400"/>
              <a:gd name="T5" fmla="*/ 92 h 334"/>
              <a:gd name="T6" fmla="*/ 5 w 400"/>
              <a:gd name="T7" fmla="*/ 308 h 334"/>
              <a:gd name="T8" fmla="*/ 34 w 400"/>
              <a:gd name="T9" fmla="*/ 321 h 334"/>
              <a:gd name="T10" fmla="*/ 79 w 400"/>
              <a:gd name="T11" fmla="*/ 250 h 334"/>
              <a:gd name="T12" fmla="*/ 233 w 400"/>
              <a:gd name="T13" fmla="*/ 248 h 334"/>
              <a:gd name="T14" fmla="*/ 379 w 400"/>
              <a:gd name="T15" fmla="*/ 58 h 334"/>
              <a:gd name="T16" fmla="*/ 99 w 400"/>
              <a:gd name="T17" fmla="*/ 60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00" h="334">
                <a:moveTo>
                  <a:pt x="99" y="60"/>
                </a:moveTo>
                <a:cubicBezTo>
                  <a:pt x="23" y="104"/>
                  <a:pt x="27" y="177"/>
                  <a:pt x="30" y="203"/>
                </a:cubicBezTo>
                <a:cubicBezTo>
                  <a:pt x="128" y="86"/>
                  <a:pt x="276" y="92"/>
                  <a:pt x="276" y="92"/>
                </a:cubicBezTo>
                <a:cubicBezTo>
                  <a:pt x="276" y="92"/>
                  <a:pt x="67" y="164"/>
                  <a:pt x="5" y="308"/>
                </a:cubicBezTo>
                <a:cubicBezTo>
                  <a:pt x="0" y="319"/>
                  <a:pt x="28" y="334"/>
                  <a:pt x="34" y="321"/>
                </a:cubicBezTo>
                <a:cubicBezTo>
                  <a:pt x="53" y="281"/>
                  <a:pt x="79" y="250"/>
                  <a:pt x="79" y="250"/>
                </a:cubicBezTo>
                <a:cubicBezTo>
                  <a:pt x="118" y="265"/>
                  <a:pt x="185" y="282"/>
                  <a:pt x="233" y="248"/>
                </a:cubicBezTo>
                <a:cubicBezTo>
                  <a:pt x="296" y="204"/>
                  <a:pt x="289" y="106"/>
                  <a:pt x="379" y="58"/>
                </a:cubicBezTo>
                <a:cubicBezTo>
                  <a:pt x="400" y="47"/>
                  <a:pt x="203" y="0"/>
                  <a:pt x="99" y="6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57150" tIns="28575" rIns="57150" bIns="28575" numCol="1" anchor="t" anchorCtr="0" compatLnSpc="1"/>
          <a:p>
            <a:endParaRPr lang="en-AU" sz="1180"/>
          </a:p>
        </p:txBody>
      </p:sp>
      <p:sp>
        <p:nvSpPr>
          <p:cNvPr id="213" name="Freeform 226"/>
          <p:cNvSpPr/>
          <p:nvPr/>
        </p:nvSpPr>
        <p:spPr bwMode="auto">
          <a:xfrm>
            <a:off x="4837430" y="3921125"/>
            <a:ext cx="281940" cy="182245"/>
          </a:xfrm>
          <a:custGeom>
            <a:avLst/>
            <a:gdLst>
              <a:gd name="T0" fmla="*/ 304 w 400"/>
              <a:gd name="T1" fmla="*/ 73 h 260"/>
              <a:gd name="T2" fmla="*/ 288 w 400"/>
              <a:gd name="T3" fmla="*/ 74 h 260"/>
              <a:gd name="T4" fmla="*/ 186 w 400"/>
              <a:gd name="T5" fmla="*/ 0 h 260"/>
              <a:gd name="T6" fmla="*/ 80 w 400"/>
              <a:gd name="T7" fmla="*/ 104 h 260"/>
              <a:gd name="T8" fmla="*/ 81 w 400"/>
              <a:gd name="T9" fmla="*/ 119 h 260"/>
              <a:gd name="T10" fmla="*/ 72 w 400"/>
              <a:gd name="T11" fmla="*/ 118 h 260"/>
              <a:gd name="T12" fmla="*/ 0 w 400"/>
              <a:gd name="T13" fmla="*/ 189 h 260"/>
              <a:gd name="T14" fmla="*/ 72 w 400"/>
              <a:gd name="T15" fmla="*/ 260 h 260"/>
              <a:gd name="T16" fmla="*/ 304 w 400"/>
              <a:gd name="T17" fmla="*/ 260 h 260"/>
              <a:gd name="T18" fmla="*/ 400 w 400"/>
              <a:gd name="T19" fmla="*/ 166 h 260"/>
              <a:gd name="T20" fmla="*/ 304 w 400"/>
              <a:gd name="T21" fmla="*/ 73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00" h="260">
                <a:moveTo>
                  <a:pt x="304" y="73"/>
                </a:moveTo>
                <a:cubicBezTo>
                  <a:pt x="298" y="73"/>
                  <a:pt x="293" y="73"/>
                  <a:pt x="288" y="74"/>
                </a:cubicBezTo>
                <a:cubicBezTo>
                  <a:pt x="275" y="31"/>
                  <a:pt x="234" y="0"/>
                  <a:pt x="186" y="0"/>
                </a:cubicBezTo>
                <a:cubicBezTo>
                  <a:pt x="127" y="0"/>
                  <a:pt x="80" y="46"/>
                  <a:pt x="80" y="104"/>
                </a:cubicBezTo>
                <a:cubicBezTo>
                  <a:pt x="80" y="109"/>
                  <a:pt x="80" y="114"/>
                  <a:pt x="81" y="119"/>
                </a:cubicBezTo>
                <a:cubicBezTo>
                  <a:pt x="78" y="119"/>
                  <a:pt x="75" y="118"/>
                  <a:pt x="72" y="118"/>
                </a:cubicBezTo>
                <a:cubicBezTo>
                  <a:pt x="32" y="118"/>
                  <a:pt x="0" y="150"/>
                  <a:pt x="0" y="189"/>
                </a:cubicBezTo>
                <a:cubicBezTo>
                  <a:pt x="0" y="228"/>
                  <a:pt x="32" y="260"/>
                  <a:pt x="72" y="260"/>
                </a:cubicBezTo>
                <a:cubicBezTo>
                  <a:pt x="304" y="260"/>
                  <a:pt x="304" y="260"/>
                  <a:pt x="304" y="260"/>
                </a:cubicBezTo>
                <a:cubicBezTo>
                  <a:pt x="357" y="260"/>
                  <a:pt x="400" y="218"/>
                  <a:pt x="400" y="166"/>
                </a:cubicBezTo>
                <a:cubicBezTo>
                  <a:pt x="400" y="115"/>
                  <a:pt x="357" y="73"/>
                  <a:pt x="304" y="7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57150" tIns="28575" rIns="57150" bIns="28575" numCol="1" anchor="t" anchorCtr="0" compatLnSpc="1"/>
          <a:p>
            <a:endParaRPr lang="en-AU" sz="118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/>
      <p:bldP spid="198" grpId="1"/>
      <p:bldP spid="89" grpId="0"/>
      <p:bldP spid="89" grpId="1"/>
      <p:bldP spid="90" grpId="0"/>
      <p:bldP spid="90" grpId="1"/>
      <p:bldP spid="91" grpId="0"/>
      <p:bldP spid="9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椭圆 68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>
                <a:solidFill>
                  <a:srgbClr val="F4ECD7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en-US" altLang="zh-CN" sz="2000" b="1" dirty="0">
              <a:solidFill>
                <a:srgbClr val="F4ECD7"/>
              </a:solidFill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98" name="TextBox 199"/>
          <p:cNvSpPr txBox="1"/>
          <p:nvPr/>
        </p:nvSpPr>
        <p:spPr>
          <a:xfrm>
            <a:off x="1520825" y="1231265"/>
            <a:ext cx="47117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（</a:t>
            </a:r>
            <a:r>
              <a:rPr lang="en-US" altLang="zh-CN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9</a:t>
            </a:r>
            <a:r>
              <a:rPr lang="zh-CN" altLang="en-US" sz="20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）强化风险意识，提升安全发展水平</a:t>
            </a:r>
            <a:endParaRPr lang="zh-CN" altLang="en-US" sz="2000" b="1" dirty="0" smtClean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46" name="组合 45"/>
          <p:cNvGrpSpPr/>
          <p:nvPr/>
        </p:nvGrpSpPr>
        <p:grpSpPr>
          <a:xfrm rot="0">
            <a:off x="4143375" y="2233930"/>
            <a:ext cx="3983355" cy="3220085"/>
            <a:chOff x="3357195" y="1727619"/>
            <a:chExt cx="5589917" cy="4518112"/>
          </a:xfrm>
        </p:grpSpPr>
        <p:sp>
          <p:nvSpPr>
            <p:cNvPr id="47" name="iS1ide-Arc 12"/>
            <p:cNvSpPr/>
            <p:nvPr/>
          </p:nvSpPr>
          <p:spPr>
            <a:xfrm flipH="1" flipV="1">
              <a:off x="4031807" y="2005038"/>
              <a:ext cx="4240694" cy="4240693"/>
            </a:xfrm>
            <a:prstGeom prst="arc">
              <a:avLst>
                <a:gd name="adj1" fmla="val 12136914"/>
                <a:gd name="adj2" fmla="val 20239707"/>
              </a:avLst>
            </a:prstGeom>
            <a:noFill/>
            <a:ln w="19050" cap="flat" cmpd="sng" algn="ctr">
              <a:solidFill>
                <a:srgbClr val="A40000"/>
              </a:solidFill>
              <a:prstDash val="dash"/>
              <a:miter lim="800000"/>
              <a:tailEnd type="triangle"/>
            </a:ln>
            <a:effectLst/>
          </p:spPr>
          <p:txBody>
            <a:bodyPr anchor="ctr"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endParaRPr>
            </a:p>
          </p:txBody>
        </p:sp>
        <p:sp>
          <p:nvSpPr>
            <p:cNvPr id="48" name="iS1ide-Oval 9"/>
            <p:cNvSpPr/>
            <p:nvPr/>
          </p:nvSpPr>
          <p:spPr>
            <a:xfrm>
              <a:off x="3357195" y="3037948"/>
              <a:ext cx="1620039" cy="1620036"/>
            </a:xfrm>
            <a:prstGeom prst="ellipse">
              <a:avLst/>
            </a:prstGeom>
            <a:solidFill>
              <a:srgbClr val="C00000"/>
            </a:solidFill>
            <a:ln w="3175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endParaRPr>
            </a:p>
          </p:txBody>
        </p:sp>
        <p:sp>
          <p:nvSpPr>
            <p:cNvPr id="49" name="iS1ide-Oval 10"/>
            <p:cNvSpPr/>
            <p:nvPr/>
          </p:nvSpPr>
          <p:spPr>
            <a:xfrm>
              <a:off x="7327073" y="3037948"/>
              <a:ext cx="1620039" cy="1620036"/>
            </a:xfrm>
            <a:prstGeom prst="ellipse">
              <a:avLst/>
            </a:prstGeom>
            <a:solidFill>
              <a:srgbClr val="A40000"/>
            </a:solidFill>
            <a:ln w="3175" cap="flat" cmpd="sng" algn="ctr">
              <a:noFill/>
              <a:prstDash val="solid"/>
              <a:miter lim="800000"/>
            </a:ln>
            <a:effectLst/>
          </p:spPr>
          <p:txBody>
            <a:bodyPr anchor="ctr"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endParaRPr>
            </a:p>
          </p:txBody>
        </p:sp>
        <p:sp>
          <p:nvSpPr>
            <p:cNvPr id="50" name="iS1ide-Arc 11"/>
            <p:cNvSpPr/>
            <p:nvPr/>
          </p:nvSpPr>
          <p:spPr>
            <a:xfrm>
              <a:off x="4031807" y="1727619"/>
              <a:ext cx="4240694" cy="4240693"/>
            </a:xfrm>
            <a:prstGeom prst="arc">
              <a:avLst>
                <a:gd name="adj1" fmla="val 12136914"/>
                <a:gd name="adj2" fmla="val 20239707"/>
              </a:avLst>
            </a:prstGeom>
            <a:noFill/>
            <a:ln w="19050" cap="flat" cmpd="sng" algn="ctr">
              <a:solidFill>
                <a:srgbClr val="A40000"/>
              </a:solidFill>
              <a:prstDash val="dash"/>
              <a:miter lim="800000"/>
              <a:tailEnd type="triangle"/>
            </a:ln>
            <a:effectLst/>
          </p:spPr>
          <p:txBody>
            <a:bodyPr anchor="ctr"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endParaRPr>
            </a:p>
          </p:txBody>
        </p:sp>
        <p:sp>
          <p:nvSpPr>
            <p:cNvPr id="51" name="iS1ide-Freeform: Shape 15"/>
            <p:cNvSpPr/>
            <p:nvPr/>
          </p:nvSpPr>
          <p:spPr bwMode="auto">
            <a:xfrm>
              <a:off x="3848546" y="3582595"/>
              <a:ext cx="637337" cy="530742"/>
            </a:xfrm>
            <a:custGeom>
              <a:avLst/>
              <a:gdLst>
                <a:gd name="T0" fmla="*/ 1028 w 1149"/>
                <a:gd name="T1" fmla="*/ 541 h 955"/>
                <a:gd name="T2" fmla="*/ 1044 w 1149"/>
                <a:gd name="T3" fmla="*/ 661 h 955"/>
                <a:gd name="T4" fmla="*/ 1005 w 1149"/>
                <a:gd name="T5" fmla="*/ 753 h 955"/>
                <a:gd name="T6" fmla="*/ 915 w 1149"/>
                <a:gd name="T7" fmla="*/ 813 h 955"/>
                <a:gd name="T8" fmla="*/ 862 w 1149"/>
                <a:gd name="T9" fmla="*/ 882 h 955"/>
                <a:gd name="T10" fmla="*/ 786 w 1149"/>
                <a:gd name="T11" fmla="*/ 926 h 955"/>
                <a:gd name="T12" fmla="*/ 670 w 1149"/>
                <a:gd name="T13" fmla="*/ 944 h 955"/>
                <a:gd name="T14" fmla="*/ 702 w 1149"/>
                <a:gd name="T15" fmla="*/ 895 h 955"/>
                <a:gd name="T16" fmla="*/ 752 w 1149"/>
                <a:gd name="T17" fmla="*/ 876 h 955"/>
                <a:gd name="T18" fmla="*/ 670 w 1149"/>
                <a:gd name="T19" fmla="*/ 761 h 955"/>
                <a:gd name="T20" fmla="*/ 793 w 1149"/>
                <a:gd name="T21" fmla="*/ 816 h 955"/>
                <a:gd name="T22" fmla="*/ 854 w 1149"/>
                <a:gd name="T23" fmla="*/ 819 h 955"/>
                <a:gd name="T24" fmla="*/ 754 w 1149"/>
                <a:gd name="T25" fmla="*/ 707 h 955"/>
                <a:gd name="T26" fmla="*/ 767 w 1149"/>
                <a:gd name="T27" fmla="*/ 662 h 955"/>
                <a:gd name="T28" fmla="*/ 909 w 1149"/>
                <a:gd name="T29" fmla="*/ 755 h 955"/>
                <a:gd name="T30" fmla="*/ 948 w 1149"/>
                <a:gd name="T31" fmla="*/ 714 h 955"/>
                <a:gd name="T32" fmla="*/ 813 w 1149"/>
                <a:gd name="T33" fmla="*/ 581 h 955"/>
                <a:gd name="T34" fmla="*/ 858 w 1149"/>
                <a:gd name="T35" fmla="*/ 566 h 955"/>
                <a:gd name="T36" fmla="*/ 998 w 1149"/>
                <a:gd name="T37" fmla="*/ 628 h 955"/>
                <a:gd name="T38" fmla="*/ 683 w 1149"/>
                <a:gd name="T39" fmla="*/ 301 h 955"/>
                <a:gd name="T40" fmla="*/ 730 w 1149"/>
                <a:gd name="T41" fmla="*/ 285 h 955"/>
                <a:gd name="T42" fmla="*/ 97 w 1149"/>
                <a:gd name="T43" fmla="*/ 439 h 955"/>
                <a:gd name="T44" fmla="*/ 0 w 1149"/>
                <a:gd name="T45" fmla="*/ 254 h 955"/>
                <a:gd name="T46" fmla="*/ 174 w 1149"/>
                <a:gd name="T47" fmla="*/ 32 h 955"/>
                <a:gd name="T48" fmla="*/ 260 w 1149"/>
                <a:gd name="T49" fmla="*/ 2 h 955"/>
                <a:gd name="T50" fmla="*/ 362 w 1149"/>
                <a:gd name="T51" fmla="*/ 59 h 955"/>
                <a:gd name="T52" fmla="*/ 525 w 1149"/>
                <a:gd name="T53" fmla="*/ 40 h 955"/>
                <a:gd name="T54" fmla="*/ 338 w 1149"/>
                <a:gd name="T55" fmla="*/ 112 h 955"/>
                <a:gd name="T56" fmla="*/ 233 w 1149"/>
                <a:gd name="T57" fmla="*/ 59 h 955"/>
                <a:gd name="T58" fmla="*/ 60 w 1149"/>
                <a:gd name="T59" fmla="*/ 267 h 955"/>
                <a:gd name="T60" fmla="*/ 143 w 1149"/>
                <a:gd name="T61" fmla="*/ 367 h 955"/>
                <a:gd name="T62" fmla="*/ 149 w 1149"/>
                <a:gd name="T63" fmla="*/ 500 h 955"/>
                <a:gd name="T64" fmla="*/ 538 w 1149"/>
                <a:gd name="T65" fmla="*/ 788 h 955"/>
                <a:gd name="T66" fmla="*/ 512 w 1149"/>
                <a:gd name="T67" fmla="*/ 773 h 955"/>
                <a:gd name="T68" fmla="*/ 456 w 1149"/>
                <a:gd name="T69" fmla="*/ 707 h 955"/>
                <a:gd name="T70" fmla="*/ 394 w 1149"/>
                <a:gd name="T71" fmla="*/ 710 h 955"/>
                <a:gd name="T72" fmla="*/ 370 w 1149"/>
                <a:gd name="T73" fmla="*/ 642 h 955"/>
                <a:gd name="T74" fmla="*/ 295 w 1149"/>
                <a:gd name="T75" fmla="*/ 627 h 955"/>
                <a:gd name="T76" fmla="*/ 283 w 1149"/>
                <a:gd name="T77" fmla="*/ 546 h 955"/>
                <a:gd name="T78" fmla="*/ 195 w 1149"/>
                <a:gd name="T79" fmla="*/ 527 h 955"/>
                <a:gd name="T80" fmla="*/ 135 w 1149"/>
                <a:gd name="T81" fmla="*/ 607 h 955"/>
                <a:gd name="T82" fmla="*/ 174 w 1149"/>
                <a:gd name="T83" fmla="*/ 681 h 955"/>
                <a:gd name="T84" fmla="*/ 230 w 1149"/>
                <a:gd name="T85" fmla="*/ 692 h 955"/>
                <a:gd name="T86" fmla="*/ 239 w 1149"/>
                <a:gd name="T87" fmla="*/ 794 h 955"/>
                <a:gd name="T88" fmla="*/ 341 w 1149"/>
                <a:gd name="T89" fmla="*/ 789 h 955"/>
                <a:gd name="T90" fmla="*/ 358 w 1149"/>
                <a:gd name="T91" fmla="*/ 843 h 955"/>
                <a:gd name="T92" fmla="*/ 458 w 1149"/>
                <a:gd name="T93" fmla="*/ 862 h 955"/>
                <a:gd name="T94" fmla="*/ 478 w 1149"/>
                <a:gd name="T95" fmla="*/ 883 h 955"/>
                <a:gd name="T96" fmla="*/ 540 w 1149"/>
                <a:gd name="T97" fmla="*/ 937 h 955"/>
                <a:gd name="T98" fmla="*/ 618 w 1149"/>
                <a:gd name="T99" fmla="*/ 894 h 955"/>
                <a:gd name="T100" fmla="*/ 602 w 1149"/>
                <a:gd name="T101" fmla="*/ 804 h 955"/>
                <a:gd name="T102" fmla="*/ 1035 w 1149"/>
                <a:gd name="T103" fmla="*/ 442 h 955"/>
                <a:gd name="T104" fmla="*/ 1090 w 1149"/>
                <a:gd name="T105" fmla="*/ 313 h 955"/>
                <a:gd name="T106" fmla="*/ 1130 w 1149"/>
                <a:gd name="T107" fmla="*/ 172 h 955"/>
                <a:gd name="T108" fmla="*/ 864 w 1149"/>
                <a:gd name="T109" fmla="*/ 42 h 955"/>
                <a:gd name="T110" fmla="*/ 685 w 1149"/>
                <a:gd name="T111" fmla="*/ 43 h 955"/>
                <a:gd name="T112" fmla="*/ 333 w 1149"/>
                <a:gd name="T113" fmla="*/ 247 h 955"/>
                <a:gd name="T114" fmla="*/ 358 w 1149"/>
                <a:gd name="T115" fmla="*/ 338 h 955"/>
                <a:gd name="T116" fmla="*/ 609 w 1149"/>
                <a:gd name="T117" fmla="*/ 222 h 955"/>
                <a:gd name="T118" fmla="*/ 713 w 1149"/>
                <a:gd name="T119" fmla="*/ 240 h 955"/>
                <a:gd name="T120" fmla="*/ 797 w 1149"/>
                <a:gd name="T121" fmla="*/ 256 h 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49" h="955">
                  <a:moveTo>
                    <a:pt x="748" y="284"/>
                  </a:moveTo>
                  <a:lnTo>
                    <a:pt x="748" y="284"/>
                  </a:lnTo>
                  <a:lnTo>
                    <a:pt x="852" y="378"/>
                  </a:lnTo>
                  <a:lnTo>
                    <a:pt x="903" y="424"/>
                  </a:lnTo>
                  <a:lnTo>
                    <a:pt x="954" y="473"/>
                  </a:lnTo>
                  <a:lnTo>
                    <a:pt x="954" y="473"/>
                  </a:lnTo>
                  <a:lnTo>
                    <a:pt x="961" y="478"/>
                  </a:lnTo>
                  <a:lnTo>
                    <a:pt x="968" y="484"/>
                  </a:lnTo>
                  <a:lnTo>
                    <a:pt x="1006" y="518"/>
                  </a:lnTo>
                  <a:lnTo>
                    <a:pt x="1028" y="541"/>
                  </a:lnTo>
                  <a:lnTo>
                    <a:pt x="1028" y="541"/>
                  </a:lnTo>
                  <a:lnTo>
                    <a:pt x="1037" y="552"/>
                  </a:lnTo>
                  <a:lnTo>
                    <a:pt x="1044" y="562"/>
                  </a:lnTo>
                  <a:lnTo>
                    <a:pt x="1050" y="573"/>
                  </a:lnTo>
                  <a:lnTo>
                    <a:pt x="1054" y="585"/>
                  </a:lnTo>
                  <a:lnTo>
                    <a:pt x="1057" y="596"/>
                  </a:lnTo>
                  <a:lnTo>
                    <a:pt x="1057" y="607"/>
                  </a:lnTo>
                  <a:lnTo>
                    <a:pt x="1057" y="618"/>
                  </a:lnTo>
                  <a:lnTo>
                    <a:pt x="1056" y="630"/>
                  </a:lnTo>
                  <a:lnTo>
                    <a:pt x="1054" y="641"/>
                  </a:lnTo>
                  <a:lnTo>
                    <a:pt x="1049" y="651"/>
                  </a:lnTo>
                  <a:lnTo>
                    <a:pt x="1044" y="661"/>
                  </a:lnTo>
                  <a:lnTo>
                    <a:pt x="1038" y="671"/>
                  </a:lnTo>
                  <a:lnTo>
                    <a:pt x="1030" y="679"/>
                  </a:lnTo>
                  <a:lnTo>
                    <a:pt x="1022" y="686"/>
                  </a:lnTo>
                  <a:lnTo>
                    <a:pt x="1013" y="692"/>
                  </a:lnTo>
                  <a:lnTo>
                    <a:pt x="1003" y="697"/>
                  </a:lnTo>
                  <a:lnTo>
                    <a:pt x="1003" y="697"/>
                  </a:lnTo>
                  <a:lnTo>
                    <a:pt x="1006" y="709"/>
                  </a:lnTo>
                  <a:lnTo>
                    <a:pt x="1009" y="720"/>
                  </a:lnTo>
                  <a:lnTo>
                    <a:pt x="1009" y="731"/>
                  </a:lnTo>
                  <a:lnTo>
                    <a:pt x="1008" y="742"/>
                  </a:lnTo>
                  <a:lnTo>
                    <a:pt x="1005" y="753"/>
                  </a:lnTo>
                  <a:lnTo>
                    <a:pt x="1002" y="762"/>
                  </a:lnTo>
                  <a:lnTo>
                    <a:pt x="997" y="772"/>
                  </a:lnTo>
                  <a:lnTo>
                    <a:pt x="991" y="780"/>
                  </a:lnTo>
                  <a:lnTo>
                    <a:pt x="984" y="787"/>
                  </a:lnTo>
                  <a:lnTo>
                    <a:pt x="977" y="794"/>
                  </a:lnTo>
                  <a:lnTo>
                    <a:pt x="967" y="800"/>
                  </a:lnTo>
                  <a:lnTo>
                    <a:pt x="958" y="806"/>
                  </a:lnTo>
                  <a:lnTo>
                    <a:pt x="948" y="810"/>
                  </a:lnTo>
                  <a:lnTo>
                    <a:pt x="937" y="812"/>
                  </a:lnTo>
                  <a:lnTo>
                    <a:pt x="927" y="813"/>
                  </a:lnTo>
                  <a:lnTo>
                    <a:pt x="915" y="813"/>
                  </a:lnTo>
                  <a:lnTo>
                    <a:pt x="915" y="813"/>
                  </a:lnTo>
                  <a:lnTo>
                    <a:pt x="914" y="823"/>
                  </a:lnTo>
                  <a:lnTo>
                    <a:pt x="911" y="832"/>
                  </a:lnTo>
                  <a:lnTo>
                    <a:pt x="908" y="841"/>
                  </a:lnTo>
                  <a:lnTo>
                    <a:pt x="903" y="849"/>
                  </a:lnTo>
                  <a:lnTo>
                    <a:pt x="898" y="856"/>
                  </a:lnTo>
                  <a:lnTo>
                    <a:pt x="892" y="862"/>
                  </a:lnTo>
                  <a:lnTo>
                    <a:pt x="885" y="869"/>
                  </a:lnTo>
                  <a:lnTo>
                    <a:pt x="878" y="874"/>
                  </a:lnTo>
                  <a:lnTo>
                    <a:pt x="871" y="879"/>
                  </a:lnTo>
                  <a:lnTo>
                    <a:pt x="862" y="882"/>
                  </a:lnTo>
                  <a:lnTo>
                    <a:pt x="854" y="886"/>
                  </a:lnTo>
                  <a:lnTo>
                    <a:pt x="846" y="888"/>
                  </a:lnTo>
                  <a:lnTo>
                    <a:pt x="836" y="889"/>
                  </a:lnTo>
                  <a:lnTo>
                    <a:pt x="827" y="889"/>
                  </a:lnTo>
                  <a:lnTo>
                    <a:pt x="817" y="888"/>
                  </a:lnTo>
                  <a:lnTo>
                    <a:pt x="808" y="887"/>
                  </a:lnTo>
                  <a:lnTo>
                    <a:pt x="808" y="887"/>
                  </a:lnTo>
                  <a:lnTo>
                    <a:pt x="804" y="898"/>
                  </a:lnTo>
                  <a:lnTo>
                    <a:pt x="799" y="908"/>
                  </a:lnTo>
                  <a:lnTo>
                    <a:pt x="793" y="918"/>
                  </a:lnTo>
                  <a:lnTo>
                    <a:pt x="786" y="926"/>
                  </a:lnTo>
                  <a:lnTo>
                    <a:pt x="778" y="934"/>
                  </a:lnTo>
                  <a:lnTo>
                    <a:pt x="770" y="940"/>
                  </a:lnTo>
                  <a:lnTo>
                    <a:pt x="760" y="945"/>
                  </a:lnTo>
                  <a:lnTo>
                    <a:pt x="750" y="950"/>
                  </a:lnTo>
                  <a:lnTo>
                    <a:pt x="739" y="952"/>
                  </a:lnTo>
                  <a:lnTo>
                    <a:pt x="728" y="955"/>
                  </a:lnTo>
                  <a:lnTo>
                    <a:pt x="716" y="955"/>
                  </a:lnTo>
                  <a:lnTo>
                    <a:pt x="704" y="953"/>
                  </a:lnTo>
                  <a:lnTo>
                    <a:pt x="692" y="952"/>
                  </a:lnTo>
                  <a:lnTo>
                    <a:pt x="681" y="949"/>
                  </a:lnTo>
                  <a:lnTo>
                    <a:pt x="670" y="944"/>
                  </a:lnTo>
                  <a:lnTo>
                    <a:pt x="658" y="938"/>
                  </a:lnTo>
                  <a:lnTo>
                    <a:pt x="650" y="932"/>
                  </a:lnTo>
                  <a:lnTo>
                    <a:pt x="650" y="932"/>
                  </a:lnTo>
                  <a:lnTo>
                    <a:pt x="658" y="920"/>
                  </a:lnTo>
                  <a:lnTo>
                    <a:pt x="664" y="907"/>
                  </a:lnTo>
                  <a:lnTo>
                    <a:pt x="669" y="894"/>
                  </a:lnTo>
                  <a:lnTo>
                    <a:pt x="672" y="880"/>
                  </a:lnTo>
                  <a:lnTo>
                    <a:pt x="672" y="880"/>
                  </a:lnTo>
                  <a:lnTo>
                    <a:pt x="684" y="887"/>
                  </a:lnTo>
                  <a:lnTo>
                    <a:pt x="696" y="893"/>
                  </a:lnTo>
                  <a:lnTo>
                    <a:pt x="702" y="895"/>
                  </a:lnTo>
                  <a:lnTo>
                    <a:pt x="708" y="896"/>
                  </a:lnTo>
                  <a:lnTo>
                    <a:pt x="714" y="898"/>
                  </a:lnTo>
                  <a:lnTo>
                    <a:pt x="721" y="898"/>
                  </a:lnTo>
                  <a:lnTo>
                    <a:pt x="721" y="898"/>
                  </a:lnTo>
                  <a:lnTo>
                    <a:pt x="732" y="895"/>
                  </a:lnTo>
                  <a:lnTo>
                    <a:pt x="740" y="892"/>
                  </a:lnTo>
                  <a:lnTo>
                    <a:pt x="744" y="888"/>
                  </a:lnTo>
                  <a:lnTo>
                    <a:pt x="747" y="885"/>
                  </a:lnTo>
                  <a:lnTo>
                    <a:pt x="750" y="881"/>
                  </a:lnTo>
                  <a:lnTo>
                    <a:pt x="752" y="876"/>
                  </a:lnTo>
                  <a:lnTo>
                    <a:pt x="752" y="876"/>
                  </a:lnTo>
                  <a:lnTo>
                    <a:pt x="753" y="867"/>
                  </a:lnTo>
                  <a:lnTo>
                    <a:pt x="751" y="855"/>
                  </a:lnTo>
                  <a:lnTo>
                    <a:pt x="677" y="795"/>
                  </a:lnTo>
                  <a:lnTo>
                    <a:pt x="677" y="795"/>
                  </a:lnTo>
                  <a:lnTo>
                    <a:pt x="673" y="792"/>
                  </a:lnTo>
                  <a:lnTo>
                    <a:pt x="670" y="787"/>
                  </a:lnTo>
                  <a:lnTo>
                    <a:pt x="667" y="782"/>
                  </a:lnTo>
                  <a:lnTo>
                    <a:pt x="666" y="776"/>
                  </a:lnTo>
                  <a:lnTo>
                    <a:pt x="666" y="772"/>
                  </a:lnTo>
                  <a:lnTo>
                    <a:pt x="667" y="766"/>
                  </a:lnTo>
                  <a:lnTo>
                    <a:pt x="670" y="761"/>
                  </a:lnTo>
                  <a:lnTo>
                    <a:pt x="672" y="756"/>
                  </a:lnTo>
                  <a:lnTo>
                    <a:pt x="672" y="756"/>
                  </a:lnTo>
                  <a:lnTo>
                    <a:pt x="677" y="751"/>
                  </a:lnTo>
                  <a:lnTo>
                    <a:pt x="682" y="749"/>
                  </a:lnTo>
                  <a:lnTo>
                    <a:pt x="686" y="747"/>
                  </a:lnTo>
                  <a:lnTo>
                    <a:pt x="691" y="745"/>
                  </a:lnTo>
                  <a:lnTo>
                    <a:pt x="697" y="745"/>
                  </a:lnTo>
                  <a:lnTo>
                    <a:pt x="702" y="747"/>
                  </a:lnTo>
                  <a:lnTo>
                    <a:pt x="708" y="748"/>
                  </a:lnTo>
                  <a:lnTo>
                    <a:pt x="713" y="751"/>
                  </a:lnTo>
                  <a:lnTo>
                    <a:pt x="793" y="816"/>
                  </a:lnTo>
                  <a:lnTo>
                    <a:pt x="793" y="816"/>
                  </a:lnTo>
                  <a:lnTo>
                    <a:pt x="801" y="821"/>
                  </a:lnTo>
                  <a:lnTo>
                    <a:pt x="808" y="826"/>
                  </a:lnTo>
                  <a:lnTo>
                    <a:pt x="816" y="830"/>
                  </a:lnTo>
                  <a:lnTo>
                    <a:pt x="823" y="831"/>
                  </a:lnTo>
                  <a:lnTo>
                    <a:pt x="829" y="832"/>
                  </a:lnTo>
                  <a:lnTo>
                    <a:pt x="836" y="831"/>
                  </a:lnTo>
                  <a:lnTo>
                    <a:pt x="843" y="829"/>
                  </a:lnTo>
                  <a:lnTo>
                    <a:pt x="849" y="825"/>
                  </a:lnTo>
                  <a:lnTo>
                    <a:pt x="849" y="825"/>
                  </a:lnTo>
                  <a:lnTo>
                    <a:pt x="854" y="819"/>
                  </a:lnTo>
                  <a:lnTo>
                    <a:pt x="858" y="813"/>
                  </a:lnTo>
                  <a:lnTo>
                    <a:pt x="858" y="813"/>
                  </a:lnTo>
                  <a:lnTo>
                    <a:pt x="859" y="806"/>
                  </a:lnTo>
                  <a:lnTo>
                    <a:pt x="860" y="799"/>
                  </a:lnTo>
                  <a:lnTo>
                    <a:pt x="860" y="795"/>
                  </a:lnTo>
                  <a:lnTo>
                    <a:pt x="859" y="792"/>
                  </a:lnTo>
                  <a:lnTo>
                    <a:pt x="857" y="789"/>
                  </a:lnTo>
                  <a:lnTo>
                    <a:pt x="854" y="786"/>
                  </a:lnTo>
                  <a:lnTo>
                    <a:pt x="758" y="711"/>
                  </a:lnTo>
                  <a:lnTo>
                    <a:pt x="758" y="711"/>
                  </a:lnTo>
                  <a:lnTo>
                    <a:pt x="754" y="707"/>
                  </a:lnTo>
                  <a:lnTo>
                    <a:pt x="751" y="703"/>
                  </a:lnTo>
                  <a:lnTo>
                    <a:pt x="748" y="698"/>
                  </a:lnTo>
                  <a:lnTo>
                    <a:pt x="747" y="692"/>
                  </a:lnTo>
                  <a:lnTo>
                    <a:pt x="747" y="687"/>
                  </a:lnTo>
                  <a:lnTo>
                    <a:pt x="748" y="681"/>
                  </a:lnTo>
                  <a:lnTo>
                    <a:pt x="751" y="676"/>
                  </a:lnTo>
                  <a:lnTo>
                    <a:pt x="753" y="672"/>
                  </a:lnTo>
                  <a:lnTo>
                    <a:pt x="753" y="672"/>
                  </a:lnTo>
                  <a:lnTo>
                    <a:pt x="758" y="667"/>
                  </a:lnTo>
                  <a:lnTo>
                    <a:pt x="763" y="665"/>
                  </a:lnTo>
                  <a:lnTo>
                    <a:pt x="767" y="662"/>
                  </a:lnTo>
                  <a:lnTo>
                    <a:pt x="772" y="661"/>
                  </a:lnTo>
                  <a:lnTo>
                    <a:pt x="778" y="661"/>
                  </a:lnTo>
                  <a:lnTo>
                    <a:pt x="783" y="661"/>
                  </a:lnTo>
                  <a:lnTo>
                    <a:pt x="789" y="663"/>
                  </a:lnTo>
                  <a:lnTo>
                    <a:pt x="793" y="667"/>
                  </a:lnTo>
                  <a:lnTo>
                    <a:pt x="893" y="745"/>
                  </a:lnTo>
                  <a:lnTo>
                    <a:pt x="893" y="745"/>
                  </a:lnTo>
                  <a:lnTo>
                    <a:pt x="896" y="747"/>
                  </a:lnTo>
                  <a:lnTo>
                    <a:pt x="896" y="747"/>
                  </a:lnTo>
                  <a:lnTo>
                    <a:pt x="902" y="751"/>
                  </a:lnTo>
                  <a:lnTo>
                    <a:pt x="909" y="755"/>
                  </a:lnTo>
                  <a:lnTo>
                    <a:pt x="916" y="756"/>
                  </a:lnTo>
                  <a:lnTo>
                    <a:pt x="922" y="757"/>
                  </a:lnTo>
                  <a:lnTo>
                    <a:pt x="929" y="756"/>
                  </a:lnTo>
                  <a:lnTo>
                    <a:pt x="935" y="754"/>
                  </a:lnTo>
                  <a:lnTo>
                    <a:pt x="940" y="750"/>
                  </a:lnTo>
                  <a:lnTo>
                    <a:pt x="944" y="747"/>
                  </a:lnTo>
                  <a:lnTo>
                    <a:pt x="948" y="741"/>
                  </a:lnTo>
                  <a:lnTo>
                    <a:pt x="950" y="735"/>
                  </a:lnTo>
                  <a:lnTo>
                    <a:pt x="952" y="729"/>
                  </a:lnTo>
                  <a:lnTo>
                    <a:pt x="950" y="722"/>
                  </a:lnTo>
                  <a:lnTo>
                    <a:pt x="948" y="714"/>
                  </a:lnTo>
                  <a:lnTo>
                    <a:pt x="944" y="706"/>
                  </a:lnTo>
                  <a:lnTo>
                    <a:pt x="937" y="699"/>
                  </a:lnTo>
                  <a:lnTo>
                    <a:pt x="929" y="691"/>
                  </a:lnTo>
                  <a:lnTo>
                    <a:pt x="823" y="611"/>
                  </a:lnTo>
                  <a:lnTo>
                    <a:pt x="823" y="611"/>
                  </a:lnTo>
                  <a:lnTo>
                    <a:pt x="818" y="607"/>
                  </a:lnTo>
                  <a:lnTo>
                    <a:pt x="816" y="603"/>
                  </a:lnTo>
                  <a:lnTo>
                    <a:pt x="814" y="598"/>
                  </a:lnTo>
                  <a:lnTo>
                    <a:pt x="813" y="592"/>
                  </a:lnTo>
                  <a:lnTo>
                    <a:pt x="813" y="587"/>
                  </a:lnTo>
                  <a:lnTo>
                    <a:pt x="813" y="581"/>
                  </a:lnTo>
                  <a:lnTo>
                    <a:pt x="815" y="577"/>
                  </a:lnTo>
                  <a:lnTo>
                    <a:pt x="817" y="572"/>
                  </a:lnTo>
                  <a:lnTo>
                    <a:pt x="817" y="572"/>
                  </a:lnTo>
                  <a:lnTo>
                    <a:pt x="822" y="567"/>
                  </a:lnTo>
                  <a:lnTo>
                    <a:pt x="826" y="564"/>
                  </a:lnTo>
                  <a:lnTo>
                    <a:pt x="832" y="561"/>
                  </a:lnTo>
                  <a:lnTo>
                    <a:pt x="836" y="560"/>
                  </a:lnTo>
                  <a:lnTo>
                    <a:pt x="842" y="560"/>
                  </a:lnTo>
                  <a:lnTo>
                    <a:pt x="847" y="561"/>
                  </a:lnTo>
                  <a:lnTo>
                    <a:pt x="853" y="562"/>
                  </a:lnTo>
                  <a:lnTo>
                    <a:pt x="858" y="566"/>
                  </a:lnTo>
                  <a:lnTo>
                    <a:pt x="962" y="644"/>
                  </a:lnTo>
                  <a:lnTo>
                    <a:pt x="962" y="644"/>
                  </a:lnTo>
                  <a:lnTo>
                    <a:pt x="967" y="647"/>
                  </a:lnTo>
                  <a:lnTo>
                    <a:pt x="971" y="647"/>
                  </a:lnTo>
                  <a:lnTo>
                    <a:pt x="975" y="647"/>
                  </a:lnTo>
                  <a:lnTo>
                    <a:pt x="979" y="646"/>
                  </a:lnTo>
                  <a:lnTo>
                    <a:pt x="984" y="643"/>
                  </a:lnTo>
                  <a:lnTo>
                    <a:pt x="987" y="641"/>
                  </a:lnTo>
                  <a:lnTo>
                    <a:pt x="994" y="634"/>
                  </a:lnTo>
                  <a:lnTo>
                    <a:pt x="994" y="634"/>
                  </a:lnTo>
                  <a:lnTo>
                    <a:pt x="998" y="628"/>
                  </a:lnTo>
                  <a:lnTo>
                    <a:pt x="1000" y="621"/>
                  </a:lnTo>
                  <a:lnTo>
                    <a:pt x="1002" y="615"/>
                  </a:lnTo>
                  <a:lnTo>
                    <a:pt x="1002" y="607"/>
                  </a:lnTo>
                  <a:lnTo>
                    <a:pt x="999" y="600"/>
                  </a:lnTo>
                  <a:lnTo>
                    <a:pt x="997" y="593"/>
                  </a:lnTo>
                  <a:lnTo>
                    <a:pt x="993" y="587"/>
                  </a:lnTo>
                  <a:lnTo>
                    <a:pt x="987" y="581"/>
                  </a:lnTo>
                  <a:lnTo>
                    <a:pt x="966" y="559"/>
                  </a:lnTo>
                  <a:lnTo>
                    <a:pt x="685" y="303"/>
                  </a:lnTo>
                  <a:lnTo>
                    <a:pt x="685" y="303"/>
                  </a:lnTo>
                  <a:lnTo>
                    <a:pt x="683" y="301"/>
                  </a:lnTo>
                  <a:lnTo>
                    <a:pt x="683" y="298"/>
                  </a:lnTo>
                  <a:lnTo>
                    <a:pt x="682" y="296"/>
                  </a:lnTo>
                  <a:lnTo>
                    <a:pt x="683" y="292"/>
                  </a:lnTo>
                  <a:lnTo>
                    <a:pt x="684" y="290"/>
                  </a:lnTo>
                  <a:lnTo>
                    <a:pt x="686" y="289"/>
                  </a:lnTo>
                  <a:lnTo>
                    <a:pt x="689" y="288"/>
                  </a:lnTo>
                  <a:lnTo>
                    <a:pt x="692" y="288"/>
                  </a:lnTo>
                  <a:lnTo>
                    <a:pt x="692" y="288"/>
                  </a:lnTo>
                  <a:lnTo>
                    <a:pt x="706" y="288"/>
                  </a:lnTo>
                  <a:lnTo>
                    <a:pt x="719" y="286"/>
                  </a:lnTo>
                  <a:lnTo>
                    <a:pt x="730" y="285"/>
                  </a:lnTo>
                  <a:lnTo>
                    <a:pt x="744" y="284"/>
                  </a:lnTo>
                  <a:lnTo>
                    <a:pt x="744" y="284"/>
                  </a:lnTo>
                  <a:lnTo>
                    <a:pt x="748" y="284"/>
                  </a:lnTo>
                  <a:lnTo>
                    <a:pt x="748" y="284"/>
                  </a:lnTo>
                  <a:close/>
                  <a:moveTo>
                    <a:pt x="129" y="522"/>
                  </a:moveTo>
                  <a:lnTo>
                    <a:pt x="129" y="522"/>
                  </a:lnTo>
                  <a:lnTo>
                    <a:pt x="119" y="506"/>
                  </a:lnTo>
                  <a:lnTo>
                    <a:pt x="112" y="491"/>
                  </a:lnTo>
                  <a:lnTo>
                    <a:pt x="106" y="474"/>
                  </a:lnTo>
                  <a:lnTo>
                    <a:pt x="102" y="457"/>
                  </a:lnTo>
                  <a:lnTo>
                    <a:pt x="97" y="439"/>
                  </a:lnTo>
                  <a:lnTo>
                    <a:pt x="94" y="421"/>
                  </a:lnTo>
                  <a:lnTo>
                    <a:pt x="90" y="383"/>
                  </a:lnTo>
                  <a:lnTo>
                    <a:pt x="54" y="350"/>
                  </a:lnTo>
                  <a:lnTo>
                    <a:pt x="54" y="350"/>
                  </a:lnTo>
                  <a:lnTo>
                    <a:pt x="34" y="328"/>
                  </a:lnTo>
                  <a:lnTo>
                    <a:pt x="24" y="317"/>
                  </a:lnTo>
                  <a:lnTo>
                    <a:pt x="17" y="307"/>
                  </a:lnTo>
                  <a:lnTo>
                    <a:pt x="10" y="296"/>
                  </a:lnTo>
                  <a:lnTo>
                    <a:pt x="5" y="283"/>
                  </a:lnTo>
                  <a:lnTo>
                    <a:pt x="2" y="270"/>
                  </a:lnTo>
                  <a:lnTo>
                    <a:pt x="0" y="254"/>
                  </a:lnTo>
                  <a:lnTo>
                    <a:pt x="0" y="254"/>
                  </a:lnTo>
                  <a:lnTo>
                    <a:pt x="2" y="246"/>
                  </a:lnTo>
                  <a:lnTo>
                    <a:pt x="3" y="238"/>
                  </a:lnTo>
                  <a:lnTo>
                    <a:pt x="4" y="229"/>
                  </a:lnTo>
                  <a:lnTo>
                    <a:pt x="8" y="222"/>
                  </a:lnTo>
                  <a:lnTo>
                    <a:pt x="11" y="214"/>
                  </a:lnTo>
                  <a:lnTo>
                    <a:pt x="15" y="207"/>
                  </a:lnTo>
                  <a:lnTo>
                    <a:pt x="19" y="200"/>
                  </a:lnTo>
                  <a:lnTo>
                    <a:pt x="25" y="193"/>
                  </a:lnTo>
                  <a:lnTo>
                    <a:pt x="174" y="32"/>
                  </a:lnTo>
                  <a:lnTo>
                    <a:pt x="174" y="32"/>
                  </a:lnTo>
                  <a:lnTo>
                    <a:pt x="180" y="25"/>
                  </a:lnTo>
                  <a:lnTo>
                    <a:pt x="187" y="20"/>
                  </a:lnTo>
                  <a:lnTo>
                    <a:pt x="194" y="15"/>
                  </a:lnTo>
                  <a:lnTo>
                    <a:pt x="203" y="11"/>
                  </a:lnTo>
                  <a:lnTo>
                    <a:pt x="210" y="7"/>
                  </a:lnTo>
                  <a:lnTo>
                    <a:pt x="218" y="5"/>
                  </a:lnTo>
                  <a:lnTo>
                    <a:pt x="226" y="2"/>
                  </a:lnTo>
                  <a:lnTo>
                    <a:pt x="235" y="1"/>
                  </a:lnTo>
                  <a:lnTo>
                    <a:pt x="243" y="1"/>
                  </a:lnTo>
                  <a:lnTo>
                    <a:pt x="251" y="1"/>
                  </a:lnTo>
                  <a:lnTo>
                    <a:pt x="260" y="2"/>
                  </a:lnTo>
                  <a:lnTo>
                    <a:pt x="268" y="5"/>
                  </a:lnTo>
                  <a:lnTo>
                    <a:pt x="276" y="7"/>
                  </a:lnTo>
                  <a:lnTo>
                    <a:pt x="285" y="11"/>
                  </a:lnTo>
                  <a:lnTo>
                    <a:pt x="292" y="15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314" y="32"/>
                  </a:lnTo>
                  <a:lnTo>
                    <a:pt x="329" y="42"/>
                  </a:lnTo>
                  <a:lnTo>
                    <a:pt x="343" y="51"/>
                  </a:lnTo>
                  <a:lnTo>
                    <a:pt x="362" y="59"/>
                  </a:lnTo>
                  <a:lnTo>
                    <a:pt x="362" y="59"/>
                  </a:lnTo>
                  <a:lnTo>
                    <a:pt x="375" y="64"/>
                  </a:lnTo>
                  <a:lnTo>
                    <a:pt x="382" y="65"/>
                  </a:lnTo>
                  <a:lnTo>
                    <a:pt x="382" y="65"/>
                  </a:lnTo>
                  <a:lnTo>
                    <a:pt x="399" y="62"/>
                  </a:lnTo>
                  <a:lnTo>
                    <a:pt x="415" y="58"/>
                  </a:lnTo>
                  <a:lnTo>
                    <a:pt x="451" y="50"/>
                  </a:lnTo>
                  <a:lnTo>
                    <a:pt x="469" y="46"/>
                  </a:lnTo>
                  <a:lnTo>
                    <a:pt x="488" y="43"/>
                  </a:lnTo>
                  <a:lnTo>
                    <a:pt x="506" y="40"/>
                  </a:lnTo>
                  <a:lnTo>
                    <a:pt x="525" y="40"/>
                  </a:lnTo>
                  <a:lnTo>
                    <a:pt x="525" y="40"/>
                  </a:lnTo>
                  <a:lnTo>
                    <a:pt x="501" y="57"/>
                  </a:lnTo>
                  <a:lnTo>
                    <a:pt x="469" y="82"/>
                  </a:lnTo>
                  <a:lnTo>
                    <a:pt x="426" y="114"/>
                  </a:lnTo>
                  <a:lnTo>
                    <a:pt x="426" y="114"/>
                  </a:lnTo>
                  <a:lnTo>
                    <a:pt x="407" y="119"/>
                  </a:lnTo>
                  <a:lnTo>
                    <a:pt x="389" y="121"/>
                  </a:lnTo>
                  <a:lnTo>
                    <a:pt x="389" y="121"/>
                  </a:lnTo>
                  <a:lnTo>
                    <a:pt x="379" y="121"/>
                  </a:lnTo>
                  <a:lnTo>
                    <a:pt x="365" y="120"/>
                  </a:lnTo>
                  <a:lnTo>
                    <a:pt x="352" y="116"/>
                  </a:lnTo>
                  <a:lnTo>
                    <a:pt x="338" y="112"/>
                  </a:lnTo>
                  <a:lnTo>
                    <a:pt x="325" y="106"/>
                  </a:lnTo>
                  <a:lnTo>
                    <a:pt x="313" y="100"/>
                  </a:lnTo>
                  <a:lnTo>
                    <a:pt x="302" y="93"/>
                  </a:lnTo>
                  <a:lnTo>
                    <a:pt x="293" y="88"/>
                  </a:lnTo>
                  <a:lnTo>
                    <a:pt x="264" y="65"/>
                  </a:lnTo>
                  <a:lnTo>
                    <a:pt x="264" y="65"/>
                  </a:lnTo>
                  <a:lnTo>
                    <a:pt x="258" y="62"/>
                  </a:lnTo>
                  <a:lnTo>
                    <a:pt x="253" y="59"/>
                  </a:lnTo>
                  <a:lnTo>
                    <a:pt x="247" y="58"/>
                  </a:lnTo>
                  <a:lnTo>
                    <a:pt x="239" y="58"/>
                  </a:lnTo>
                  <a:lnTo>
                    <a:pt x="233" y="59"/>
                  </a:lnTo>
                  <a:lnTo>
                    <a:pt x="228" y="62"/>
                  </a:lnTo>
                  <a:lnTo>
                    <a:pt x="222" y="65"/>
                  </a:lnTo>
                  <a:lnTo>
                    <a:pt x="216" y="70"/>
                  </a:lnTo>
                  <a:lnTo>
                    <a:pt x="67" y="231"/>
                  </a:lnTo>
                  <a:lnTo>
                    <a:pt x="67" y="231"/>
                  </a:lnTo>
                  <a:lnTo>
                    <a:pt x="63" y="237"/>
                  </a:lnTo>
                  <a:lnTo>
                    <a:pt x="60" y="243"/>
                  </a:lnTo>
                  <a:lnTo>
                    <a:pt x="59" y="248"/>
                  </a:lnTo>
                  <a:lnTo>
                    <a:pt x="58" y="256"/>
                  </a:lnTo>
                  <a:lnTo>
                    <a:pt x="59" y="262"/>
                  </a:lnTo>
                  <a:lnTo>
                    <a:pt x="60" y="267"/>
                  </a:lnTo>
                  <a:lnTo>
                    <a:pt x="63" y="273"/>
                  </a:lnTo>
                  <a:lnTo>
                    <a:pt x="67" y="279"/>
                  </a:lnTo>
                  <a:lnTo>
                    <a:pt x="67" y="279"/>
                  </a:lnTo>
                  <a:lnTo>
                    <a:pt x="85" y="300"/>
                  </a:lnTo>
                  <a:lnTo>
                    <a:pt x="105" y="320"/>
                  </a:lnTo>
                  <a:lnTo>
                    <a:pt x="105" y="320"/>
                  </a:lnTo>
                  <a:lnTo>
                    <a:pt x="117" y="332"/>
                  </a:lnTo>
                  <a:lnTo>
                    <a:pt x="130" y="346"/>
                  </a:lnTo>
                  <a:lnTo>
                    <a:pt x="136" y="353"/>
                  </a:lnTo>
                  <a:lnTo>
                    <a:pt x="140" y="360"/>
                  </a:lnTo>
                  <a:lnTo>
                    <a:pt x="143" y="367"/>
                  </a:lnTo>
                  <a:lnTo>
                    <a:pt x="146" y="374"/>
                  </a:lnTo>
                  <a:lnTo>
                    <a:pt x="146" y="374"/>
                  </a:lnTo>
                  <a:lnTo>
                    <a:pt x="149" y="403"/>
                  </a:lnTo>
                  <a:lnTo>
                    <a:pt x="154" y="433"/>
                  </a:lnTo>
                  <a:lnTo>
                    <a:pt x="157" y="448"/>
                  </a:lnTo>
                  <a:lnTo>
                    <a:pt x="161" y="461"/>
                  </a:lnTo>
                  <a:lnTo>
                    <a:pt x="167" y="474"/>
                  </a:lnTo>
                  <a:lnTo>
                    <a:pt x="173" y="485"/>
                  </a:lnTo>
                  <a:lnTo>
                    <a:pt x="173" y="485"/>
                  </a:lnTo>
                  <a:lnTo>
                    <a:pt x="160" y="492"/>
                  </a:lnTo>
                  <a:lnTo>
                    <a:pt x="149" y="500"/>
                  </a:lnTo>
                  <a:lnTo>
                    <a:pt x="140" y="510"/>
                  </a:lnTo>
                  <a:lnTo>
                    <a:pt x="129" y="522"/>
                  </a:lnTo>
                  <a:lnTo>
                    <a:pt x="129" y="522"/>
                  </a:lnTo>
                  <a:close/>
                  <a:moveTo>
                    <a:pt x="602" y="804"/>
                  </a:moveTo>
                  <a:lnTo>
                    <a:pt x="602" y="804"/>
                  </a:lnTo>
                  <a:lnTo>
                    <a:pt x="593" y="797"/>
                  </a:lnTo>
                  <a:lnTo>
                    <a:pt x="582" y="792"/>
                  </a:lnTo>
                  <a:lnTo>
                    <a:pt x="571" y="788"/>
                  </a:lnTo>
                  <a:lnTo>
                    <a:pt x="560" y="786"/>
                  </a:lnTo>
                  <a:lnTo>
                    <a:pt x="549" y="786"/>
                  </a:lnTo>
                  <a:lnTo>
                    <a:pt x="538" y="788"/>
                  </a:lnTo>
                  <a:lnTo>
                    <a:pt x="527" y="791"/>
                  </a:lnTo>
                  <a:lnTo>
                    <a:pt x="518" y="797"/>
                  </a:lnTo>
                  <a:lnTo>
                    <a:pt x="518" y="797"/>
                  </a:lnTo>
                  <a:lnTo>
                    <a:pt x="514" y="797"/>
                  </a:lnTo>
                  <a:lnTo>
                    <a:pt x="512" y="795"/>
                  </a:lnTo>
                  <a:lnTo>
                    <a:pt x="512" y="795"/>
                  </a:lnTo>
                  <a:lnTo>
                    <a:pt x="511" y="794"/>
                  </a:lnTo>
                  <a:lnTo>
                    <a:pt x="511" y="791"/>
                  </a:lnTo>
                  <a:lnTo>
                    <a:pt x="511" y="791"/>
                  </a:lnTo>
                  <a:lnTo>
                    <a:pt x="512" y="782"/>
                  </a:lnTo>
                  <a:lnTo>
                    <a:pt x="512" y="773"/>
                  </a:lnTo>
                  <a:lnTo>
                    <a:pt x="509" y="763"/>
                  </a:lnTo>
                  <a:lnTo>
                    <a:pt x="507" y="754"/>
                  </a:lnTo>
                  <a:lnTo>
                    <a:pt x="503" y="745"/>
                  </a:lnTo>
                  <a:lnTo>
                    <a:pt x="499" y="737"/>
                  </a:lnTo>
                  <a:lnTo>
                    <a:pt x="493" y="729"/>
                  </a:lnTo>
                  <a:lnTo>
                    <a:pt x="487" y="723"/>
                  </a:lnTo>
                  <a:lnTo>
                    <a:pt x="487" y="723"/>
                  </a:lnTo>
                  <a:lnTo>
                    <a:pt x="487" y="723"/>
                  </a:lnTo>
                  <a:lnTo>
                    <a:pt x="477" y="716"/>
                  </a:lnTo>
                  <a:lnTo>
                    <a:pt x="467" y="710"/>
                  </a:lnTo>
                  <a:lnTo>
                    <a:pt x="456" y="707"/>
                  </a:lnTo>
                  <a:lnTo>
                    <a:pt x="444" y="705"/>
                  </a:lnTo>
                  <a:lnTo>
                    <a:pt x="433" y="705"/>
                  </a:lnTo>
                  <a:lnTo>
                    <a:pt x="423" y="706"/>
                  </a:lnTo>
                  <a:lnTo>
                    <a:pt x="412" y="710"/>
                  </a:lnTo>
                  <a:lnTo>
                    <a:pt x="401" y="716"/>
                  </a:lnTo>
                  <a:lnTo>
                    <a:pt x="401" y="716"/>
                  </a:lnTo>
                  <a:lnTo>
                    <a:pt x="399" y="716"/>
                  </a:lnTo>
                  <a:lnTo>
                    <a:pt x="396" y="714"/>
                  </a:lnTo>
                  <a:lnTo>
                    <a:pt x="396" y="714"/>
                  </a:lnTo>
                  <a:lnTo>
                    <a:pt x="394" y="713"/>
                  </a:lnTo>
                  <a:lnTo>
                    <a:pt x="394" y="710"/>
                  </a:lnTo>
                  <a:lnTo>
                    <a:pt x="394" y="710"/>
                  </a:lnTo>
                  <a:lnTo>
                    <a:pt x="395" y="700"/>
                  </a:lnTo>
                  <a:lnTo>
                    <a:pt x="395" y="692"/>
                  </a:lnTo>
                  <a:lnTo>
                    <a:pt x="394" y="682"/>
                  </a:lnTo>
                  <a:lnTo>
                    <a:pt x="392" y="673"/>
                  </a:lnTo>
                  <a:lnTo>
                    <a:pt x="388" y="665"/>
                  </a:lnTo>
                  <a:lnTo>
                    <a:pt x="383" y="656"/>
                  </a:lnTo>
                  <a:lnTo>
                    <a:pt x="377" y="648"/>
                  </a:lnTo>
                  <a:lnTo>
                    <a:pt x="370" y="642"/>
                  </a:lnTo>
                  <a:lnTo>
                    <a:pt x="370" y="642"/>
                  </a:lnTo>
                  <a:lnTo>
                    <a:pt x="370" y="642"/>
                  </a:lnTo>
                  <a:lnTo>
                    <a:pt x="363" y="636"/>
                  </a:lnTo>
                  <a:lnTo>
                    <a:pt x="355" y="631"/>
                  </a:lnTo>
                  <a:lnTo>
                    <a:pt x="345" y="628"/>
                  </a:lnTo>
                  <a:lnTo>
                    <a:pt x="337" y="625"/>
                  </a:lnTo>
                  <a:lnTo>
                    <a:pt x="327" y="624"/>
                  </a:lnTo>
                  <a:lnTo>
                    <a:pt x="318" y="624"/>
                  </a:lnTo>
                  <a:lnTo>
                    <a:pt x="308" y="625"/>
                  </a:lnTo>
                  <a:lnTo>
                    <a:pt x="300" y="628"/>
                  </a:lnTo>
                  <a:lnTo>
                    <a:pt x="300" y="628"/>
                  </a:lnTo>
                  <a:lnTo>
                    <a:pt x="298" y="628"/>
                  </a:lnTo>
                  <a:lnTo>
                    <a:pt x="295" y="627"/>
                  </a:lnTo>
                  <a:lnTo>
                    <a:pt x="295" y="627"/>
                  </a:lnTo>
                  <a:lnTo>
                    <a:pt x="294" y="624"/>
                  </a:lnTo>
                  <a:lnTo>
                    <a:pt x="294" y="622"/>
                  </a:lnTo>
                  <a:lnTo>
                    <a:pt x="294" y="622"/>
                  </a:lnTo>
                  <a:lnTo>
                    <a:pt x="298" y="610"/>
                  </a:lnTo>
                  <a:lnTo>
                    <a:pt x="300" y="599"/>
                  </a:lnTo>
                  <a:lnTo>
                    <a:pt x="300" y="587"/>
                  </a:lnTo>
                  <a:lnTo>
                    <a:pt x="299" y="577"/>
                  </a:lnTo>
                  <a:lnTo>
                    <a:pt x="295" y="566"/>
                  </a:lnTo>
                  <a:lnTo>
                    <a:pt x="291" y="555"/>
                  </a:lnTo>
                  <a:lnTo>
                    <a:pt x="283" y="546"/>
                  </a:lnTo>
                  <a:lnTo>
                    <a:pt x="275" y="537"/>
                  </a:lnTo>
                  <a:lnTo>
                    <a:pt x="275" y="537"/>
                  </a:lnTo>
                  <a:lnTo>
                    <a:pt x="275" y="537"/>
                  </a:lnTo>
                  <a:lnTo>
                    <a:pt x="269" y="533"/>
                  </a:lnTo>
                  <a:lnTo>
                    <a:pt x="263" y="529"/>
                  </a:lnTo>
                  <a:lnTo>
                    <a:pt x="256" y="525"/>
                  </a:lnTo>
                  <a:lnTo>
                    <a:pt x="250" y="523"/>
                  </a:lnTo>
                  <a:lnTo>
                    <a:pt x="236" y="520"/>
                  </a:lnTo>
                  <a:lnTo>
                    <a:pt x="222" y="520"/>
                  </a:lnTo>
                  <a:lnTo>
                    <a:pt x="209" y="522"/>
                  </a:lnTo>
                  <a:lnTo>
                    <a:pt x="195" y="527"/>
                  </a:lnTo>
                  <a:lnTo>
                    <a:pt x="190" y="530"/>
                  </a:lnTo>
                  <a:lnTo>
                    <a:pt x="184" y="535"/>
                  </a:lnTo>
                  <a:lnTo>
                    <a:pt x="178" y="540"/>
                  </a:lnTo>
                  <a:lnTo>
                    <a:pt x="173" y="544"/>
                  </a:lnTo>
                  <a:lnTo>
                    <a:pt x="151" y="568"/>
                  </a:lnTo>
                  <a:lnTo>
                    <a:pt x="151" y="568"/>
                  </a:lnTo>
                  <a:lnTo>
                    <a:pt x="147" y="574"/>
                  </a:lnTo>
                  <a:lnTo>
                    <a:pt x="143" y="581"/>
                  </a:lnTo>
                  <a:lnTo>
                    <a:pt x="140" y="587"/>
                  </a:lnTo>
                  <a:lnTo>
                    <a:pt x="137" y="594"/>
                  </a:lnTo>
                  <a:lnTo>
                    <a:pt x="135" y="607"/>
                  </a:lnTo>
                  <a:lnTo>
                    <a:pt x="134" y="622"/>
                  </a:lnTo>
                  <a:lnTo>
                    <a:pt x="136" y="635"/>
                  </a:lnTo>
                  <a:lnTo>
                    <a:pt x="142" y="648"/>
                  </a:lnTo>
                  <a:lnTo>
                    <a:pt x="146" y="655"/>
                  </a:lnTo>
                  <a:lnTo>
                    <a:pt x="149" y="661"/>
                  </a:lnTo>
                  <a:lnTo>
                    <a:pt x="154" y="666"/>
                  </a:lnTo>
                  <a:lnTo>
                    <a:pt x="159" y="672"/>
                  </a:lnTo>
                  <a:lnTo>
                    <a:pt x="159" y="672"/>
                  </a:lnTo>
                  <a:lnTo>
                    <a:pt x="159" y="672"/>
                  </a:lnTo>
                  <a:lnTo>
                    <a:pt x="166" y="676"/>
                  </a:lnTo>
                  <a:lnTo>
                    <a:pt x="174" y="681"/>
                  </a:lnTo>
                  <a:lnTo>
                    <a:pt x="182" y="685"/>
                  </a:lnTo>
                  <a:lnTo>
                    <a:pt x="191" y="687"/>
                  </a:lnTo>
                  <a:lnTo>
                    <a:pt x="199" y="688"/>
                  </a:lnTo>
                  <a:lnTo>
                    <a:pt x="207" y="688"/>
                  </a:lnTo>
                  <a:lnTo>
                    <a:pt x="216" y="688"/>
                  </a:lnTo>
                  <a:lnTo>
                    <a:pt x="224" y="687"/>
                  </a:lnTo>
                  <a:lnTo>
                    <a:pt x="224" y="687"/>
                  </a:lnTo>
                  <a:lnTo>
                    <a:pt x="228" y="687"/>
                  </a:lnTo>
                  <a:lnTo>
                    <a:pt x="230" y="688"/>
                  </a:lnTo>
                  <a:lnTo>
                    <a:pt x="230" y="688"/>
                  </a:lnTo>
                  <a:lnTo>
                    <a:pt x="230" y="692"/>
                  </a:lnTo>
                  <a:lnTo>
                    <a:pt x="229" y="694"/>
                  </a:lnTo>
                  <a:lnTo>
                    <a:pt x="229" y="694"/>
                  </a:lnTo>
                  <a:lnTo>
                    <a:pt x="222" y="706"/>
                  </a:lnTo>
                  <a:lnTo>
                    <a:pt x="217" y="719"/>
                  </a:lnTo>
                  <a:lnTo>
                    <a:pt x="214" y="732"/>
                  </a:lnTo>
                  <a:lnTo>
                    <a:pt x="214" y="745"/>
                  </a:lnTo>
                  <a:lnTo>
                    <a:pt x="217" y="758"/>
                  </a:lnTo>
                  <a:lnTo>
                    <a:pt x="222" y="772"/>
                  </a:lnTo>
                  <a:lnTo>
                    <a:pt x="229" y="783"/>
                  </a:lnTo>
                  <a:lnTo>
                    <a:pt x="239" y="794"/>
                  </a:lnTo>
                  <a:lnTo>
                    <a:pt x="239" y="794"/>
                  </a:lnTo>
                  <a:lnTo>
                    <a:pt x="239" y="794"/>
                  </a:lnTo>
                  <a:lnTo>
                    <a:pt x="250" y="801"/>
                  </a:lnTo>
                  <a:lnTo>
                    <a:pt x="263" y="807"/>
                  </a:lnTo>
                  <a:lnTo>
                    <a:pt x="276" y="811"/>
                  </a:lnTo>
                  <a:lnTo>
                    <a:pt x="289" y="811"/>
                  </a:lnTo>
                  <a:lnTo>
                    <a:pt x="302" y="810"/>
                  </a:lnTo>
                  <a:lnTo>
                    <a:pt x="316" y="805"/>
                  </a:lnTo>
                  <a:lnTo>
                    <a:pt x="327" y="799"/>
                  </a:lnTo>
                  <a:lnTo>
                    <a:pt x="338" y="791"/>
                  </a:lnTo>
                  <a:lnTo>
                    <a:pt x="338" y="791"/>
                  </a:lnTo>
                  <a:lnTo>
                    <a:pt x="341" y="789"/>
                  </a:lnTo>
                  <a:lnTo>
                    <a:pt x="343" y="789"/>
                  </a:lnTo>
                  <a:lnTo>
                    <a:pt x="343" y="789"/>
                  </a:lnTo>
                  <a:lnTo>
                    <a:pt x="345" y="792"/>
                  </a:lnTo>
                  <a:lnTo>
                    <a:pt x="345" y="794"/>
                  </a:lnTo>
                  <a:lnTo>
                    <a:pt x="345" y="794"/>
                  </a:lnTo>
                  <a:lnTo>
                    <a:pt x="345" y="802"/>
                  </a:lnTo>
                  <a:lnTo>
                    <a:pt x="346" y="811"/>
                  </a:lnTo>
                  <a:lnTo>
                    <a:pt x="348" y="820"/>
                  </a:lnTo>
                  <a:lnTo>
                    <a:pt x="350" y="827"/>
                  </a:lnTo>
                  <a:lnTo>
                    <a:pt x="354" y="836"/>
                  </a:lnTo>
                  <a:lnTo>
                    <a:pt x="358" y="843"/>
                  </a:lnTo>
                  <a:lnTo>
                    <a:pt x="364" y="850"/>
                  </a:lnTo>
                  <a:lnTo>
                    <a:pt x="370" y="857"/>
                  </a:lnTo>
                  <a:lnTo>
                    <a:pt x="370" y="857"/>
                  </a:lnTo>
                  <a:lnTo>
                    <a:pt x="370" y="857"/>
                  </a:lnTo>
                  <a:lnTo>
                    <a:pt x="382" y="864"/>
                  </a:lnTo>
                  <a:lnTo>
                    <a:pt x="394" y="870"/>
                  </a:lnTo>
                  <a:lnTo>
                    <a:pt x="407" y="874"/>
                  </a:lnTo>
                  <a:lnTo>
                    <a:pt x="420" y="874"/>
                  </a:lnTo>
                  <a:lnTo>
                    <a:pt x="433" y="873"/>
                  </a:lnTo>
                  <a:lnTo>
                    <a:pt x="446" y="868"/>
                  </a:lnTo>
                  <a:lnTo>
                    <a:pt x="458" y="862"/>
                  </a:lnTo>
                  <a:lnTo>
                    <a:pt x="469" y="854"/>
                  </a:lnTo>
                  <a:lnTo>
                    <a:pt x="469" y="854"/>
                  </a:lnTo>
                  <a:lnTo>
                    <a:pt x="471" y="852"/>
                  </a:lnTo>
                  <a:lnTo>
                    <a:pt x="474" y="852"/>
                  </a:lnTo>
                  <a:lnTo>
                    <a:pt x="474" y="852"/>
                  </a:lnTo>
                  <a:lnTo>
                    <a:pt x="476" y="855"/>
                  </a:lnTo>
                  <a:lnTo>
                    <a:pt x="477" y="857"/>
                  </a:lnTo>
                  <a:lnTo>
                    <a:pt x="477" y="857"/>
                  </a:lnTo>
                  <a:lnTo>
                    <a:pt x="476" y="865"/>
                  </a:lnTo>
                  <a:lnTo>
                    <a:pt x="477" y="874"/>
                  </a:lnTo>
                  <a:lnTo>
                    <a:pt x="478" y="883"/>
                  </a:lnTo>
                  <a:lnTo>
                    <a:pt x="482" y="890"/>
                  </a:lnTo>
                  <a:lnTo>
                    <a:pt x="486" y="899"/>
                  </a:lnTo>
                  <a:lnTo>
                    <a:pt x="489" y="906"/>
                  </a:lnTo>
                  <a:lnTo>
                    <a:pt x="495" y="913"/>
                  </a:lnTo>
                  <a:lnTo>
                    <a:pt x="502" y="920"/>
                  </a:lnTo>
                  <a:lnTo>
                    <a:pt x="502" y="920"/>
                  </a:lnTo>
                  <a:lnTo>
                    <a:pt x="507" y="924"/>
                  </a:lnTo>
                  <a:lnTo>
                    <a:pt x="514" y="928"/>
                  </a:lnTo>
                  <a:lnTo>
                    <a:pt x="520" y="931"/>
                  </a:lnTo>
                  <a:lnTo>
                    <a:pt x="527" y="933"/>
                  </a:lnTo>
                  <a:lnTo>
                    <a:pt x="540" y="937"/>
                  </a:lnTo>
                  <a:lnTo>
                    <a:pt x="555" y="937"/>
                  </a:lnTo>
                  <a:lnTo>
                    <a:pt x="569" y="934"/>
                  </a:lnTo>
                  <a:lnTo>
                    <a:pt x="582" y="930"/>
                  </a:lnTo>
                  <a:lnTo>
                    <a:pt x="588" y="926"/>
                  </a:lnTo>
                  <a:lnTo>
                    <a:pt x="594" y="923"/>
                  </a:lnTo>
                  <a:lnTo>
                    <a:pt x="599" y="918"/>
                  </a:lnTo>
                  <a:lnTo>
                    <a:pt x="604" y="912"/>
                  </a:lnTo>
                  <a:lnTo>
                    <a:pt x="609" y="906"/>
                  </a:lnTo>
                  <a:lnTo>
                    <a:pt x="609" y="906"/>
                  </a:lnTo>
                  <a:lnTo>
                    <a:pt x="614" y="900"/>
                  </a:lnTo>
                  <a:lnTo>
                    <a:pt x="618" y="894"/>
                  </a:lnTo>
                  <a:lnTo>
                    <a:pt x="621" y="887"/>
                  </a:lnTo>
                  <a:lnTo>
                    <a:pt x="623" y="881"/>
                  </a:lnTo>
                  <a:lnTo>
                    <a:pt x="627" y="867"/>
                  </a:lnTo>
                  <a:lnTo>
                    <a:pt x="627" y="854"/>
                  </a:lnTo>
                  <a:lnTo>
                    <a:pt x="625" y="839"/>
                  </a:lnTo>
                  <a:lnTo>
                    <a:pt x="620" y="826"/>
                  </a:lnTo>
                  <a:lnTo>
                    <a:pt x="616" y="820"/>
                  </a:lnTo>
                  <a:lnTo>
                    <a:pt x="612" y="814"/>
                  </a:lnTo>
                  <a:lnTo>
                    <a:pt x="607" y="808"/>
                  </a:lnTo>
                  <a:lnTo>
                    <a:pt x="602" y="804"/>
                  </a:lnTo>
                  <a:lnTo>
                    <a:pt x="602" y="804"/>
                  </a:lnTo>
                  <a:close/>
                  <a:moveTo>
                    <a:pt x="797" y="256"/>
                  </a:moveTo>
                  <a:lnTo>
                    <a:pt x="797" y="256"/>
                  </a:lnTo>
                  <a:lnTo>
                    <a:pt x="987" y="439"/>
                  </a:lnTo>
                  <a:lnTo>
                    <a:pt x="987" y="439"/>
                  </a:lnTo>
                  <a:lnTo>
                    <a:pt x="994" y="443"/>
                  </a:lnTo>
                  <a:lnTo>
                    <a:pt x="1002" y="447"/>
                  </a:lnTo>
                  <a:lnTo>
                    <a:pt x="1010" y="449"/>
                  </a:lnTo>
                  <a:lnTo>
                    <a:pt x="1019" y="448"/>
                  </a:lnTo>
                  <a:lnTo>
                    <a:pt x="1019" y="448"/>
                  </a:lnTo>
                  <a:lnTo>
                    <a:pt x="1028" y="446"/>
                  </a:lnTo>
                  <a:lnTo>
                    <a:pt x="1035" y="442"/>
                  </a:lnTo>
                  <a:lnTo>
                    <a:pt x="1042" y="436"/>
                  </a:lnTo>
                  <a:lnTo>
                    <a:pt x="1047" y="429"/>
                  </a:lnTo>
                  <a:lnTo>
                    <a:pt x="1047" y="429"/>
                  </a:lnTo>
                  <a:lnTo>
                    <a:pt x="1057" y="409"/>
                  </a:lnTo>
                  <a:lnTo>
                    <a:pt x="1066" y="388"/>
                  </a:lnTo>
                  <a:lnTo>
                    <a:pt x="1072" y="365"/>
                  </a:lnTo>
                  <a:lnTo>
                    <a:pt x="1078" y="341"/>
                  </a:lnTo>
                  <a:lnTo>
                    <a:pt x="1078" y="341"/>
                  </a:lnTo>
                  <a:lnTo>
                    <a:pt x="1080" y="330"/>
                  </a:lnTo>
                  <a:lnTo>
                    <a:pt x="1084" y="321"/>
                  </a:lnTo>
                  <a:lnTo>
                    <a:pt x="1090" y="313"/>
                  </a:lnTo>
                  <a:lnTo>
                    <a:pt x="1095" y="304"/>
                  </a:lnTo>
                  <a:lnTo>
                    <a:pt x="1129" y="269"/>
                  </a:lnTo>
                  <a:lnTo>
                    <a:pt x="1129" y="269"/>
                  </a:lnTo>
                  <a:lnTo>
                    <a:pt x="1138" y="258"/>
                  </a:lnTo>
                  <a:lnTo>
                    <a:pt x="1144" y="246"/>
                  </a:lnTo>
                  <a:lnTo>
                    <a:pt x="1148" y="233"/>
                  </a:lnTo>
                  <a:lnTo>
                    <a:pt x="1149" y="220"/>
                  </a:lnTo>
                  <a:lnTo>
                    <a:pt x="1148" y="208"/>
                  </a:lnTo>
                  <a:lnTo>
                    <a:pt x="1144" y="195"/>
                  </a:lnTo>
                  <a:lnTo>
                    <a:pt x="1138" y="183"/>
                  </a:lnTo>
                  <a:lnTo>
                    <a:pt x="1130" y="172"/>
                  </a:lnTo>
                  <a:lnTo>
                    <a:pt x="993" y="23"/>
                  </a:lnTo>
                  <a:lnTo>
                    <a:pt x="993" y="23"/>
                  </a:lnTo>
                  <a:lnTo>
                    <a:pt x="983" y="13"/>
                  </a:lnTo>
                  <a:lnTo>
                    <a:pt x="972" y="7"/>
                  </a:lnTo>
                  <a:lnTo>
                    <a:pt x="959" y="2"/>
                  </a:lnTo>
                  <a:lnTo>
                    <a:pt x="946" y="0"/>
                  </a:lnTo>
                  <a:lnTo>
                    <a:pt x="933" y="0"/>
                  </a:lnTo>
                  <a:lnTo>
                    <a:pt x="920" y="2"/>
                  </a:lnTo>
                  <a:lnTo>
                    <a:pt x="908" y="7"/>
                  </a:lnTo>
                  <a:lnTo>
                    <a:pt x="896" y="15"/>
                  </a:lnTo>
                  <a:lnTo>
                    <a:pt x="864" y="42"/>
                  </a:lnTo>
                  <a:lnTo>
                    <a:pt x="864" y="42"/>
                  </a:lnTo>
                  <a:lnTo>
                    <a:pt x="852" y="49"/>
                  </a:lnTo>
                  <a:lnTo>
                    <a:pt x="845" y="52"/>
                  </a:lnTo>
                  <a:lnTo>
                    <a:pt x="839" y="55"/>
                  </a:lnTo>
                  <a:lnTo>
                    <a:pt x="832" y="56"/>
                  </a:lnTo>
                  <a:lnTo>
                    <a:pt x="824" y="57"/>
                  </a:lnTo>
                  <a:lnTo>
                    <a:pt x="810" y="57"/>
                  </a:lnTo>
                  <a:lnTo>
                    <a:pt x="810" y="57"/>
                  </a:lnTo>
                  <a:lnTo>
                    <a:pt x="708" y="44"/>
                  </a:lnTo>
                  <a:lnTo>
                    <a:pt x="708" y="44"/>
                  </a:lnTo>
                  <a:lnTo>
                    <a:pt x="685" y="43"/>
                  </a:lnTo>
                  <a:lnTo>
                    <a:pt x="662" y="43"/>
                  </a:lnTo>
                  <a:lnTo>
                    <a:pt x="639" y="45"/>
                  </a:lnTo>
                  <a:lnTo>
                    <a:pt x="618" y="50"/>
                  </a:lnTo>
                  <a:lnTo>
                    <a:pt x="596" y="57"/>
                  </a:lnTo>
                  <a:lnTo>
                    <a:pt x="575" y="67"/>
                  </a:lnTo>
                  <a:lnTo>
                    <a:pt x="555" y="77"/>
                  </a:lnTo>
                  <a:lnTo>
                    <a:pt x="535" y="92"/>
                  </a:lnTo>
                  <a:lnTo>
                    <a:pt x="535" y="92"/>
                  </a:lnTo>
                  <a:lnTo>
                    <a:pt x="434" y="169"/>
                  </a:lnTo>
                  <a:lnTo>
                    <a:pt x="333" y="247"/>
                  </a:lnTo>
                  <a:lnTo>
                    <a:pt x="333" y="247"/>
                  </a:lnTo>
                  <a:lnTo>
                    <a:pt x="323" y="257"/>
                  </a:lnTo>
                  <a:lnTo>
                    <a:pt x="316" y="267"/>
                  </a:lnTo>
                  <a:lnTo>
                    <a:pt x="311" y="278"/>
                  </a:lnTo>
                  <a:lnTo>
                    <a:pt x="310" y="288"/>
                  </a:lnTo>
                  <a:lnTo>
                    <a:pt x="311" y="298"/>
                  </a:lnTo>
                  <a:lnTo>
                    <a:pt x="314" y="308"/>
                  </a:lnTo>
                  <a:lnTo>
                    <a:pt x="320" y="316"/>
                  </a:lnTo>
                  <a:lnTo>
                    <a:pt x="327" y="323"/>
                  </a:lnTo>
                  <a:lnTo>
                    <a:pt x="336" y="329"/>
                  </a:lnTo>
                  <a:lnTo>
                    <a:pt x="346" y="335"/>
                  </a:lnTo>
                  <a:lnTo>
                    <a:pt x="358" y="338"/>
                  </a:lnTo>
                  <a:lnTo>
                    <a:pt x="371" y="340"/>
                  </a:lnTo>
                  <a:lnTo>
                    <a:pt x="386" y="339"/>
                  </a:lnTo>
                  <a:lnTo>
                    <a:pt x="400" y="336"/>
                  </a:lnTo>
                  <a:lnTo>
                    <a:pt x="414" y="332"/>
                  </a:lnTo>
                  <a:lnTo>
                    <a:pt x="430" y="323"/>
                  </a:lnTo>
                  <a:lnTo>
                    <a:pt x="576" y="233"/>
                  </a:lnTo>
                  <a:lnTo>
                    <a:pt x="576" y="233"/>
                  </a:lnTo>
                  <a:lnTo>
                    <a:pt x="584" y="228"/>
                  </a:lnTo>
                  <a:lnTo>
                    <a:pt x="593" y="225"/>
                  </a:lnTo>
                  <a:lnTo>
                    <a:pt x="601" y="223"/>
                  </a:lnTo>
                  <a:lnTo>
                    <a:pt x="609" y="222"/>
                  </a:lnTo>
                  <a:lnTo>
                    <a:pt x="618" y="222"/>
                  </a:lnTo>
                  <a:lnTo>
                    <a:pt x="626" y="222"/>
                  </a:lnTo>
                  <a:lnTo>
                    <a:pt x="634" y="225"/>
                  </a:lnTo>
                  <a:lnTo>
                    <a:pt x="643" y="228"/>
                  </a:lnTo>
                  <a:lnTo>
                    <a:pt x="643" y="228"/>
                  </a:lnTo>
                  <a:lnTo>
                    <a:pt x="653" y="232"/>
                  </a:lnTo>
                  <a:lnTo>
                    <a:pt x="665" y="235"/>
                  </a:lnTo>
                  <a:lnTo>
                    <a:pt x="677" y="238"/>
                  </a:lnTo>
                  <a:lnTo>
                    <a:pt x="689" y="239"/>
                  </a:lnTo>
                  <a:lnTo>
                    <a:pt x="701" y="240"/>
                  </a:lnTo>
                  <a:lnTo>
                    <a:pt x="713" y="240"/>
                  </a:lnTo>
                  <a:lnTo>
                    <a:pt x="725" y="239"/>
                  </a:lnTo>
                  <a:lnTo>
                    <a:pt x="735" y="238"/>
                  </a:lnTo>
                  <a:lnTo>
                    <a:pt x="735" y="238"/>
                  </a:lnTo>
                  <a:lnTo>
                    <a:pt x="744" y="237"/>
                  </a:lnTo>
                  <a:lnTo>
                    <a:pt x="752" y="237"/>
                  </a:lnTo>
                  <a:lnTo>
                    <a:pt x="760" y="237"/>
                  </a:lnTo>
                  <a:lnTo>
                    <a:pt x="769" y="239"/>
                  </a:lnTo>
                  <a:lnTo>
                    <a:pt x="776" y="241"/>
                  </a:lnTo>
                  <a:lnTo>
                    <a:pt x="783" y="246"/>
                  </a:lnTo>
                  <a:lnTo>
                    <a:pt x="790" y="251"/>
                  </a:lnTo>
                  <a:lnTo>
                    <a:pt x="797" y="256"/>
                  </a:lnTo>
                  <a:lnTo>
                    <a:pt x="797" y="256"/>
                  </a:lnTo>
                  <a:close/>
                </a:path>
              </a:pathLst>
            </a:custGeom>
            <a:solidFill>
              <a:sysClr val="window" lastClr="FFFFFF">
                <a:lumMod val="100000"/>
              </a:sysClr>
            </a:solidFill>
            <a:ln>
              <a:noFill/>
            </a:ln>
          </p:spPr>
          <p:txBody>
            <a:bodyPr anchor="ctr"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endParaRPr>
            </a:p>
          </p:txBody>
        </p:sp>
        <p:sp>
          <p:nvSpPr>
            <p:cNvPr id="52" name="iS1ide-Freeform: Shape 16"/>
            <p:cNvSpPr/>
            <p:nvPr/>
          </p:nvSpPr>
          <p:spPr bwMode="auto">
            <a:xfrm>
              <a:off x="7882823" y="3509866"/>
              <a:ext cx="508539" cy="676199"/>
            </a:xfrm>
            <a:custGeom>
              <a:avLst/>
              <a:gdLst>
                <a:gd name="T0" fmla="*/ 560 w 915"/>
                <a:gd name="T1" fmla="*/ 881 h 1218"/>
                <a:gd name="T2" fmla="*/ 900 w 915"/>
                <a:gd name="T3" fmla="*/ 652 h 1218"/>
                <a:gd name="T4" fmla="*/ 887 w 915"/>
                <a:gd name="T5" fmla="*/ 898 h 1218"/>
                <a:gd name="T6" fmla="*/ 379 w 915"/>
                <a:gd name="T7" fmla="*/ 67 h 1218"/>
                <a:gd name="T8" fmla="*/ 380 w 915"/>
                <a:gd name="T9" fmla="*/ 54 h 1218"/>
                <a:gd name="T10" fmla="*/ 391 w 915"/>
                <a:gd name="T11" fmla="*/ 30 h 1218"/>
                <a:gd name="T12" fmla="*/ 409 w 915"/>
                <a:gd name="T13" fmla="*/ 12 h 1218"/>
                <a:gd name="T14" fmla="*/ 433 w 915"/>
                <a:gd name="T15" fmla="*/ 1 h 1218"/>
                <a:gd name="T16" fmla="*/ 446 w 915"/>
                <a:gd name="T17" fmla="*/ 0 h 1218"/>
                <a:gd name="T18" fmla="*/ 472 w 915"/>
                <a:gd name="T19" fmla="*/ 5 h 1218"/>
                <a:gd name="T20" fmla="*/ 493 w 915"/>
                <a:gd name="T21" fmla="*/ 19 h 1218"/>
                <a:gd name="T22" fmla="*/ 508 w 915"/>
                <a:gd name="T23" fmla="*/ 41 h 1218"/>
                <a:gd name="T24" fmla="*/ 512 w 915"/>
                <a:gd name="T25" fmla="*/ 67 h 1218"/>
                <a:gd name="T26" fmla="*/ 379 w 915"/>
                <a:gd name="T27" fmla="*/ 161 h 1218"/>
                <a:gd name="T28" fmla="*/ 379 w 915"/>
                <a:gd name="T29" fmla="*/ 67 h 1218"/>
                <a:gd name="T30" fmla="*/ 512 w 915"/>
                <a:gd name="T31" fmla="*/ 1103 h 1218"/>
                <a:gd name="T32" fmla="*/ 514 w 915"/>
                <a:gd name="T33" fmla="*/ 1107 h 1218"/>
                <a:gd name="T34" fmla="*/ 518 w 915"/>
                <a:gd name="T35" fmla="*/ 1116 h 1218"/>
                <a:gd name="T36" fmla="*/ 528 w 915"/>
                <a:gd name="T37" fmla="*/ 1122 h 1218"/>
                <a:gd name="T38" fmla="*/ 568 w 915"/>
                <a:gd name="T39" fmla="*/ 1122 h 1218"/>
                <a:gd name="T40" fmla="*/ 579 w 915"/>
                <a:gd name="T41" fmla="*/ 1124 h 1218"/>
                <a:gd name="T42" fmla="*/ 598 w 915"/>
                <a:gd name="T43" fmla="*/ 1132 h 1218"/>
                <a:gd name="T44" fmla="*/ 613 w 915"/>
                <a:gd name="T45" fmla="*/ 1146 h 1218"/>
                <a:gd name="T46" fmla="*/ 621 w 915"/>
                <a:gd name="T47" fmla="*/ 1165 h 1218"/>
                <a:gd name="T48" fmla="*/ 622 w 915"/>
                <a:gd name="T49" fmla="*/ 1218 h 1218"/>
                <a:gd name="T50" fmla="*/ 270 w 915"/>
                <a:gd name="T51" fmla="*/ 1176 h 1218"/>
                <a:gd name="T52" fmla="*/ 271 w 915"/>
                <a:gd name="T53" fmla="*/ 1165 h 1218"/>
                <a:gd name="T54" fmla="*/ 279 w 915"/>
                <a:gd name="T55" fmla="*/ 1146 h 1218"/>
                <a:gd name="T56" fmla="*/ 294 w 915"/>
                <a:gd name="T57" fmla="*/ 1132 h 1218"/>
                <a:gd name="T58" fmla="*/ 313 w 915"/>
                <a:gd name="T59" fmla="*/ 1124 h 1218"/>
                <a:gd name="T60" fmla="*/ 360 w 915"/>
                <a:gd name="T61" fmla="*/ 1122 h 1218"/>
                <a:gd name="T62" fmla="*/ 364 w 915"/>
                <a:gd name="T63" fmla="*/ 1122 h 1218"/>
                <a:gd name="T64" fmla="*/ 375 w 915"/>
                <a:gd name="T65" fmla="*/ 1116 h 1218"/>
                <a:gd name="T66" fmla="*/ 379 w 915"/>
                <a:gd name="T67" fmla="*/ 1107 h 1218"/>
                <a:gd name="T68" fmla="*/ 379 w 915"/>
                <a:gd name="T69" fmla="*/ 504 h 1218"/>
                <a:gd name="T70" fmla="*/ 512 w 915"/>
                <a:gd name="T71" fmla="*/ 497 h 1218"/>
                <a:gd name="T72" fmla="*/ 89 w 915"/>
                <a:gd name="T73" fmla="*/ 856 h 1218"/>
                <a:gd name="T74" fmla="*/ 102 w 915"/>
                <a:gd name="T75" fmla="*/ 610 h 1218"/>
                <a:gd name="T76" fmla="*/ 332 w 915"/>
                <a:gd name="T77" fmla="*/ 869 h 1218"/>
                <a:gd name="T78" fmla="*/ 15 w 915"/>
                <a:gd name="T79" fmla="*/ 228 h 1218"/>
                <a:gd name="T80" fmla="*/ 814 w 915"/>
                <a:gd name="T81" fmla="*/ 186 h 1218"/>
                <a:gd name="T82" fmla="*/ 827 w 915"/>
                <a:gd name="T83" fmla="*/ 433 h 1218"/>
                <a:gd name="T84" fmla="*/ 29 w 915"/>
                <a:gd name="T85" fmla="*/ 476 h 1218"/>
                <a:gd name="T86" fmla="*/ 15 w 915"/>
                <a:gd name="T87" fmla="*/ 22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915" h="1218">
                  <a:moveTo>
                    <a:pt x="887" y="898"/>
                  </a:moveTo>
                  <a:lnTo>
                    <a:pt x="560" y="881"/>
                  </a:lnTo>
                  <a:lnTo>
                    <a:pt x="560" y="634"/>
                  </a:lnTo>
                  <a:lnTo>
                    <a:pt x="900" y="652"/>
                  </a:lnTo>
                  <a:lnTo>
                    <a:pt x="799" y="769"/>
                  </a:lnTo>
                  <a:lnTo>
                    <a:pt x="887" y="898"/>
                  </a:lnTo>
                  <a:lnTo>
                    <a:pt x="887" y="898"/>
                  </a:lnTo>
                  <a:close/>
                  <a:moveTo>
                    <a:pt x="379" y="67"/>
                  </a:moveTo>
                  <a:lnTo>
                    <a:pt x="379" y="67"/>
                  </a:lnTo>
                  <a:lnTo>
                    <a:pt x="380" y="54"/>
                  </a:lnTo>
                  <a:lnTo>
                    <a:pt x="385" y="41"/>
                  </a:lnTo>
                  <a:lnTo>
                    <a:pt x="391" y="30"/>
                  </a:lnTo>
                  <a:lnTo>
                    <a:pt x="399" y="19"/>
                  </a:lnTo>
                  <a:lnTo>
                    <a:pt x="409" y="12"/>
                  </a:lnTo>
                  <a:lnTo>
                    <a:pt x="420" y="5"/>
                  </a:lnTo>
                  <a:lnTo>
                    <a:pt x="433" y="1"/>
                  </a:lnTo>
                  <a:lnTo>
                    <a:pt x="446" y="0"/>
                  </a:lnTo>
                  <a:lnTo>
                    <a:pt x="446" y="0"/>
                  </a:lnTo>
                  <a:lnTo>
                    <a:pt x="460" y="1"/>
                  </a:lnTo>
                  <a:lnTo>
                    <a:pt x="472" y="5"/>
                  </a:lnTo>
                  <a:lnTo>
                    <a:pt x="484" y="12"/>
                  </a:lnTo>
                  <a:lnTo>
                    <a:pt x="493" y="19"/>
                  </a:lnTo>
                  <a:lnTo>
                    <a:pt x="502" y="30"/>
                  </a:lnTo>
                  <a:lnTo>
                    <a:pt x="508" y="41"/>
                  </a:lnTo>
                  <a:lnTo>
                    <a:pt x="511" y="54"/>
                  </a:lnTo>
                  <a:lnTo>
                    <a:pt x="512" y="67"/>
                  </a:lnTo>
                  <a:lnTo>
                    <a:pt x="512" y="155"/>
                  </a:lnTo>
                  <a:lnTo>
                    <a:pt x="379" y="161"/>
                  </a:lnTo>
                  <a:lnTo>
                    <a:pt x="379" y="67"/>
                  </a:lnTo>
                  <a:lnTo>
                    <a:pt x="379" y="67"/>
                  </a:lnTo>
                  <a:close/>
                  <a:moveTo>
                    <a:pt x="512" y="497"/>
                  </a:moveTo>
                  <a:lnTo>
                    <a:pt x="512" y="1103"/>
                  </a:lnTo>
                  <a:lnTo>
                    <a:pt x="512" y="1103"/>
                  </a:lnTo>
                  <a:lnTo>
                    <a:pt x="514" y="1107"/>
                  </a:lnTo>
                  <a:lnTo>
                    <a:pt x="515" y="1111"/>
                  </a:lnTo>
                  <a:lnTo>
                    <a:pt x="518" y="1116"/>
                  </a:lnTo>
                  <a:lnTo>
                    <a:pt x="524" y="1121"/>
                  </a:lnTo>
                  <a:lnTo>
                    <a:pt x="528" y="1122"/>
                  </a:lnTo>
                  <a:lnTo>
                    <a:pt x="531" y="1122"/>
                  </a:lnTo>
                  <a:lnTo>
                    <a:pt x="568" y="1122"/>
                  </a:lnTo>
                  <a:lnTo>
                    <a:pt x="568" y="1122"/>
                  </a:lnTo>
                  <a:lnTo>
                    <a:pt x="579" y="1124"/>
                  </a:lnTo>
                  <a:lnTo>
                    <a:pt x="590" y="1127"/>
                  </a:lnTo>
                  <a:lnTo>
                    <a:pt x="598" y="1132"/>
                  </a:lnTo>
                  <a:lnTo>
                    <a:pt x="606" y="1138"/>
                  </a:lnTo>
                  <a:lnTo>
                    <a:pt x="613" y="1146"/>
                  </a:lnTo>
                  <a:lnTo>
                    <a:pt x="618" y="1156"/>
                  </a:lnTo>
                  <a:lnTo>
                    <a:pt x="621" y="1165"/>
                  </a:lnTo>
                  <a:lnTo>
                    <a:pt x="622" y="1176"/>
                  </a:lnTo>
                  <a:lnTo>
                    <a:pt x="622" y="1218"/>
                  </a:lnTo>
                  <a:lnTo>
                    <a:pt x="270" y="1218"/>
                  </a:lnTo>
                  <a:lnTo>
                    <a:pt x="270" y="1176"/>
                  </a:lnTo>
                  <a:lnTo>
                    <a:pt x="270" y="1176"/>
                  </a:lnTo>
                  <a:lnTo>
                    <a:pt x="271" y="1165"/>
                  </a:lnTo>
                  <a:lnTo>
                    <a:pt x="275" y="1156"/>
                  </a:lnTo>
                  <a:lnTo>
                    <a:pt x="279" y="1146"/>
                  </a:lnTo>
                  <a:lnTo>
                    <a:pt x="285" y="1138"/>
                  </a:lnTo>
                  <a:lnTo>
                    <a:pt x="294" y="1132"/>
                  </a:lnTo>
                  <a:lnTo>
                    <a:pt x="303" y="1127"/>
                  </a:lnTo>
                  <a:lnTo>
                    <a:pt x="313" y="1124"/>
                  </a:lnTo>
                  <a:lnTo>
                    <a:pt x="323" y="1122"/>
                  </a:lnTo>
                  <a:lnTo>
                    <a:pt x="360" y="1122"/>
                  </a:lnTo>
                  <a:lnTo>
                    <a:pt x="360" y="1122"/>
                  </a:lnTo>
                  <a:lnTo>
                    <a:pt x="364" y="1122"/>
                  </a:lnTo>
                  <a:lnTo>
                    <a:pt x="367" y="1121"/>
                  </a:lnTo>
                  <a:lnTo>
                    <a:pt x="375" y="1116"/>
                  </a:lnTo>
                  <a:lnTo>
                    <a:pt x="378" y="1111"/>
                  </a:lnTo>
                  <a:lnTo>
                    <a:pt x="379" y="1107"/>
                  </a:lnTo>
                  <a:lnTo>
                    <a:pt x="379" y="1103"/>
                  </a:lnTo>
                  <a:lnTo>
                    <a:pt x="379" y="504"/>
                  </a:lnTo>
                  <a:lnTo>
                    <a:pt x="512" y="497"/>
                  </a:lnTo>
                  <a:lnTo>
                    <a:pt x="512" y="497"/>
                  </a:lnTo>
                  <a:close/>
                  <a:moveTo>
                    <a:pt x="332" y="869"/>
                  </a:moveTo>
                  <a:lnTo>
                    <a:pt x="89" y="856"/>
                  </a:lnTo>
                  <a:lnTo>
                    <a:pt x="0" y="728"/>
                  </a:lnTo>
                  <a:lnTo>
                    <a:pt x="102" y="610"/>
                  </a:lnTo>
                  <a:lnTo>
                    <a:pt x="332" y="622"/>
                  </a:lnTo>
                  <a:lnTo>
                    <a:pt x="332" y="869"/>
                  </a:lnTo>
                  <a:lnTo>
                    <a:pt x="332" y="869"/>
                  </a:lnTo>
                  <a:close/>
                  <a:moveTo>
                    <a:pt x="15" y="228"/>
                  </a:moveTo>
                  <a:lnTo>
                    <a:pt x="415" y="207"/>
                  </a:lnTo>
                  <a:lnTo>
                    <a:pt x="814" y="186"/>
                  </a:lnTo>
                  <a:lnTo>
                    <a:pt x="915" y="304"/>
                  </a:lnTo>
                  <a:lnTo>
                    <a:pt x="827" y="433"/>
                  </a:lnTo>
                  <a:lnTo>
                    <a:pt x="428" y="454"/>
                  </a:lnTo>
                  <a:lnTo>
                    <a:pt x="29" y="476"/>
                  </a:lnTo>
                  <a:lnTo>
                    <a:pt x="118" y="346"/>
                  </a:lnTo>
                  <a:lnTo>
                    <a:pt x="15" y="228"/>
                  </a:lnTo>
                  <a:lnTo>
                    <a:pt x="15" y="228"/>
                  </a:lnTo>
                  <a:close/>
                </a:path>
              </a:pathLst>
            </a:custGeom>
            <a:solidFill>
              <a:sysClr val="window" lastClr="FFFFFF">
                <a:lumMod val="100000"/>
              </a:sysClr>
            </a:solidFill>
            <a:ln>
              <a:noFill/>
            </a:ln>
          </p:spPr>
          <p:txBody>
            <a:bodyPr anchor="ctr"/>
            <a:p>
              <a:pPr marL="0" marR="0" lvl="0" indent="0" algn="ctr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思源宋体 CN" panose="02020400000000000000" pitchFamily="18" charset="-122"/>
                <a:ea typeface="思源宋体 CN" panose="02020400000000000000" pitchFamily="18" charset="-122"/>
                <a:cs typeface="+mn-ea"/>
                <a:sym typeface="+mn-lt"/>
              </a:endParaRPr>
            </a:p>
          </p:txBody>
        </p:sp>
      </p:grpSp>
      <p:sp>
        <p:nvSpPr>
          <p:cNvPr id="53" name="矩形 52"/>
          <p:cNvSpPr/>
          <p:nvPr/>
        </p:nvSpPr>
        <p:spPr>
          <a:xfrm>
            <a:off x="1377950" y="3283585"/>
            <a:ext cx="3115310" cy="922020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Bold" panose="020B0800000000000000" pitchFamily="34" charset="-122"/>
              </a:rPr>
              <a:t>有力防范化解</a:t>
            </a:r>
            <a:endParaRPr lang="zh-CN" altLang="en-US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Bold" panose="020B0800000000000000" pitchFamily="34" charset="-122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Bold" panose="020B0800000000000000" pitchFamily="34" charset="-122"/>
              </a:rPr>
              <a:t>重点领域风险</a:t>
            </a:r>
            <a:endParaRPr lang="zh-CN" altLang="en-US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126730" y="3284220"/>
            <a:ext cx="2508885" cy="922020"/>
          </a:xfrm>
          <a:prstGeom prst="rect">
            <a:avLst/>
          </a:prstGeom>
        </p:spPr>
        <p:txBody>
          <a:bodyPr wrap="square">
            <a:spAutoFit/>
          </a:bodyPr>
          <a:p>
            <a:pPr lvl="0" algn="ctr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Bold" panose="020B0800000000000000" pitchFamily="34" charset="-122"/>
              </a:rPr>
              <a:t>持续推进</a:t>
            </a:r>
            <a:endParaRPr lang="zh-CN" altLang="en-US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Bold" panose="020B0800000000000000" pitchFamily="34" charset="-122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zh-CN" altLang="en-US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 CN Bold" panose="020B0800000000000000" pitchFamily="34" charset="-122"/>
              </a:rPr>
              <a:t>平安河北建设</a:t>
            </a:r>
            <a:endParaRPr lang="zh-CN" altLang="en-US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 CN Bold" panose="020B0800000000000000" pitchFamily="34" charset="-122"/>
            </a:endParaRPr>
          </a:p>
        </p:txBody>
      </p:sp>
      <p:sp>
        <p:nvSpPr>
          <p:cNvPr id="3" name="TextBox 560"/>
          <p:cNvSpPr txBox="1"/>
          <p:nvPr/>
        </p:nvSpPr>
        <p:spPr>
          <a:xfrm>
            <a:off x="1520825" y="664845"/>
            <a:ext cx="431609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2021年主要工作</a:t>
            </a:r>
            <a:endParaRPr lang="zh-CN" altLang="en-US" sz="24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/>
      <p:bldP spid="198" grpId="1"/>
      <p:bldP spid="53" grpId="0"/>
      <p:bldP spid="53" grpId="1"/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560"/>
          <p:cNvSpPr txBox="1"/>
          <p:nvPr/>
        </p:nvSpPr>
        <p:spPr>
          <a:xfrm>
            <a:off x="1520825" y="664845"/>
            <a:ext cx="875728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2021年主要工作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椭圆 38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1520825" y="1231265"/>
            <a:ext cx="49231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altLang="zh-CN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10</a:t>
            </a:r>
            <a:r>
              <a:rPr lang="zh-CN" altLang="en-US" sz="20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）推进共建共享，切实保障改善民生</a:t>
            </a:r>
            <a:endParaRPr lang="zh-CN" altLang="en-US" sz="20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1911350" y="2266950"/>
            <a:ext cx="1797685" cy="75565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着力稳定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扩大就业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2734945" y="4445000"/>
            <a:ext cx="1797685" cy="75565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着力提高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社会保障水平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4689475" y="2266950"/>
            <a:ext cx="1797685" cy="75565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着力完善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养老服务体系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5742940" y="4445000"/>
            <a:ext cx="1797685" cy="75565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着力解决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城市住房问题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6" name="矩形 115"/>
          <p:cNvSpPr/>
          <p:nvPr/>
        </p:nvSpPr>
        <p:spPr>
          <a:xfrm>
            <a:off x="7437755" y="2151380"/>
            <a:ext cx="1797685" cy="75565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着力提升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教育质量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8480425" y="4445000"/>
            <a:ext cx="1674495" cy="75565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着力推进健康河北建设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19" name="矩形 118"/>
          <p:cNvSpPr/>
          <p:nvPr/>
        </p:nvSpPr>
        <p:spPr>
          <a:xfrm>
            <a:off x="9595485" y="2151380"/>
            <a:ext cx="2090420" cy="75565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着力发展文化事业和文化产业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083310" y="3082290"/>
            <a:ext cx="10015220" cy="1137920"/>
            <a:chOff x="1706" y="4854"/>
            <a:chExt cx="15772" cy="1792"/>
          </a:xfrm>
        </p:grpSpPr>
        <p:grpSp>
          <p:nvGrpSpPr>
            <p:cNvPr id="4" name="组合 3"/>
            <p:cNvGrpSpPr/>
            <p:nvPr/>
          </p:nvGrpSpPr>
          <p:grpSpPr>
            <a:xfrm rot="0">
              <a:off x="1706" y="4854"/>
              <a:ext cx="15773" cy="1793"/>
              <a:chOff x="3011" y="4493"/>
              <a:chExt cx="15773" cy="1793"/>
            </a:xfrm>
          </p:grpSpPr>
          <p:sp>
            <p:nvSpPr>
              <p:cNvPr id="14" name="Freeform 37"/>
              <p:cNvSpPr/>
              <p:nvPr/>
            </p:nvSpPr>
            <p:spPr bwMode="auto">
              <a:xfrm rot="16200000" flipV="1">
                <a:off x="14439" y="4542"/>
                <a:ext cx="886" cy="2601"/>
              </a:xfrm>
              <a:custGeom>
                <a:avLst/>
                <a:gdLst>
                  <a:gd name="T0" fmla="*/ 663 w 663"/>
                  <a:gd name="T1" fmla="*/ 1524 h 1524"/>
                  <a:gd name="T2" fmla="*/ 0 w 663"/>
                  <a:gd name="T3" fmla="*/ 1142 h 1524"/>
                  <a:gd name="T4" fmla="*/ 0 w 663"/>
                  <a:gd name="T5" fmla="*/ 382 h 1524"/>
                  <a:gd name="T6" fmla="*/ 663 w 663"/>
                  <a:gd name="T7" fmla="*/ 0 h 1524"/>
                  <a:gd name="T8" fmla="*/ 663 w 663"/>
                  <a:gd name="T9" fmla="*/ 1524 h 1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3" h="1524">
                    <a:moveTo>
                      <a:pt x="663" y="1524"/>
                    </a:moveTo>
                    <a:lnTo>
                      <a:pt x="0" y="1142"/>
                    </a:lnTo>
                    <a:lnTo>
                      <a:pt x="0" y="382"/>
                    </a:lnTo>
                    <a:lnTo>
                      <a:pt x="663" y="0"/>
                    </a:lnTo>
                    <a:lnTo>
                      <a:pt x="663" y="1524"/>
                    </a:lnTo>
                    <a:close/>
                  </a:path>
                </a:pathLst>
              </a:custGeom>
              <a:solidFill>
                <a:srgbClr val="FF9C11"/>
              </a:solidFill>
              <a:ln>
                <a:noFill/>
              </a:ln>
            </p:spPr>
            <p:txBody>
              <a:bodyPr vert="horz" wrap="square" lIns="182880" tIns="91440" rIns="182880" bIns="91440" numCol="1" anchor="t" anchorCtr="0" compatLnSpc="1"/>
              <a:p>
                <a:endParaRPr lang="en-US" sz="1200" dirty="0"/>
              </a:p>
            </p:txBody>
          </p:sp>
          <p:sp>
            <p:nvSpPr>
              <p:cNvPr id="15" name="Freeform 37"/>
              <p:cNvSpPr/>
              <p:nvPr/>
            </p:nvSpPr>
            <p:spPr bwMode="auto">
              <a:xfrm rot="16200000" flipV="1">
                <a:off x="10218" y="4542"/>
                <a:ext cx="886" cy="2601"/>
              </a:xfrm>
              <a:custGeom>
                <a:avLst/>
                <a:gdLst>
                  <a:gd name="T0" fmla="*/ 663 w 663"/>
                  <a:gd name="T1" fmla="*/ 1524 h 1524"/>
                  <a:gd name="T2" fmla="*/ 0 w 663"/>
                  <a:gd name="T3" fmla="*/ 1142 h 1524"/>
                  <a:gd name="T4" fmla="*/ 0 w 663"/>
                  <a:gd name="T5" fmla="*/ 382 h 1524"/>
                  <a:gd name="T6" fmla="*/ 663 w 663"/>
                  <a:gd name="T7" fmla="*/ 0 h 1524"/>
                  <a:gd name="T8" fmla="*/ 663 w 663"/>
                  <a:gd name="T9" fmla="*/ 1524 h 1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3" h="1524">
                    <a:moveTo>
                      <a:pt x="663" y="1524"/>
                    </a:moveTo>
                    <a:lnTo>
                      <a:pt x="0" y="1142"/>
                    </a:lnTo>
                    <a:lnTo>
                      <a:pt x="0" y="382"/>
                    </a:lnTo>
                    <a:lnTo>
                      <a:pt x="663" y="0"/>
                    </a:lnTo>
                    <a:lnTo>
                      <a:pt x="663" y="1524"/>
                    </a:lnTo>
                    <a:close/>
                  </a:path>
                </a:pathLst>
              </a:custGeom>
              <a:solidFill>
                <a:srgbClr val="FF9C11"/>
              </a:solidFill>
              <a:ln>
                <a:noFill/>
              </a:ln>
            </p:spPr>
            <p:txBody>
              <a:bodyPr vert="horz" wrap="square" lIns="182880" tIns="91440" rIns="182880" bIns="91440" numCol="1" anchor="t" anchorCtr="0" compatLnSpc="1"/>
              <a:p>
                <a:endParaRPr lang="en-US" sz="1200" dirty="0"/>
              </a:p>
            </p:txBody>
          </p:sp>
          <p:sp>
            <p:nvSpPr>
              <p:cNvPr id="16" name="Freeform 37"/>
              <p:cNvSpPr/>
              <p:nvPr/>
            </p:nvSpPr>
            <p:spPr bwMode="auto">
              <a:xfrm rot="16200000" flipV="1">
                <a:off x="5997" y="4542"/>
                <a:ext cx="886" cy="2601"/>
              </a:xfrm>
              <a:custGeom>
                <a:avLst/>
                <a:gdLst>
                  <a:gd name="T0" fmla="*/ 663 w 663"/>
                  <a:gd name="T1" fmla="*/ 1524 h 1524"/>
                  <a:gd name="T2" fmla="*/ 0 w 663"/>
                  <a:gd name="T3" fmla="*/ 1142 h 1524"/>
                  <a:gd name="T4" fmla="*/ 0 w 663"/>
                  <a:gd name="T5" fmla="*/ 382 h 1524"/>
                  <a:gd name="T6" fmla="*/ 663 w 663"/>
                  <a:gd name="T7" fmla="*/ 0 h 1524"/>
                  <a:gd name="T8" fmla="*/ 663 w 663"/>
                  <a:gd name="T9" fmla="*/ 1524 h 1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3" h="1524">
                    <a:moveTo>
                      <a:pt x="663" y="1524"/>
                    </a:moveTo>
                    <a:lnTo>
                      <a:pt x="0" y="1142"/>
                    </a:lnTo>
                    <a:lnTo>
                      <a:pt x="0" y="382"/>
                    </a:lnTo>
                    <a:lnTo>
                      <a:pt x="663" y="0"/>
                    </a:lnTo>
                    <a:lnTo>
                      <a:pt x="663" y="1524"/>
                    </a:lnTo>
                    <a:close/>
                  </a:path>
                </a:pathLst>
              </a:custGeom>
              <a:solidFill>
                <a:srgbClr val="FF9C11"/>
              </a:solidFill>
              <a:ln>
                <a:noFill/>
              </a:ln>
            </p:spPr>
            <p:txBody>
              <a:bodyPr vert="horz" wrap="square" lIns="182880" tIns="91440" rIns="182880" bIns="91440" numCol="1" anchor="t" anchorCtr="0" compatLnSpc="1"/>
              <a:p>
                <a:endParaRPr lang="en-US" sz="1200" dirty="0"/>
              </a:p>
            </p:txBody>
          </p:sp>
          <p:sp>
            <p:nvSpPr>
              <p:cNvPr id="21" name="Freeform 37"/>
              <p:cNvSpPr/>
              <p:nvPr/>
            </p:nvSpPr>
            <p:spPr bwMode="auto">
              <a:xfrm rot="5400000">
                <a:off x="8089" y="3657"/>
                <a:ext cx="886" cy="2601"/>
              </a:xfrm>
              <a:custGeom>
                <a:avLst/>
                <a:gdLst>
                  <a:gd name="T0" fmla="*/ 663 w 663"/>
                  <a:gd name="T1" fmla="*/ 1524 h 1524"/>
                  <a:gd name="T2" fmla="*/ 0 w 663"/>
                  <a:gd name="T3" fmla="*/ 1142 h 1524"/>
                  <a:gd name="T4" fmla="*/ 0 w 663"/>
                  <a:gd name="T5" fmla="*/ 382 h 1524"/>
                  <a:gd name="T6" fmla="*/ 663 w 663"/>
                  <a:gd name="T7" fmla="*/ 0 h 1524"/>
                  <a:gd name="T8" fmla="*/ 663 w 663"/>
                  <a:gd name="T9" fmla="*/ 1524 h 1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3" h="1524">
                    <a:moveTo>
                      <a:pt x="663" y="1524"/>
                    </a:moveTo>
                    <a:lnTo>
                      <a:pt x="0" y="1142"/>
                    </a:lnTo>
                    <a:lnTo>
                      <a:pt x="0" y="382"/>
                    </a:lnTo>
                    <a:lnTo>
                      <a:pt x="663" y="0"/>
                    </a:lnTo>
                    <a:lnTo>
                      <a:pt x="663" y="15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182880" tIns="91440" rIns="182880" bIns="91440" numCol="1" anchor="t" anchorCtr="0" compatLnSpc="1"/>
              <a:p>
                <a:endParaRPr lang="en-US" sz="1200" dirty="0"/>
              </a:p>
            </p:txBody>
          </p:sp>
          <p:sp>
            <p:nvSpPr>
              <p:cNvPr id="22" name="Freeform 37"/>
              <p:cNvSpPr/>
              <p:nvPr/>
            </p:nvSpPr>
            <p:spPr bwMode="auto">
              <a:xfrm rot="5400000">
                <a:off x="12310" y="3657"/>
                <a:ext cx="886" cy="2601"/>
              </a:xfrm>
              <a:custGeom>
                <a:avLst/>
                <a:gdLst>
                  <a:gd name="T0" fmla="*/ 663 w 663"/>
                  <a:gd name="T1" fmla="*/ 1524 h 1524"/>
                  <a:gd name="T2" fmla="*/ 0 w 663"/>
                  <a:gd name="T3" fmla="*/ 1142 h 1524"/>
                  <a:gd name="T4" fmla="*/ 0 w 663"/>
                  <a:gd name="T5" fmla="*/ 382 h 1524"/>
                  <a:gd name="T6" fmla="*/ 663 w 663"/>
                  <a:gd name="T7" fmla="*/ 0 h 1524"/>
                  <a:gd name="T8" fmla="*/ 663 w 663"/>
                  <a:gd name="T9" fmla="*/ 1524 h 1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3" h="1524">
                    <a:moveTo>
                      <a:pt x="663" y="1524"/>
                    </a:moveTo>
                    <a:lnTo>
                      <a:pt x="0" y="1142"/>
                    </a:lnTo>
                    <a:lnTo>
                      <a:pt x="0" y="382"/>
                    </a:lnTo>
                    <a:lnTo>
                      <a:pt x="663" y="0"/>
                    </a:lnTo>
                    <a:lnTo>
                      <a:pt x="663" y="15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182880" tIns="91440" rIns="182880" bIns="91440" numCol="1" anchor="t" anchorCtr="0" compatLnSpc="1"/>
              <a:p>
                <a:endParaRPr lang="en-US" sz="1200" dirty="0"/>
              </a:p>
            </p:txBody>
          </p:sp>
          <p:sp>
            <p:nvSpPr>
              <p:cNvPr id="18" name="Freeform 37"/>
              <p:cNvSpPr/>
              <p:nvPr/>
            </p:nvSpPr>
            <p:spPr bwMode="auto">
              <a:xfrm rot="5400000">
                <a:off x="3868" y="3657"/>
                <a:ext cx="886" cy="2601"/>
              </a:xfrm>
              <a:custGeom>
                <a:avLst/>
                <a:gdLst>
                  <a:gd name="T0" fmla="*/ 663 w 663"/>
                  <a:gd name="T1" fmla="*/ 1524 h 1524"/>
                  <a:gd name="T2" fmla="*/ 0 w 663"/>
                  <a:gd name="T3" fmla="*/ 1142 h 1524"/>
                  <a:gd name="T4" fmla="*/ 0 w 663"/>
                  <a:gd name="T5" fmla="*/ 382 h 1524"/>
                  <a:gd name="T6" fmla="*/ 663 w 663"/>
                  <a:gd name="T7" fmla="*/ 0 h 1524"/>
                  <a:gd name="T8" fmla="*/ 663 w 663"/>
                  <a:gd name="T9" fmla="*/ 1524 h 1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3" h="1524">
                    <a:moveTo>
                      <a:pt x="663" y="1524"/>
                    </a:moveTo>
                    <a:lnTo>
                      <a:pt x="0" y="1142"/>
                    </a:lnTo>
                    <a:lnTo>
                      <a:pt x="0" y="382"/>
                    </a:lnTo>
                    <a:lnTo>
                      <a:pt x="663" y="0"/>
                    </a:lnTo>
                    <a:lnTo>
                      <a:pt x="663" y="15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182880" tIns="91440" rIns="182880" bIns="91440" numCol="1" anchor="t" anchorCtr="0" compatLnSpc="1"/>
              <a:p>
                <a:endParaRPr lang="en-US" sz="1200" dirty="0"/>
              </a:p>
            </p:txBody>
          </p:sp>
          <p:sp>
            <p:nvSpPr>
              <p:cNvPr id="58" name="Freeform 37"/>
              <p:cNvSpPr/>
              <p:nvPr/>
            </p:nvSpPr>
            <p:spPr bwMode="auto">
              <a:xfrm rot="5400000">
                <a:off x="17040" y="3635"/>
                <a:ext cx="886" cy="2601"/>
              </a:xfrm>
              <a:custGeom>
                <a:avLst/>
                <a:gdLst>
                  <a:gd name="T0" fmla="*/ 663 w 663"/>
                  <a:gd name="T1" fmla="*/ 1524 h 1524"/>
                  <a:gd name="T2" fmla="*/ 0 w 663"/>
                  <a:gd name="T3" fmla="*/ 1142 h 1524"/>
                  <a:gd name="T4" fmla="*/ 0 w 663"/>
                  <a:gd name="T5" fmla="*/ 382 h 1524"/>
                  <a:gd name="T6" fmla="*/ 663 w 663"/>
                  <a:gd name="T7" fmla="*/ 0 h 1524"/>
                  <a:gd name="T8" fmla="*/ 663 w 663"/>
                  <a:gd name="T9" fmla="*/ 1524 h 1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3" h="1524">
                    <a:moveTo>
                      <a:pt x="663" y="1524"/>
                    </a:moveTo>
                    <a:lnTo>
                      <a:pt x="0" y="1142"/>
                    </a:lnTo>
                    <a:lnTo>
                      <a:pt x="0" y="382"/>
                    </a:lnTo>
                    <a:lnTo>
                      <a:pt x="663" y="0"/>
                    </a:lnTo>
                    <a:lnTo>
                      <a:pt x="663" y="1524"/>
                    </a:lnTo>
                    <a:close/>
                  </a:path>
                </a:pathLst>
              </a:custGeom>
              <a:solidFill>
                <a:srgbClr val="C00000"/>
              </a:solidFill>
              <a:ln>
                <a:noFill/>
              </a:ln>
            </p:spPr>
            <p:txBody>
              <a:bodyPr vert="horz" wrap="square" lIns="182880" tIns="91440" rIns="182880" bIns="91440" numCol="1" anchor="t" anchorCtr="0" compatLnSpc="1"/>
              <a:p>
                <a:endParaRPr lang="en-US" sz="1200" dirty="0"/>
              </a:p>
            </p:txBody>
          </p:sp>
        </p:grpSp>
        <p:sp>
          <p:nvSpPr>
            <p:cNvPr id="109" name="Freeform 116"/>
            <p:cNvSpPr>
              <a:spLocks noEditPoints="1"/>
            </p:cNvSpPr>
            <p:nvPr/>
          </p:nvSpPr>
          <p:spPr bwMode="auto">
            <a:xfrm>
              <a:off x="9044" y="5952"/>
              <a:ext cx="626" cy="505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4892" y="5956"/>
              <a:ext cx="609" cy="421"/>
              <a:chOff x="3175" y="4763"/>
              <a:chExt cx="3130550" cy="2157412"/>
            </a:xfrm>
            <a:solidFill>
              <a:schemeClr val="bg1"/>
            </a:solidFill>
          </p:grpSpPr>
          <p:sp>
            <p:nvSpPr>
              <p:cNvPr id="149" name="Freeform 65"/>
              <p:cNvSpPr/>
              <p:nvPr/>
            </p:nvSpPr>
            <p:spPr bwMode="auto">
              <a:xfrm>
                <a:off x="387350" y="396875"/>
                <a:ext cx="917575" cy="833437"/>
              </a:xfrm>
              <a:custGeom>
                <a:avLst/>
                <a:gdLst>
                  <a:gd name="T0" fmla="*/ 242 w 244"/>
                  <a:gd name="T1" fmla="*/ 221 h 221"/>
                  <a:gd name="T2" fmla="*/ 237 w 244"/>
                  <a:gd name="T3" fmla="*/ 188 h 221"/>
                  <a:gd name="T4" fmla="*/ 182 w 244"/>
                  <a:gd name="T5" fmla="*/ 159 h 221"/>
                  <a:gd name="T6" fmla="*/ 152 w 244"/>
                  <a:gd name="T7" fmla="*/ 146 h 221"/>
                  <a:gd name="T8" fmla="*/ 152 w 244"/>
                  <a:gd name="T9" fmla="*/ 123 h 221"/>
                  <a:gd name="T10" fmla="*/ 164 w 244"/>
                  <a:gd name="T11" fmla="*/ 94 h 221"/>
                  <a:gd name="T12" fmla="*/ 176 w 244"/>
                  <a:gd name="T13" fmla="*/ 81 h 221"/>
                  <a:gd name="T14" fmla="*/ 168 w 244"/>
                  <a:gd name="T15" fmla="*/ 63 h 221"/>
                  <a:gd name="T16" fmla="*/ 170 w 244"/>
                  <a:gd name="T17" fmla="*/ 38 h 221"/>
                  <a:gd name="T18" fmla="*/ 122 w 244"/>
                  <a:gd name="T19" fmla="*/ 0 h 221"/>
                  <a:gd name="T20" fmla="*/ 74 w 244"/>
                  <a:gd name="T21" fmla="*/ 38 h 221"/>
                  <a:gd name="T22" fmla="*/ 76 w 244"/>
                  <a:gd name="T23" fmla="*/ 63 h 221"/>
                  <a:gd name="T24" fmla="*/ 68 w 244"/>
                  <a:gd name="T25" fmla="*/ 81 h 221"/>
                  <a:gd name="T26" fmla="*/ 80 w 244"/>
                  <a:gd name="T27" fmla="*/ 94 h 221"/>
                  <a:gd name="T28" fmla="*/ 92 w 244"/>
                  <a:gd name="T29" fmla="*/ 123 h 221"/>
                  <a:gd name="T30" fmla="*/ 92 w 244"/>
                  <a:gd name="T31" fmla="*/ 146 h 221"/>
                  <a:gd name="T32" fmla="*/ 62 w 244"/>
                  <a:gd name="T33" fmla="*/ 159 h 221"/>
                  <a:gd name="T34" fmla="*/ 7 w 244"/>
                  <a:gd name="T35" fmla="*/ 188 h 221"/>
                  <a:gd name="T36" fmla="*/ 2 w 244"/>
                  <a:gd name="T37" fmla="*/ 221 h 221"/>
                  <a:gd name="T38" fmla="*/ 242 w 244"/>
                  <a:gd name="T39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44" h="221">
                    <a:moveTo>
                      <a:pt x="242" y="221"/>
                    </a:moveTo>
                    <a:cubicBezTo>
                      <a:pt x="242" y="221"/>
                      <a:pt x="244" y="198"/>
                      <a:pt x="237" y="188"/>
                    </a:cubicBezTo>
                    <a:cubicBezTo>
                      <a:pt x="230" y="176"/>
                      <a:pt x="206" y="169"/>
                      <a:pt x="182" y="159"/>
                    </a:cubicBezTo>
                    <a:cubicBezTo>
                      <a:pt x="158" y="149"/>
                      <a:pt x="152" y="146"/>
                      <a:pt x="152" y="146"/>
                    </a:cubicBezTo>
                    <a:cubicBezTo>
                      <a:pt x="152" y="123"/>
                      <a:pt x="152" y="123"/>
                      <a:pt x="152" y="123"/>
                    </a:cubicBezTo>
                    <a:cubicBezTo>
                      <a:pt x="152" y="123"/>
                      <a:pt x="161" y="116"/>
                      <a:pt x="164" y="94"/>
                    </a:cubicBezTo>
                    <a:cubicBezTo>
                      <a:pt x="169" y="96"/>
                      <a:pt x="175" y="86"/>
                      <a:pt x="176" y="81"/>
                    </a:cubicBezTo>
                    <a:cubicBezTo>
                      <a:pt x="176" y="76"/>
                      <a:pt x="175" y="62"/>
                      <a:pt x="168" y="63"/>
                    </a:cubicBezTo>
                    <a:cubicBezTo>
                      <a:pt x="169" y="52"/>
                      <a:pt x="170" y="43"/>
                      <a:pt x="170" y="38"/>
                    </a:cubicBezTo>
                    <a:cubicBezTo>
                      <a:pt x="168" y="19"/>
                      <a:pt x="150" y="0"/>
                      <a:pt x="122" y="0"/>
                    </a:cubicBezTo>
                    <a:cubicBezTo>
                      <a:pt x="94" y="0"/>
                      <a:pt x="76" y="19"/>
                      <a:pt x="74" y="38"/>
                    </a:cubicBezTo>
                    <a:cubicBezTo>
                      <a:pt x="74" y="43"/>
                      <a:pt x="75" y="52"/>
                      <a:pt x="76" y="63"/>
                    </a:cubicBezTo>
                    <a:cubicBezTo>
                      <a:pt x="69" y="62"/>
                      <a:pt x="68" y="76"/>
                      <a:pt x="68" y="81"/>
                    </a:cubicBezTo>
                    <a:cubicBezTo>
                      <a:pt x="69" y="86"/>
                      <a:pt x="75" y="96"/>
                      <a:pt x="80" y="94"/>
                    </a:cubicBezTo>
                    <a:cubicBezTo>
                      <a:pt x="83" y="116"/>
                      <a:pt x="92" y="123"/>
                      <a:pt x="92" y="123"/>
                    </a:cubicBezTo>
                    <a:cubicBezTo>
                      <a:pt x="92" y="146"/>
                      <a:pt x="92" y="146"/>
                      <a:pt x="92" y="146"/>
                    </a:cubicBezTo>
                    <a:cubicBezTo>
                      <a:pt x="92" y="146"/>
                      <a:pt x="86" y="149"/>
                      <a:pt x="62" y="159"/>
                    </a:cubicBezTo>
                    <a:cubicBezTo>
                      <a:pt x="38" y="169"/>
                      <a:pt x="14" y="176"/>
                      <a:pt x="7" y="188"/>
                    </a:cubicBezTo>
                    <a:cubicBezTo>
                      <a:pt x="0" y="198"/>
                      <a:pt x="2" y="221"/>
                      <a:pt x="2" y="221"/>
                    </a:cubicBezTo>
                    <a:lnTo>
                      <a:pt x="242" y="2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id-ID"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50" name="Rectangle 66"/>
              <p:cNvSpPr>
                <a:spLocks noChangeArrowheads="1"/>
              </p:cNvSpPr>
              <p:nvPr/>
            </p:nvSpPr>
            <p:spPr bwMode="auto">
              <a:xfrm>
                <a:off x="1568450" y="396875"/>
                <a:ext cx="782638" cy="1968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id-ID"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65" name="Rectangle 67"/>
              <p:cNvSpPr>
                <a:spLocks noChangeArrowheads="1"/>
              </p:cNvSpPr>
              <p:nvPr/>
            </p:nvSpPr>
            <p:spPr bwMode="auto">
              <a:xfrm>
                <a:off x="1568450" y="788988"/>
                <a:ext cx="1174750" cy="1968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id-ID"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66" name="Rectangle 68"/>
              <p:cNvSpPr>
                <a:spLocks noChangeArrowheads="1"/>
              </p:cNvSpPr>
              <p:nvPr/>
            </p:nvSpPr>
            <p:spPr bwMode="auto">
              <a:xfrm>
                <a:off x="1568450" y="1181100"/>
                <a:ext cx="979488" cy="19685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id-ID"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endParaRPr>
              </a:p>
            </p:txBody>
          </p:sp>
          <p:sp>
            <p:nvSpPr>
              <p:cNvPr id="167" name="Freeform 69"/>
              <p:cNvSpPr>
                <a:spLocks noEditPoints="1"/>
              </p:cNvSpPr>
              <p:nvPr/>
            </p:nvSpPr>
            <p:spPr bwMode="auto">
              <a:xfrm>
                <a:off x="3175" y="4763"/>
                <a:ext cx="3130550" cy="2157412"/>
              </a:xfrm>
              <a:custGeom>
                <a:avLst/>
                <a:gdLst>
                  <a:gd name="T0" fmla="*/ 0 w 832"/>
                  <a:gd name="T1" fmla="*/ 0 h 572"/>
                  <a:gd name="T2" fmla="*/ 0 w 832"/>
                  <a:gd name="T3" fmla="*/ 572 h 572"/>
                  <a:gd name="T4" fmla="*/ 832 w 832"/>
                  <a:gd name="T5" fmla="*/ 572 h 572"/>
                  <a:gd name="T6" fmla="*/ 832 w 832"/>
                  <a:gd name="T7" fmla="*/ 0 h 572"/>
                  <a:gd name="T8" fmla="*/ 0 w 832"/>
                  <a:gd name="T9" fmla="*/ 0 h 572"/>
                  <a:gd name="T10" fmla="*/ 780 w 832"/>
                  <a:gd name="T11" fmla="*/ 520 h 572"/>
                  <a:gd name="T12" fmla="*/ 671 w 832"/>
                  <a:gd name="T13" fmla="*/ 520 h 572"/>
                  <a:gd name="T14" fmla="*/ 676 w 832"/>
                  <a:gd name="T15" fmla="*/ 494 h 572"/>
                  <a:gd name="T16" fmla="*/ 598 w 832"/>
                  <a:gd name="T17" fmla="*/ 416 h 572"/>
                  <a:gd name="T18" fmla="*/ 520 w 832"/>
                  <a:gd name="T19" fmla="*/ 494 h 572"/>
                  <a:gd name="T20" fmla="*/ 525 w 832"/>
                  <a:gd name="T21" fmla="*/ 520 h 572"/>
                  <a:gd name="T22" fmla="*/ 307 w 832"/>
                  <a:gd name="T23" fmla="*/ 520 h 572"/>
                  <a:gd name="T24" fmla="*/ 312 w 832"/>
                  <a:gd name="T25" fmla="*/ 494 h 572"/>
                  <a:gd name="T26" fmla="*/ 234 w 832"/>
                  <a:gd name="T27" fmla="*/ 416 h 572"/>
                  <a:gd name="T28" fmla="*/ 156 w 832"/>
                  <a:gd name="T29" fmla="*/ 494 h 572"/>
                  <a:gd name="T30" fmla="*/ 161 w 832"/>
                  <a:gd name="T31" fmla="*/ 520 h 572"/>
                  <a:gd name="T32" fmla="*/ 52 w 832"/>
                  <a:gd name="T33" fmla="*/ 520 h 572"/>
                  <a:gd name="T34" fmla="*/ 52 w 832"/>
                  <a:gd name="T35" fmla="*/ 52 h 572"/>
                  <a:gd name="T36" fmla="*/ 780 w 832"/>
                  <a:gd name="T37" fmla="*/ 52 h 572"/>
                  <a:gd name="T38" fmla="*/ 780 w 832"/>
                  <a:gd name="T39" fmla="*/ 520 h 5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2" h="572">
                    <a:moveTo>
                      <a:pt x="0" y="0"/>
                    </a:moveTo>
                    <a:cubicBezTo>
                      <a:pt x="0" y="572"/>
                      <a:pt x="0" y="572"/>
                      <a:pt x="0" y="572"/>
                    </a:cubicBezTo>
                    <a:cubicBezTo>
                      <a:pt x="832" y="572"/>
                      <a:pt x="832" y="572"/>
                      <a:pt x="832" y="572"/>
                    </a:cubicBezTo>
                    <a:cubicBezTo>
                      <a:pt x="832" y="0"/>
                      <a:pt x="832" y="0"/>
                      <a:pt x="832" y="0"/>
                    </a:cubicBezTo>
                    <a:lnTo>
                      <a:pt x="0" y="0"/>
                    </a:lnTo>
                    <a:close/>
                    <a:moveTo>
                      <a:pt x="780" y="520"/>
                    </a:moveTo>
                    <a:cubicBezTo>
                      <a:pt x="671" y="520"/>
                      <a:pt x="671" y="520"/>
                      <a:pt x="671" y="520"/>
                    </a:cubicBezTo>
                    <a:cubicBezTo>
                      <a:pt x="674" y="512"/>
                      <a:pt x="676" y="503"/>
                      <a:pt x="676" y="494"/>
                    </a:cubicBezTo>
                    <a:cubicBezTo>
                      <a:pt x="676" y="451"/>
                      <a:pt x="641" y="416"/>
                      <a:pt x="598" y="416"/>
                    </a:cubicBezTo>
                    <a:cubicBezTo>
                      <a:pt x="555" y="416"/>
                      <a:pt x="520" y="451"/>
                      <a:pt x="520" y="494"/>
                    </a:cubicBezTo>
                    <a:cubicBezTo>
                      <a:pt x="520" y="503"/>
                      <a:pt x="522" y="512"/>
                      <a:pt x="525" y="520"/>
                    </a:cubicBezTo>
                    <a:cubicBezTo>
                      <a:pt x="307" y="520"/>
                      <a:pt x="307" y="520"/>
                      <a:pt x="307" y="520"/>
                    </a:cubicBezTo>
                    <a:cubicBezTo>
                      <a:pt x="310" y="512"/>
                      <a:pt x="312" y="503"/>
                      <a:pt x="312" y="494"/>
                    </a:cubicBezTo>
                    <a:cubicBezTo>
                      <a:pt x="312" y="451"/>
                      <a:pt x="277" y="416"/>
                      <a:pt x="234" y="416"/>
                    </a:cubicBezTo>
                    <a:cubicBezTo>
                      <a:pt x="191" y="416"/>
                      <a:pt x="156" y="451"/>
                      <a:pt x="156" y="494"/>
                    </a:cubicBezTo>
                    <a:cubicBezTo>
                      <a:pt x="156" y="503"/>
                      <a:pt x="158" y="512"/>
                      <a:pt x="161" y="520"/>
                    </a:cubicBezTo>
                    <a:cubicBezTo>
                      <a:pt x="52" y="520"/>
                      <a:pt x="52" y="520"/>
                      <a:pt x="52" y="520"/>
                    </a:cubicBezTo>
                    <a:cubicBezTo>
                      <a:pt x="52" y="52"/>
                      <a:pt x="52" y="52"/>
                      <a:pt x="52" y="52"/>
                    </a:cubicBezTo>
                    <a:cubicBezTo>
                      <a:pt x="780" y="52"/>
                      <a:pt x="780" y="52"/>
                      <a:pt x="780" y="52"/>
                    </a:cubicBezTo>
                    <a:lnTo>
                      <a:pt x="780" y="52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id-ID">
                  <a:latin typeface="思源黑体" panose="020B0500000000000000" pitchFamily="34" charset="-122"/>
                  <a:ea typeface="思源黑体" panose="020B0500000000000000" pitchFamily="34" charset="-122"/>
                  <a:sym typeface="思源黑体" panose="020B0500000000000000" pitchFamily="34" charset="-122"/>
                </a:endParaRPr>
              </a:p>
            </p:txBody>
          </p:sp>
        </p:grpSp>
        <p:grpSp>
          <p:nvGrpSpPr>
            <p:cNvPr id="111" name="Group 75"/>
            <p:cNvGrpSpPr/>
            <p:nvPr/>
          </p:nvGrpSpPr>
          <p:grpSpPr>
            <a:xfrm rot="0">
              <a:off x="11124" y="5054"/>
              <a:ext cx="650" cy="568"/>
              <a:chOff x="6357938" y="3535363"/>
              <a:chExt cx="465138" cy="406400"/>
            </a:xfrm>
            <a:solidFill>
              <a:schemeClr val="bg1"/>
            </a:solidFill>
          </p:grpSpPr>
          <p:sp>
            <p:nvSpPr>
              <p:cNvPr id="112" name="AutoShape 43"/>
              <p:cNvSpPr/>
              <p:nvPr/>
            </p:nvSpPr>
            <p:spPr bwMode="auto">
              <a:xfrm>
                <a:off x="6357938" y="3535363"/>
                <a:ext cx="465138" cy="3341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951" y="9367"/>
                    </a:moveTo>
                    <a:cubicBezTo>
                      <a:pt x="10901" y="9383"/>
                      <a:pt x="10851" y="9391"/>
                      <a:pt x="10800" y="9391"/>
                    </a:cubicBezTo>
                    <a:cubicBezTo>
                      <a:pt x="10748" y="9391"/>
                      <a:pt x="10698" y="9383"/>
                      <a:pt x="10648" y="9367"/>
                    </a:cubicBezTo>
                    <a:lnTo>
                      <a:pt x="1873" y="6550"/>
                    </a:lnTo>
                    <a:cubicBezTo>
                      <a:pt x="1566" y="6452"/>
                      <a:pt x="1349" y="6072"/>
                      <a:pt x="1349" y="5634"/>
                    </a:cubicBezTo>
                    <a:cubicBezTo>
                      <a:pt x="1349" y="5197"/>
                      <a:pt x="1566" y="4817"/>
                      <a:pt x="1873" y="4719"/>
                    </a:cubicBezTo>
                    <a:lnTo>
                      <a:pt x="10648" y="1902"/>
                    </a:lnTo>
                    <a:cubicBezTo>
                      <a:pt x="10698" y="1886"/>
                      <a:pt x="10748" y="1878"/>
                      <a:pt x="10800" y="1878"/>
                    </a:cubicBezTo>
                    <a:cubicBezTo>
                      <a:pt x="10851" y="1878"/>
                      <a:pt x="10901" y="1886"/>
                      <a:pt x="10951" y="1902"/>
                    </a:cubicBezTo>
                    <a:lnTo>
                      <a:pt x="19726" y="4719"/>
                    </a:lnTo>
                    <a:cubicBezTo>
                      <a:pt x="20033" y="4817"/>
                      <a:pt x="20249" y="5197"/>
                      <a:pt x="20249" y="5634"/>
                    </a:cubicBezTo>
                    <a:cubicBezTo>
                      <a:pt x="20249" y="6072"/>
                      <a:pt x="20033" y="6452"/>
                      <a:pt x="19726" y="6550"/>
                    </a:cubicBezTo>
                    <a:cubicBezTo>
                      <a:pt x="19726" y="6550"/>
                      <a:pt x="10951" y="9367"/>
                      <a:pt x="10951" y="9367"/>
                    </a:cubicBezTo>
                    <a:close/>
                    <a:moveTo>
                      <a:pt x="16874" y="16904"/>
                    </a:moveTo>
                    <a:cubicBezTo>
                      <a:pt x="16874" y="17942"/>
                      <a:pt x="14849" y="19721"/>
                      <a:pt x="10800" y="19721"/>
                    </a:cubicBezTo>
                    <a:cubicBezTo>
                      <a:pt x="6749" y="19721"/>
                      <a:pt x="4724" y="17942"/>
                      <a:pt x="4724" y="16904"/>
                    </a:cubicBezTo>
                    <a:lnTo>
                      <a:pt x="4724" y="9394"/>
                    </a:lnTo>
                    <a:lnTo>
                      <a:pt x="10353" y="11200"/>
                    </a:lnTo>
                    <a:cubicBezTo>
                      <a:pt x="10501" y="11246"/>
                      <a:pt x="10651" y="11269"/>
                      <a:pt x="10800" y="11269"/>
                    </a:cubicBezTo>
                    <a:cubicBezTo>
                      <a:pt x="10949" y="11269"/>
                      <a:pt x="11098" y="11246"/>
                      <a:pt x="11255" y="11198"/>
                    </a:cubicBezTo>
                    <a:lnTo>
                      <a:pt x="16874" y="9394"/>
                    </a:lnTo>
                    <a:cubicBezTo>
                      <a:pt x="16874" y="9394"/>
                      <a:pt x="16874" y="16904"/>
                      <a:pt x="16874" y="16904"/>
                    </a:cubicBezTo>
                    <a:close/>
                    <a:moveTo>
                      <a:pt x="21600" y="5634"/>
                    </a:moveTo>
                    <a:cubicBezTo>
                      <a:pt x="21600" y="4314"/>
                      <a:pt x="20954" y="3185"/>
                      <a:pt x="20030" y="2888"/>
                    </a:cubicBezTo>
                    <a:lnTo>
                      <a:pt x="11246" y="68"/>
                    </a:lnTo>
                    <a:cubicBezTo>
                      <a:pt x="11098" y="22"/>
                      <a:pt x="10949" y="0"/>
                      <a:pt x="10800" y="0"/>
                    </a:cubicBezTo>
                    <a:cubicBezTo>
                      <a:pt x="10651" y="0"/>
                      <a:pt x="10501" y="22"/>
                      <a:pt x="10344" y="71"/>
                    </a:cubicBezTo>
                    <a:lnTo>
                      <a:pt x="1570" y="2888"/>
                    </a:lnTo>
                    <a:cubicBezTo>
                      <a:pt x="645" y="3185"/>
                      <a:pt x="0" y="4314"/>
                      <a:pt x="0" y="5634"/>
                    </a:cubicBezTo>
                    <a:cubicBezTo>
                      <a:pt x="0" y="6955"/>
                      <a:pt x="645" y="8084"/>
                      <a:pt x="1569" y="8380"/>
                    </a:cubicBezTo>
                    <a:lnTo>
                      <a:pt x="3374" y="8960"/>
                    </a:lnTo>
                    <a:lnTo>
                      <a:pt x="3374" y="16904"/>
                    </a:lnTo>
                    <a:cubicBezTo>
                      <a:pt x="3374" y="19397"/>
                      <a:pt x="5425" y="21600"/>
                      <a:pt x="10800" y="21600"/>
                    </a:cubicBezTo>
                    <a:cubicBezTo>
                      <a:pt x="16174" y="21600"/>
                      <a:pt x="18224" y="19397"/>
                      <a:pt x="18224" y="16904"/>
                    </a:cubicBezTo>
                    <a:lnTo>
                      <a:pt x="18224" y="8960"/>
                    </a:lnTo>
                    <a:lnTo>
                      <a:pt x="20030" y="8380"/>
                    </a:lnTo>
                    <a:cubicBezTo>
                      <a:pt x="20954" y="8084"/>
                      <a:pt x="21600" y="6955"/>
                      <a:pt x="21600" y="563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1906" tIns="11906" rIns="11906" bIns="11906" anchor="ctr"/>
              <a:p>
                <a:pPr algn="ctr" defTabSz="14287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940" dirty="0">
                  <a:solidFill>
                    <a:srgbClr val="000000">
                      <a:lumMod val="75000"/>
                      <a:lumOff val="25000"/>
                    </a:srgb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Gill Sans" charset="0"/>
                </a:endParaRPr>
              </a:p>
            </p:txBody>
          </p:sp>
          <p:sp>
            <p:nvSpPr>
              <p:cNvPr id="113" name="AutoShape 44"/>
              <p:cNvSpPr/>
              <p:nvPr/>
            </p:nvSpPr>
            <p:spPr bwMode="auto">
              <a:xfrm>
                <a:off x="6779419" y="3680619"/>
                <a:ext cx="28575" cy="1595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1963"/>
                    </a:moveTo>
                    <a:lnTo>
                      <a:pt x="0" y="19636"/>
                    </a:lnTo>
                    <a:cubicBezTo>
                      <a:pt x="0" y="20721"/>
                      <a:pt x="4841" y="21599"/>
                      <a:pt x="10800" y="21599"/>
                    </a:cubicBezTo>
                    <a:cubicBezTo>
                      <a:pt x="16758" y="21599"/>
                      <a:pt x="21600" y="20721"/>
                      <a:pt x="21600" y="19636"/>
                    </a:cubicBezTo>
                    <a:lnTo>
                      <a:pt x="21600" y="1963"/>
                    </a:lnTo>
                    <a:cubicBezTo>
                      <a:pt x="21600" y="878"/>
                      <a:pt x="16758" y="0"/>
                      <a:pt x="10800" y="0"/>
                    </a:cubicBezTo>
                    <a:cubicBezTo>
                      <a:pt x="4841" y="0"/>
                      <a:pt x="0" y="878"/>
                      <a:pt x="0" y="1963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1906" tIns="11906" rIns="11906" bIns="11906" anchor="ctr"/>
              <a:p>
                <a:pPr algn="ctr" defTabSz="14287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940" dirty="0">
                  <a:solidFill>
                    <a:srgbClr val="000000">
                      <a:lumMod val="75000"/>
                      <a:lumOff val="25000"/>
                    </a:srgb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Gill Sans" charset="0"/>
                </a:endParaRPr>
              </a:p>
            </p:txBody>
          </p:sp>
          <p:sp>
            <p:nvSpPr>
              <p:cNvPr id="114" name="AutoShape 45"/>
              <p:cNvSpPr/>
              <p:nvPr/>
            </p:nvSpPr>
            <p:spPr bwMode="auto">
              <a:xfrm>
                <a:off x="6764338" y="3854450"/>
                <a:ext cx="58738" cy="873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0"/>
                    </a:moveTo>
                    <a:cubicBezTo>
                      <a:pt x="4838" y="0"/>
                      <a:pt x="0" y="10427"/>
                      <a:pt x="0" y="14400"/>
                    </a:cubicBezTo>
                    <a:cubicBezTo>
                      <a:pt x="0" y="18372"/>
                      <a:pt x="4838" y="21599"/>
                      <a:pt x="10800" y="21599"/>
                    </a:cubicBezTo>
                    <a:cubicBezTo>
                      <a:pt x="16761" y="21599"/>
                      <a:pt x="21600" y="18372"/>
                      <a:pt x="21600" y="14400"/>
                    </a:cubicBezTo>
                    <a:cubicBezTo>
                      <a:pt x="21600" y="10427"/>
                      <a:pt x="16761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1906" tIns="11906" rIns="11906" bIns="11906" anchor="ctr"/>
              <a:p>
                <a:pPr algn="ctr" defTabSz="142875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940" dirty="0">
                  <a:solidFill>
                    <a:srgbClr val="000000">
                      <a:lumMod val="75000"/>
                      <a:lumOff val="25000"/>
                    </a:srgb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字魂105号-简雅黑" panose="00000500000000000000" pitchFamily="2" charset="-122"/>
                  <a:ea typeface="字魂105号-简雅黑" panose="00000500000000000000" pitchFamily="2" charset="-122"/>
                  <a:sym typeface="Gill Sans" charset="0"/>
                </a:endParaRPr>
              </a:p>
            </p:txBody>
          </p:sp>
        </p:grpSp>
        <p:sp>
          <p:nvSpPr>
            <p:cNvPr id="115" name="Freeform 178"/>
            <p:cNvSpPr>
              <a:spLocks noEditPoints="1"/>
            </p:cNvSpPr>
            <p:nvPr/>
          </p:nvSpPr>
          <p:spPr bwMode="auto">
            <a:xfrm>
              <a:off x="2601" y="5054"/>
              <a:ext cx="668" cy="504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Freeform 151"/>
            <p:cNvSpPr>
              <a:spLocks noChangeAspect="1" noEditPoints="1"/>
            </p:cNvSpPr>
            <p:nvPr/>
          </p:nvSpPr>
          <p:spPr bwMode="auto">
            <a:xfrm>
              <a:off x="13234" y="5928"/>
              <a:ext cx="688" cy="551"/>
            </a:xfrm>
            <a:custGeom>
              <a:avLst/>
              <a:gdLst>
                <a:gd name="T0" fmla="*/ 95 w 286"/>
                <a:gd name="T1" fmla="*/ 163 h 228"/>
                <a:gd name="T2" fmla="*/ 161 w 286"/>
                <a:gd name="T3" fmla="*/ 97 h 228"/>
                <a:gd name="T4" fmla="*/ 95 w 286"/>
                <a:gd name="T5" fmla="*/ 31 h 228"/>
                <a:gd name="T6" fmla="*/ 29 w 286"/>
                <a:gd name="T7" fmla="*/ 97 h 228"/>
                <a:gd name="T8" fmla="*/ 95 w 286"/>
                <a:gd name="T9" fmla="*/ 163 h 228"/>
                <a:gd name="T10" fmla="*/ 145 w 286"/>
                <a:gd name="T11" fmla="*/ 116 h 228"/>
                <a:gd name="T12" fmla="*/ 98 w 286"/>
                <a:gd name="T13" fmla="*/ 149 h 228"/>
                <a:gd name="T14" fmla="*/ 51 w 286"/>
                <a:gd name="T15" fmla="*/ 116 h 228"/>
                <a:gd name="T16" fmla="*/ 145 w 286"/>
                <a:gd name="T17" fmla="*/ 116 h 228"/>
                <a:gd name="T18" fmla="*/ 135 w 286"/>
                <a:gd name="T19" fmla="*/ 171 h 228"/>
                <a:gd name="T20" fmla="*/ 95 w 286"/>
                <a:gd name="T21" fmla="*/ 181 h 228"/>
                <a:gd name="T22" fmla="*/ 55 w 286"/>
                <a:gd name="T23" fmla="*/ 171 h 228"/>
                <a:gd name="T24" fmla="*/ 0 w 286"/>
                <a:gd name="T25" fmla="*/ 228 h 228"/>
                <a:gd name="T26" fmla="*/ 190 w 286"/>
                <a:gd name="T27" fmla="*/ 228 h 228"/>
                <a:gd name="T28" fmla="*/ 135 w 286"/>
                <a:gd name="T29" fmla="*/ 171 h 228"/>
                <a:gd name="T30" fmla="*/ 174 w 286"/>
                <a:gd name="T31" fmla="*/ 86 h 228"/>
                <a:gd name="T32" fmla="*/ 241 w 286"/>
                <a:gd name="T33" fmla="*/ 86 h 228"/>
                <a:gd name="T34" fmla="*/ 194 w 286"/>
                <a:gd name="T35" fmla="*/ 118 h 228"/>
                <a:gd name="T36" fmla="*/ 173 w 286"/>
                <a:gd name="T37" fmla="*/ 113 h 228"/>
                <a:gd name="T38" fmla="*/ 168 w 286"/>
                <a:gd name="T39" fmla="*/ 128 h 228"/>
                <a:gd name="T40" fmla="*/ 191 w 286"/>
                <a:gd name="T41" fmla="*/ 132 h 228"/>
                <a:gd name="T42" fmla="*/ 257 w 286"/>
                <a:gd name="T43" fmla="*/ 66 h 228"/>
                <a:gd name="T44" fmla="*/ 191 w 286"/>
                <a:gd name="T45" fmla="*/ 0 h 228"/>
                <a:gd name="T46" fmla="*/ 136 w 286"/>
                <a:gd name="T47" fmla="*/ 29 h 228"/>
                <a:gd name="T48" fmla="*/ 174 w 286"/>
                <a:gd name="T49" fmla="*/ 86 h 228"/>
                <a:gd name="T50" fmla="*/ 231 w 286"/>
                <a:gd name="T51" fmla="*/ 140 h 228"/>
                <a:gd name="T52" fmla="*/ 191 w 286"/>
                <a:gd name="T53" fmla="*/ 150 h 228"/>
                <a:gd name="T54" fmla="*/ 159 w 286"/>
                <a:gd name="T55" fmla="*/ 144 h 228"/>
                <a:gd name="T56" fmla="*/ 144 w 286"/>
                <a:gd name="T57" fmla="*/ 160 h 228"/>
                <a:gd name="T58" fmla="*/ 192 w 286"/>
                <a:gd name="T59" fmla="*/ 197 h 228"/>
                <a:gd name="T60" fmla="*/ 286 w 286"/>
                <a:gd name="T61" fmla="*/ 197 h 228"/>
                <a:gd name="T62" fmla="*/ 231 w 286"/>
                <a:gd name="T63" fmla="*/ 14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6" h="228">
                  <a:moveTo>
                    <a:pt x="95" y="163"/>
                  </a:moveTo>
                  <a:cubicBezTo>
                    <a:pt x="132" y="163"/>
                    <a:pt x="161" y="133"/>
                    <a:pt x="161" y="97"/>
                  </a:cubicBezTo>
                  <a:cubicBezTo>
                    <a:pt x="161" y="60"/>
                    <a:pt x="132" y="31"/>
                    <a:pt x="95" y="31"/>
                  </a:cubicBezTo>
                  <a:cubicBezTo>
                    <a:pt x="59" y="31"/>
                    <a:pt x="29" y="60"/>
                    <a:pt x="29" y="97"/>
                  </a:cubicBezTo>
                  <a:cubicBezTo>
                    <a:pt x="29" y="133"/>
                    <a:pt x="59" y="163"/>
                    <a:pt x="95" y="163"/>
                  </a:cubicBezTo>
                  <a:close/>
                  <a:moveTo>
                    <a:pt x="145" y="116"/>
                  </a:moveTo>
                  <a:cubicBezTo>
                    <a:pt x="135" y="136"/>
                    <a:pt x="118" y="149"/>
                    <a:pt x="98" y="149"/>
                  </a:cubicBezTo>
                  <a:cubicBezTo>
                    <a:pt x="79" y="149"/>
                    <a:pt x="61" y="136"/>
                    <a:pt x="51" y="116"/>
                  </a:cubicBezTo>
                  <a:lnTo>
                    <a:pt x="145" y="116"/>
                  </a:lnTo>
                  <a:close/>
                  <a:moveTo>
                    <a:pt x="135" y="171"/>
                  </a:moveTo>
                  <a:cubicBezTo>
                    <a:pt x="123" y="178"/>
                    <a:pt x="109" y="181"/>
                    <a:pt x="95" y="181"/>
                  </a:cubicBezTo>
                  <a:cubicBezTo>
                    <a:pt x="81" y="181"/>
                    <a:pt x="67" y="178"/>
                    <a:pt x="55" y="171"/>
                  </a:cubicBezTo>
                  <a:cubicBezTo>
                    <a:pt x="30" y="178"/>
                    <a:pt x="9" y="194"/>
                    <a:pt x="0" y="228"/>
                  </a:cubicBezTo>
                  <a:cubicBezTo>
                    <a:pt x="190" y="228"/>
                    <a:pt x="190" y="228"/>
                    <a:pt x="190" y="228"/>
                  </a:cubicBezTo>
                  <a:cubicBezTo>
                    <a:pt x="181" y="194"/>
                    <a:pt x="161" y="178"/>
                    <a:pt x="135" y="171"/>
                  </a:cubicBezTo>
                  <a:close/>
                  <a:moveTo>
                    <a:pt x="174" y="86"/>
                  </a:moveTo>
                  <a:cubicBezTo>
                    <a:pt x="241" y="86"/>
                    <a:pt x="241" y="86"/>
                    <a:pt x="241" y="86"/>
                  </a:cubicBezTo>
                  <a:cubicBezTo>
                    <a:pt x="231" y="105"/>
                    <a:pt x="214" y="118"/>
                    <a:pt x="194" y="118"/>
                  </a:cubicBezTo>
                  <a:cubicBezTo>
                    <a:pt x="187" y="118"/>
                    <a:pt x="180" y="116"/>
                    <a:pt x="173" y="113"/>
                  </a:cubicBezTo>
                  <a:cubicBezTo>
                    <a:pt x="172" y="118"/>
                    <a:pt x="170" y="123"/>
                    <a:pt x="168" y="128"/>
                  </a:cubicBezTo>
                  <a:cubicBezTo>
                    <a:pt x="175" y="130"/>
                    <a:pt x="183" y="132"/>
                    <a:pt x="191" y="132"/>
                  </a:cubicBezTo>
                  <a:cubicBezTo>
                    <a:pt x="227" y="132"/>
                    <a:pt x="257" y="102"/>
                    <a:pt x="257" y="66"/>
                  </a:cubicBezTo>
                  <a:cubicBezTo>
                    <a:pt x="257" y="29"/>
                    <a:pt x="227" y="0"/>
                    <a:pt x="191" y="0"/>
                  </a:cubicBezTo>
                  <a:cubicBezTo>
                    <a:pt x="168" y="0"/>
                    <a:pt x="148" y="11"/>
                    <a:pt x="136" y="29"/>
                  </a:cubicBezTo>
                  <a:cubicBezTo>
                    <a:pt x="156" y="41"/>
                    <a:pt x="171" y="61"/>
                    <a:pt x="174" y="86"/>
                  </a:cubicBezTo>
                  <a:close/>
                  <a:moveTo>
                    <a:pt x="231" y="140"/>
                  </a:moveTo>
                  <a:cubicBezTo>
                    <a:pt x="219" y="147"/>
                    <a:pt x="205" y="150"/>
                    <a:pt x="191" y="150"/>
                  </a:cubicBezTo>
                  <a:cubicBezTo>
                    <a:pt x="180" y="150"/>
                    <a:pt x="169" y="148"/>
                    <a:pt x="159" y="144"/>
                  </a:cubicBezTo>
                  <a:cubicBezTo>
                    <a:pt x="155" y="150"/>
                    <a:pt x="150" y="155"/>
                    <a:pt x="144" y="160"/>
                  </a:cubicBezTo>
                  <a:cubicBezTo>
                    <a:pt x="165" y="166"/>
                    <a:pt x="181" y="179"/>
                    <a:pt x="192" y="197"/>
                  </a:cubicBezTo>
                  <a:cubicBezTo>
                    <a:pt x="286" y="197"/>
                    <a:pt x="286" y="197"/>
                    <a:pt x="286" y="197"/>
                  </a:cubicBezTo>
                  <a:cubicBezTo>
                    <a:pt x="277" y="163"/>
                    <a:pt x="256" y="147"/>
                    <a:pt x="231" y="14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13" tIns="60956" rIns="121913" bIns="60956" numCol="1" anchor="t" anchorCtr="0" compatLnSpc="1"/>
            <a:p>
              <a:pPr>
                <a:lnSpc>
                  <a:spcPct val="150000"/>
                </a:lnSpc>
              </a:pPr>
              <a:endParaRPr lang="en-US" sz="1705">
                <a:cs typeface="+mn-ea"/>
                <a:sym typeface="+mn-lt"/>
              </a:endParaRPr>
            </a:p>
          </p:txBody>
        </p:sp>
        <p:sp>
          <p:nvSpPr>
            <p:cNvPr id="120" name="iṡļîdè"/>
            <p:cNvSpPr/>
            <p:nvPr/>
          </p:nvSpPr>
          <p:spPr>
            <a:xfrm>
              <a:off x="15991" y="5059"/>
              <a:ext cx="585" cy="499"/>
            </a:xfrm>
            <a:custGeom>
              <a:avLst/>
              <a:gdLst>
                <a:gd name="T0" fmla="*/ 233 w 1299"/>
                <a:gd name="T1" fmla="*/ 5 h 1107"/>
                <a:gd name="T2" fmla="*/ 0 w 1299"/>
                <a:gd name="T3" fmla="*/ 122 h 1107"/>
                <a:gd name="T4" fmla="*/ 0 w 1299"/>
                <a:gd name="T5" fmla="*/ 168 h 1107"/>
                <a:gd name="T6" fmla="*/ 233 w 1299"/>
                <a:gd name="T7" fmla="*/ 962 h 1107"/>
                <a:gd name="T8" fmla="*/ 0 w 1299"/>
                <a:gd name="T9" fmla="*/ 168 h 1107"/>
                <a:gd name="T10" fmla="*/ 116 w 1299"/>
                <a:gd name="T11" fmla="*/ 888 h 1107"/>
                <a:gd name="T12" fmla="*/ 116 w 1299"/>
                <a:gd name="T13" fmla="*/ 742 h 1107"/>
                <a:gd name="T14" fmla="*/ 0 w 1299"/>
                <a:gd name="T15" fmla="*/ 1102 h 1107"/>
                <a:gd name="T16" fmla="*/ 233 w 1299"/>
                <a:gd name="T17" fmla="*/ 1008 h 1107"/>
                <a:gd name="T18" fmla="*/ 0 w 1299"/>
                <a:gd name="T19" fmla="*/ 1102 h 1107"/>
                <a:gd name="T20" fmla="*/ 280 w 1299"/>
                <a:gd name="T21" fmla="*/ 1008 h 1107"/>
                <a:gd name="T22" fmla="*/ 583 w 1299"/>
                <a:gd name="T23" fmla="*/ 1102 h 1107"/>
                <a:gd name="T24" fmla="*/ 443 w 1299"/>
                <a:gd name="T25" fmla="*/ 962 h 1107"/>
                <a:gd name="T26" fmla="*/ 280 w 1299"/>
                <a:gd name="T27" fmla="*/ 321 h 1107"/>
                <a:gd name="T28" fmla="*/ 583 w 1299"/>
                <a:gd name="T29" fmla="*/ 321 h 1107"/>
                <a:gd name="T30" fmla="*/ 280 w 1299"/>
                <a:gd name="T31" fmla="*/ 238 h 1107"/>
                <a:gd name="T32" fmla="*/ 280 w 1299"/>
                <a:gd name="T33" fmla="*/ 371 h 1107"/>
                <a:gd name="T34" fmla="*/ 443 w 1299"/>
                <a:gd name="T35" fmla="*/ 915 h 1107"/>
                <a:gd name="T36" fmla="*/ 583 w 1299"/>
                <a:gd name="T37" fmla="*/ 374 h 1107"/>
                <a:gd name="T38" fmla="*/ 280 w 1299"/>
                <a:gd name="T39" fmla="*/ 371 h 1107"/>
                <a:gd name="T40" fmla="*/ 918 w 1299"/>
                <a:gd name="T41" fmla="*/ 33 h 1107"/>
                <a:gd name="T42" fmla="*/ 1102 w 1299"/>
                <a:gd name="T43" fmla="*/ 114 h 1107"/>
                <a:gd name="T44" fmla="*/ 1270 w 1299"/>
                <a:gd name="T45" fmla="*/ 937 h 1107"/>
                <a:gd name="T46" fmla="*/ 951 w 1299"/>
                <a:gd name="T47" fmla="*/ 193 h 1107"/>
                <a:gd name="T48" fmla="*/ 1270 w 1299"/>
                <a:gd name="T49" fmla="*/ 937 h 1107"/>
                <a:gd name="T50" fmla="*/ 1145 w 1299"/>
                <a:gd name="T51" fmla="*/ 738 h 1107"/>
                <a:gd name="T52" fmla="*/ 1174 w 1299"/>
                <a:gd name="T53" fmla="*/ 881 h 1107"/>
                <a:gd name="T54" fmla="*/ 1280 w 1299"/>
                <a:gd name="T55" fmla="*/ 983 h 1107"/>
                <a:gd name="T56" fmla="*/ 1139 w 1299"/>
                <a:gd name="T57" fmla="*/ 1107 h 1107"/>
                <a:gd name="T58" fmla="*/ 1280 w 1299"/>
                <a:gd name="T59" fmla="*/ 983 h 1107"/>
                <a:gd name="T60" fmla="*/ 887 w 1299"/>
                <a:gd name="T61" fmla="*/ 122 h 1107"/>
                <a:gd name="T62" fmla="*/ 653 w 1299"/>
                <a:gd name="T63" fmla="*/ 5 h 1107"/>
                <a:gd name="T64" fmla="*/ 653 w 1299"/>
                <a:gd name="T65" fmla="*/ 1102 h 1107"/>
                <a:gd name="T66" fmla="*/ 887 w 1299"/>
                <a:gd name="T67" fmla="*/ 1008 h 1107"/>
                <a:gd name="T68" fmla="*/ 653 w 1299"/>
                <a:gd name="T69" fmla="*/ 1102 h 1107"/>
                <a:gd name="T70" fmla="*/ 887 w 1299"/>
                <a:gd name="T71" fmla="*/ 845 h 1107"/>
                <a:gd name="T72" fmla="*/ 653 w 1299"/>
                <a:gd name="T73" fmla="*/ 285 h 1107"/>
                <a:gd name="T74" fmla="*/ 653 w 1299"/>
                <a:gd name="T75" fmla="*/ 962 h 1107"/>
                <a:gd name="T76" fmla="*/ 887 w 1299"/>
                <a:gd name="T77" fmla="*/ 892 h 1107"/>
                <a:gd name="T78" fmla="*/ 653 w 1299"/>
                <a:gd name="T79" fmla="*/ 962 h 1107"/>
                <a:gd name="T80" fmla="*/ 887 w 1299"/>
                <a:gd name="T81" fmla="*/ 238 h 1107"/>
                <a:gd name="T82" fmla="*/ 653 w 1299"/>
                <a:gd name="T83" fmla="*/ 168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99" h="1107">
                  <a:moveTo>
                    <a:pt x="0" y="5"/>
                  </a:moveTo>
                  <a:lnTo>
                    <a:pt x="233" y="5"/>
                  </a:lnTo>
                  <a:lnTo>
                    <a:pt x="233" y="122"/>
                  </a:lnTo>
                  <a:lnTo>
                    <a:pt x="0" y="122"/>
                  </a:lnTo>
                  <a:lnTo>
                    <a:pt x="0" y="5"/>
                  </a:lnTo>
                  <a:close/>
                  <a:moveTo>
                    <a:pt x="0" y="168"/>
                  </a:moveTo>
                  <a:lnTo>
                    <a:pt x="233" y="168"/>
                  </a:lnTo>
                  <a:lnTo>
                    <a:pt x="233" y="962"/>
                  </a:lnTo>
                  <a:lnTo>
                    <a:pt x="0" y="962"/>
                  </a:lnTo>
                  <a:lnTo>
                    <a:pt x="0" y="168"/>
                  </a:lnTo>
                  <a:close/>
                  <a:moveTo>
                    <a:pt x="43" y="815"/>
                  </a:moveTo>
                  <a:cubicBezTo>
                    <a:pt x="43" y="855"/>
                    <a:pt x="75" y="888"/>
                    <a:pt x="116" y="888"/>
                  </a:cubicBezTo>
                  <a:cubicBezTo>
                    <a:pt x="156" y="888"/>
                    <a:pt x="189" y="855"/>
                    <a:pt x="189" y="815"/>
                  </a:cubicBezTo>
                  <a:cubicBezTo>
                    <a:pt x="189" y="775"/>
                    <a:pt x="156" y="742"/>
                    <a:pt x="116" y="742"/>
                  </a:cubicBezTo>
                  <a:cubicBezTo>
                    <a:pt x="75" y="742"/>
                    <a:pt x="43" y="775"/>
                    <a:pt x="43" y="815"/>
                  </a:cubicBezTo>
                  <a:close/>
                  <a:moveTo>
                    <a:pt x="0" y="1102"/>
                  </a:moveTo>
                  <a:lnTo>
                    <a:pt x="233" y="1102"/>
                  </a:lnTo>
                  <a:lnTo>
                    <a:pt x="233" y="1008"/>
                  </a:lnTo>
                  <a:lnTo>
                    <a:pt x="0" y="1008"/>
                  </a:lnTo>
                  <a:lnTo>
                    <a:pt x="0" y="1102"/>
                  </a:lnTo>
                  <a:close/>
                  <a:moveTo>
                    <a:pt x="280" y="992"/>
                  </a:moveTo>
                  <a:lnTo>
                    <a:pt x="280" y="1008"/>
                  </a:lnTo>
                  <a:lnTo>
                    <a:pt x="280" y="1102"/>
                  </a:lnTo>
                  <a:lnTo>
                    <a:pt x="583" y="1102"/>
                  </a:lnTo>
                  <a:lnTo>
                    <a:pt x="583" y="991"/>
                  </a:lnTo>
                  <a:cubicBezTo>
                    <a:pt x="571" y="983"/>
                    <a:pt x="532" y="962"/>
                    <a:pt x="443" y="962"/>
                  </a:cubicBezTo>
                  <a:cubicBezTo>
                    <a:pt x="359" y="962"/>
                    <a:pt x="305" y="981"/>
                    <a:pt x="280" y="992"/>
                  </a:cubicBezTo>
                  <a:close/>
                  <a:moveTo>
                    <a:pt x="280" y="321"/>
                  </a:moveTo>
                  <a:cubicBezTo>
                    <a:pt x="305" y="332"/>
                    <a:pt x="359" y="351"/>
                    <a:pt x="443" y="351"/>
                  </a:cubicBezTo>
                  <a:cubicBezTo>
                    <a:pt x="532" y="351"/>
                    <a:pt x="570" y="330"/>
                    <a:pt x="583" y="321"/>
                  </a:cubicBezTo>
                  <a:lnTo>
                    <a:pt x="583" y="238"/>
                  </a:lnTo>
                  <a:lnTo>
                    <a:pt x="280" y="238"/>
                  </a:lnTo>
                  <a:lnTo>
                    <a:pt x="280" y="321"/>
                  </a:lnTo>
                  <a:close/>
                  <a:moveTo>
                    <a:pt x="280" y="371"/>
                  </a:moveTo>
                  <a:lnTo>
                    <a:pt x="280" y="941"/>
                  </a:lnTo>
                  <a:cubicBezTo>
                    <a:pt x="314" y="929"/>
                    <a:pt x="368" y="915"/>
                    <a:pt x="443" y="915"/>
                  </a:cubicBezTo>
                  <a:cubicBezTo>
                    <a:pt x="511" y="915"/>
                    <a:pt x="556" y="926"/>
                    <a:pt x="583" y="939"/>
                  </a:cubicBezTo>
                  <a:lnTo>
                    <a:pt x="583" y="374"/>
                  </a:lnTo>
                  <a:cubicBezTo>
                    <a:pt x="556" y="386"/>
                    <a:pt x="511" y="398"/>
                    <a:pt x="443" y="398"/>
                  </a:cubicBezTo>
                  <a:cubicBezTo>
                    <a:pt x="368" y="398"/>
                    <a:pt x="314" y="384"/>
                    <a:pt x="280" y="371"/>
                  </a:cubicBezTo>
                  <a:close/>
                  <a:moveTo>
                    <a:pt x="1078" y="0"/>
                  </a:moveTo>
                  <a:lnTo>
                    <a:pt x="918" y="33"/>
                  </a:lnTo>
                  <a:lnTo>
                    <a:pt x="942" y="147"/>
                  </a:lnTo>
                  <a:lnTo>
                    <a:pt x="1102" y="114"/>
                  </a:lnTo>
                  <a:lnTo>
                    <a:pt x="1078" y="0"/>
                  </a:lnTo>
                  <a:close/>
                  <a:moveTo>
                    <a:pt x="1270" y="937"/>
                  </a:moveTo>
                  <a:lnTo>
                    <a:pt x="1110" y="970"/>
                  </a:lnTo>
                  <a:lnTo>
                    <a:pt x="951" y="193"/>
                  </a:lnTo>
                  <a:lnTo>
                    <a:pt x="1111" y="160"/>
                  </a:lnTo>
                  <a:lnTo>
                    <a:pt x="1270" y="937"/>
                  </a:lnTo>
                  <a:close/>
                  <a:moveTo>
                    <a:pt x="1215" y="798"/>
                  </a:moveTo>
                  <a:cubicBezTo>
                    <a:pt x="1207" y="759"/>
                    <a:pt x="1175" y="732"/>
                    <a:pt x="1145" y="738"/>
                  </a:cubicBezTo>
                  <a:cubicBezTo>
                    <a:pt x="1114" y="745"/>
                    <a:pt x="1095" y="782"/>
                    <a:pt x="1104" y="821"/>
                  </a:cubicBezTo>
                  <a:cubicBezTo>
                    <a:pt x="1112" y="861"/>
                    <a:pt x="1143" y="888"/>
                    <a:pt x="1174" y="881"/>
                  </a:cubicBezTo>
                  <a:cubicBezTo>
                    <a:pt x="1205" y="875"/>
                    <a:pt x="1223" y="838"/>
                    <a:pt x="1215" y="798"/>
                  </a:cubicBezTo>
                  <a:close/>
                  <a:moveTo>
                    <a:pt x="1280" y="983"/>
                  </a:moveTo>
                  <a:lnTo>
                    <a:pt x="1120" y="1015"/>
                  </a:lnTo>
                  <a:lnTo>
                    <a:pt x="1139" y="1107"/>
                  </a:lnTo>
                  <a:lnTo>
                    <a:pt x="1299" y="1074"/>
                  </a:lnTo>
                  <a:lnTo>
                    <a:pt x="1280" y="983"/>
                  </a:lnTo>
                  <a:close/>
                  <a:moveTo>
                    <a:pt x="653" y="122"/>
                  </a:moveTo>
                  <a:lnTo>
                    <a:pt x="887" y="122"/>
                  </a:lnTo>
                  <a:lnTo>
                    <a:pt x="887" y="5"/>
                  </a:lnTo>
                  <a:lnTo>
                    <a:pt x="653" y="5"/>
                  </a:lnTo>
                  <a:lnTo>
                    <a:pt x="653" y="122"/>
                  </a:lnTo>
                  <a:close/>
                  <a:moveTo>
                    <a:pt x="653" y="1102"/>
                  </a:moveTo>
                  <a:lnTo>
                    <a:pt x="887" y="1102"/>
                  </a:lnTo>
                  <a:lnTo>
                    <a:pt x="887" y="1008"/>
                  </a:lnTo>
                  <a:lnTo>
                    <a:pt x="653" y="1008"/>
                  </a:lnTo>
                  <a:lnTo>
                    <a:pt x="653" y="1102"/>
                  </a:lnTo>
                  <a:close/>
                  <a:moveTo>
                    <a:pt x="653" y="845"/>
                  </a:moveTo>
                  <a:lnTo>
                    <a:pt x="887" y="845"/>
                  </a:lnTo>
                  <a:lnTo>
                    <a:pt x="887" y="285"/>
                  </a:lnTo>
                  <a:lnTo>
                    <a:pt x="653" y="285"/>
                  </a:lnTo>
                  <a:lnTo>
                    <a:pt x="653" y="845"/>
                  </a:lnTo>
                  <a:close/>
                  <a:moveTo>
                    <a:pt x="653" y="962"/>
                  </a:moveTo>
                  <a:lnTo>
                    <a:pt x="887" y="962"/>
                  </a:lnTo>
                  <a:lnTo>
                    <a:pt x="887" y="892"/>
                  </a:lnTo>
                  <a:lnTo>
                    <a:pt x="653" y="892"/>
                  </a:lnTo>
                  <a:lnTo>
                    <a:pt x="653" y="962"/>
                  </a:lnTo>
                  <a:close/>
                  <a:moveTo>
                    <a:pt x="653" y="238"/>
                  </a:moveTo>
                  <a:lnTo>
                    <a:pt x="887" y="238"/>
                  </a:lnTo>
                  <a:lnTo>
                    <a:pt x="887" y="168"/>
                  </a:lnTo>
                  <a:lnTo>
                    <a:pt x="653" y="168"/>
                  </a:lnTo>
                  <a:lnTo>
                    <a:pt x="653" y="238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750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i="1">
                <a:solidFill>
                  <a:schemeClr val="tx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22" name="Oval 107"/>
            <p:cNvSpPr/>
            <p:nvPr/>
          </p:nvSpPr>
          <p:spPr>
            <a:xfrm>
              <a:off x="6949" y="4960"/>
              <a:ext cx="556" cy="654"/>
            </a:xfrm>
            <a:custGeom>
              <a:avLst/>
              <a:gdLst>
                <a:gd name="T0" fmla="*/ 2311 w 2389"/>
                <a:gd name="T1" fmla="*/ 1022 h 2809"/>
                <a:gd name="T2" fmla="*/ 1628 w 2389"/>
                <a:gd name="T3" fmla="*/ 1143 h 2809"/>
                <a:gd name="T4" fmla="*/ 1793 w 2389"/>
                <a:gd name="T5" fmla="*/ 746 h 2809"/>
                <a:gd name="T6" fmla="*/ 1740 w 2389"/>
                <a:gd name="T7" fmla="*/ 597 h 2809"/>
                <a:gd name="T8" fmla="*/ 1228 w 2389"/>
                <a:gd name="T9" fmla="*/ 0 h 2809"/>
                <a:gd name="T10" fmla="*/ 844 w 2389"/>
                <a:gd name="T11" fmla="*/ 207 h 2809"/>
                <a:gd name="T12" fmla="*/ 641 w 2389"/>
                <a:gd name="T13" fmla="*/ 650 h 2809"/>
                <a:gd name="T14" fmla="*/ 593 w 2389"/>
                <a:gd name="T15" fmla="*/ 746 h 2809"/>
                <a:gd name="T16" fmla="*/ 750 w 2389"/>
                <a:gd name="T17" fmla="*/ 1141 h 2809"/>
                <a:gd name="T18" fmla="*/ 24 w 2389"/>
                <a:gd name="T19" fmla="*/ 1036 h 2809"/>
                <a:gd name="T20" fmla="*/ 0 w 2389"/>
                <a:gd name="T21" fmla="*/ 2491 h 2809"/>
                <a:gd name="T22" fmla="*/ 983 w 2389"/>
                <a:gd name="T23" fmla="*/ 2722 h 2809"/>
                <a:gd name="T24" fmla="*/ 1049 w 2389"/>
                <a:gd name="T25" fmla="*/ 2809 h 2809"/>
                <a:gd name="T26" fmla="*/ 1407 w 2389"/>
                <a:gd name="T27" fmla="*/ 2742 h 2809"/>
                <a:gd name="T28" fmla="*/ 2334 w 2389"/>
                <a:gd name="T29" fmla="*/ 2557 h 2809"/>
                <a:gd name="T30" fmla="*/ 2389 w 2389"/>
                <a:gd name="T31" fmla="*/ 1087 h 2809"/>
                <a:gd name="T32" fmla="*/ 1274 w 2389"/>
                <a:gd name="T33" fmla="*/ 2676 h 2809"/>
                <a:gd name="T34" fmla="*/ 1116 w 2389"/>
                <a:gd name="T35" fmla="*/ 1362 h 2809"/>
                <a:gd name="T36" fmla="*/ 1274 w 2389"/>
                <a:gd name="T37" fmla="*/ 2676 h 2809"/>
                <a:gd name="T38" fmla="*/ 926 w 2389"/>
                <a:gd name="T39" fmla="*/ 1172 h 2809"/>
                <a:gd name="T40" fmla="*/ 804 w 2389"/>
                <a:gd name="T41" fmla="*/ 1009 h 2809"/>
                <a:gd name="T42" fmla="*/ 786 w 2389"/>
                <a:gd name="T43" fmla="*/ 1012 h 2809"/>
                <a:gd name="T44" fmla="*/ 718 w 2389"/>
                <a:gd name="T45" fmla="*/ 808 h 2809"/>
                <a:gd name="T46" fmla="*/ 772 w 2389"/>
                <a:gd name="T47" fmla="*/ 736 h 2809"/>
                <a:gd name="T48" fmla="*/ 927 w 2389"/>
                <a:gd name="T49" fmla="*/ 567 h 2809"/>
                <a:gd name="T50" fmla="*/ 1142 w 2389"/>
                <a:gd name="T51" fmla="*/ 571 h 2809"/>
                <a:gd name="T52" fmla="*/ 1614 w 2389"/>
                <a:gd name="T53" fmla="*/ 736 h 2809"/>
                <a:gd name="T54" fmla="*/ 1681 w 2389"/>
                <a:gd name="T55" fmla="*/ 819 h 2809"/>
                <a:gd name="T56" fmla="*/ 1600 w 2389"/>
                <a:gd name="T57" fmla="*/ 1012 h 2809"/>
                <a:gd name="T58" fmla="*/ 1525 w 2389"/>
                <a:gd name="T59" fmla="*/ 1049 h 2809"/>
                <a:gd name="T60" fmla="*/ 1194 w 2389"/>
                <a:gd name="T61" fmla="*/ 1220 h 2809"/>
                <a:gd name="T62" fmla="*/ 1528 w 2389"/>
                <a:gd name="T63" fmla="*/ 1974 h 2809"/>
                <a:gd name="T64" fmla="*/ 1450 w 2389"/>
                <a:gd name="T65" fmla="*/ 1922 h 2809"/>
                <a:gd name="T66" fmla="*/ 2155 w 2389"/>
                <a:gd name="T67" fmla="*/ 1715 h 2809"/>
                <a:gd name="T68" fmla="*/ 2181 w 2389"/>
                <a:gd name="T69" fmla="*/ 1845 h 2809"/>
                <a:gd name="T70" fmla="*/ 1528 w 2389"/>
                <a:gd name="T71" fmla="*/ 1628 h 2809"/>
                <a:gd name="T72" fmla="*/ 1450 w 2389"/>
                <a:gd name="T73" fmla="*/ 1576 h 2809"/>
                <a:gd name="T74" fmla="*/ 2155 w 2389"/>
                <a:gd name="T75" fmla="*/ 1368 h 2809"/>
                <a:gd name="T76" fmla="*/ 2181 w 2389"/>
                <a:gd name="T77" fmla="*/ 1499 h 2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89" h="2809">
                  <a:moveTo>
                    <a:pt x="2365" y="1036"/>
                  </a:moveTo>
                  <a:cubicBezTo>
                    <a:pt x="2350" y="1023"/>
                    <a:pt x="2330" y="1018"/>
                    <a:pt x="2311" y="1022"/>
                  </a:cubicBezTo>
                  <a:lnTo>
                    <a:pt x="1628" y="1143"/>
                  </a:lnTo>
                  <a:cubicBezTo>
                    <a:pt x="1628" y="1143"/>
                    <a:pt x="1628" y="1143"/>
                    <a:pt x="1628" y="1143"/>
                  </a:cubicBezTo>
                  <a:cubicBezTo>
                    <a:pt x="1680" y="1134"/>
                    <a:pt x="1771" y="1097"/>
                    <a:pt x="1810" y="947"/>
                  </a:cubicBezTo>
                  <a:cubicBezTo>
                    <a:pt x="1832" y="865"/>
                    <a:pt x="1826" y="797"/>
                    <a:pt x="1793" y="746"/>
                  </a:cubicBezTo>
                  <a:cubicBezTo>
                    <a:pt x="1779" y="725"/>
                    <a:pt x="1763" y="710"/>
                    <a:pt x="1748" y="700"/>
                  </a:cubicBezTo>
                  <a:cubicBezTo>
                    <a:pt x="1748" y="674"/>
                    <a:pt x="1746" y="638"/>
                    <a:pt x="1740" y="597"/>
                  </a:cubicBezTo>
                  <a:cubicBezTo>
                    <a:pt x="1744" y="541"/>
                    <a:pt x="1758" y="254"/>
                    <a:pt x="1580" y="123"/>
                  </a:cubicBezTo>
                  <a:cubicBezTo>
                    <a:pt x="1471" y="43"/>
                    <a:pt x="1349" y="0"/>
                    <a:pt x="1228" y="0"/>
                  </a:cubicBezTo>
                  <a:cubicBezTo>
                    <a:pt x="1129" y="0"/>
                    <a:pt x="1034" y="28"/>
                    <a:pt x="962" y="79"/>
                  </a:cubicBezTo>
                  <a:cubicBezTo>
                    <a:pt x="900" y="123"/>
                    <a:pt x="864" y="171"/>
                    <a:pt x="844" y="207"/>
                  </a:cubicBezTo>
                  <a:cubicBezTo>
                    <a:pt x="786" y="210"/>
                    <a:pt x="673" y="236"/>
                    <a:pt x="622" y="382"/>
                  </a:cubicBezTo>
                  <a:cubicBezTo>
                    <a:pt x="578" y="510"/>
                    <a:pt x="606" y="601"/>
                    <a:pt x="641" y="650"/>
                  </a:cubicBezTo>
                  <a:cubicBezTo>
                    <a:pt x="639" y="669"/>
                    <a:pt x="638" y="686"/>
                    <a:pt x="638" y="700"/>
                  </a:cubicBezTo>
                  <a:cubicBezTo>
                    <a:pt x="623" y="710"/>
                    <a:pt x="607" y="725"/>
                    <a:pt x="593" y="746"/>
                  </a:cubicBezTo>
                  <a:cubicBezTo>
                    <a:pt x="560" y="797"/>
                    <a:pt x="554" y="865"/>
                    <a:pt x="576" y="947"/>
                  </a:cubicBezTo>
                  <a:cubicBezTo>
                    <a:pt x="613" y="1090"/>
                    <a:pt x="697" y="1130"/>
                    <a:pt x="750" y="1141"/>
                  </a:cubicBezTo>
                  <a:lnTo>
                    <a:pt x="78" y="1022"/>
                  </a:lnTo>
                  <a:cubicBezTo>
                    <a:pt x="59" y="1018"/>
                    <a:pt x="39" y="1023"/>
                    <a:pt x="24" y="1036"/>
                  </a:cubicBezTo>
                  <a:cubicBezTo>
                    <a:pt x="9" y="1049"/>
                    <a:pt x="0" y="1067"/>
                    <a:pt x="0" y="1087"/>
                  </a:cubicBezTo>
                  <a:lnTo>
                    <a:pt x="0" y="2491"/>
                  </a:lnTo>
                  <a:cubicBezTo>
                    <a:pt x="0" y="2524"/>
                    <a:pt x="23" y="2551"/>
                    <a:pt x="55" y="2557"/>
                  </a:cubicBezTo>
                  <a:lnTo>
                    <a:pt x="983" y="2722"/>
                  </a:lnTo>
                  <a:lnTo>
                    <a:pt x="983" y="2742"/>
                  </a:lnTo>
                  <a:cubicBezTo>
                    <a:pt x="983" y="2779"/>
                    <a:pt x="1012" y="2809"/>
                    <a:pt x="1049" y="2809"/>
                  </a:cubicBezTo>
                  <a:lnTo>
                    <a:pt x="1341" y="2809"/>
                  </a:lnTo>
                  <a:cubicBezTo>
                    <a:pt x="1378" y="2809"/>
                    <a:pt x="1407" y="2779"/>
                    <a:pt x="1407" y="2742"/>
                  </a:cubicBezTo>
                  <a:lnTo>
                    <a:pt x="1407" y="2722"/>
                  </a:lnTo>
                  <a:lnTo>
                    <a:pt x="2334" y="2557"/>
                  </a:lnTo>
                  <a:cubicBezTo>
                    <a:pt x="2366" y="2551"/>
                    <a:pt x="2389" y="2524"/>
                    <a:pt x="2389" y="2491"/>
                  </a:cubicBezTo>
                  <a:lnTo>
                    <a:pt x="2389" y="1087"/>
                  </a:lnTo>
                  <a:cubicBezTo>
                    <a:pt x="2389" y="1067"/>
                    <a:pt x="2380" y="1049"/>
                    <a:pt x="2365" y="1036"/>
                  </a:cubicBezTo>
                  <a:close/>
                  <a:moveTo>
                    <a:pt x="1274" y="2676"/>
                  </a:moveTo>
                  <a:lnTo>
                    <a:pt x="1116" y="2676"/>
                  </a:lnTo>
                  <a:lnTo>
                    <a:pt x="1116" y="1362"/>
                  </a:lnTo>
                  <a:lnTo>
                    <a:pt x="1274" y="1362"/>
                  </a:lnTo>
                  <a:lnTo>
                    <a:pt x="1274" y="2676"/>
                  </a:lnTo>
                  <a:close/>
                  <a:moveTo>
                    <a:pt x="1194" y="1220"/>
                  </a:moveTo>
                  <a:lnTo>
                    <a:pt x="926" y="1172"/>
                  </a:lnTo>
                  <a:cubicBezTo>
                    <a:pt x="897" y="1124"/>
                    <a:pt x="872" y="1074"/>
                    <a:pt x="861" y="1049"/>
                  </a:cubicBezTo>
                  <a:cubicBezTo>
                    <a:pt x="849" y="1025"/>
                    <a:pt x="828" y="1009"/>
                    <a:pt x="804" y="1009"/>
                  </a:cubicBezTo>
                  <a:cubicBezTo>
                    <a:pt x="799" y="1009"/>
                    <a:pt x="793" y="1010"/>
                    <a:pt x="788" y="1012"/>
                  </a:cubicBezTo>
                  <a:cubicBezTo>
                    <a:pt x="787" y="1012"/>
                    <a:pt x="787" y="1012"/>
                    <a:pt x="786" y="1012"/>
                  </a:cubicBezTo>
                  <a:cubicBezTo>
                    <a:pt x="751" y="1012"/>
                    <a:pt x="721" y="976"/>
                    <a:pt x="705" y="914"/>
                  </a:cubicBezTo>
                  <a:cubicBezTo>
                    <a:pt x="690" y="857"/>
                    <a:pt x="695" y="815"/>
                    <a:pt x="718" y="808"/>
                  </a:cubicBezTo>
                  <a:cubicBezTo>
                    <a:pt x="735" y="806"/>
                    <a:pt x="748" y="798"/>
                    <a:pt x="760" y="785"/>
                  </a:cubicBezTo>
                  <a:cubicBezTo>
                    <a:pt x="771" y="771"/>
                    <a:pt x="774" y="754"/>
                    <a:pt x="772" y="736"/>
                  </a:cubicBezTo>
                  <a:cubicBezTo>
                    <a:pt x="772" y="736"/>
                    <a:pt x="771" y="712"/>
                    <a:pt x="773" y="675"/>
                  </a:cubicBezTo>
                  <a:cubicBezTo>
                    <a:pt x="813" y="657"/>
                    <a:pt x="875" y="623"/>
                    <a:pt x="927" y="567"/>
                  </a:cubicBezTo>
                  <a:cubicBezTo>
                    <a:pt x="951" y="540"/>
                    <a:pt x="970" y="508"/>
                    <a:pt x="984" y="477"/>
                  </a:cubicBezTo>
                  <a:cubicBezTo>
                    <a:pt x="1023" y="507"/>
                    <a:pt x="1075" y="542"/>
                    <a:pt x="1142" y="571"/>
                  </a:cubicBezTo>
                  <a:cubicBezTo>
                    <a:pt x="1264" y="625"/>
                    <a:pt x="1504" y="652"/>
                    <a:pt x="1613" y="661"/>
                  </a:cubicBezTo>
                  <a:cubicBezTo>
                    <a:pt x="1616" y="706"/>
                    <a:pt x="1614" y="735"/>
                    <a:pt x="1614" y="736"/>
                  </a:cubicBezTo>
                  <a:cubicBezTo>
                    <a:pt x="1611" y="771"/>
                    <a:pt x="1635" y="802"/>
                    <a:pt x="1669" y="808"/>
                  </a:cubicBezTo>
                  <a:cubicBezTo>
                    <a:pt x="1669" y="808"/>
                    <a:pt x="1676" y="811"/>
                    <a:pt x="1681" y="819"/>
                  </a:cubicBezTo>
                  <a:cubicBezTo>
                    <a:pt x="1692" y="836"/>
                    <a:pt x="1692" y="871"/>
                    <a:pt x="1681" y="914"/>
                  </a:cubicBezTo>
                  <a:cubicBezTo>
                    <a:pt x="1665" y="976"/>
                    <a:pt x="1635" y="1012"/>
                    <a:pt x="1600" y="1012"/>
                  </a:cubicBezTo>
                  <a:cubicBezTo>
                    <a:pt x="1599" y="1012"/>
                    <a:pt x="1599" y="1012"/>
                    <a:pt x="1598" y="1012"/>
                  </a:cubicBezTo>
                  <a:cubicBezTo>
                    <a:pt x="1567" y="1003"/>
                    <a:pt x="1539" y="1020"/>
                    <a:pt x="1525" y="1049"/>
                  </a:cubicBezTo>
                  <a:cubicBezTo>
                    <a:pt x="1514" y="1074"/>
                    <a:pt x="1489" y="1124"/>
                    <a:pt x="1459" y="1173"/>
                  </a:cubicBezTo>
                  <a:lnTo>
                    <a:pt x="1194" y="1220"/>
                  </a:lnTo>
                  <a:close/>
                  <a:moveTo>
                    <a:pt x="2181" y="1845"/>
                  </a:moveTo>
                  <a:lnTo>
                    <a:pt x="1528" y="1974"/>
                  </a:lnTo>
                  <a:cubicBezTo>
                    <a:pt x="1524" y="1975"/>
                    <a:pt x="1519" y="1976"/>
                    <a:pt x="1515" y="1976"/>
                  </a:cubicBezTo>
                  <a:cubicBezTo>
                    <a:pt x="1484" y="1976"/>
                    <a:pt x="1456" y="1954"/>
                    <a:pt x="1450" y="1922"/>
                  </a:cubicBezTo>
                  <a:cubicBezTo>
                    <a:pt x="1442" y="1886"/>
                    <a:pt x="1466" y="1851"/>
                    <a:pt x="1502" y="1844"/>
                  </a:cubicBezTo>
                  <a:lnTo>
                    <a:pt x="2155" y="1715"/>
                  </a:lnTo>
                  <a:cubicBezTo>
                    <a:pt x="2191" y="1707"/>
                    <a:pt x="2227" y="1731"/>
                    <a:pt x="2234" y="1767"/>
                  </a:cubicBezTo>
                  <a:cubicBezTo>
                    <a:pt x="2241" y="1803"/>
                    <a:pt x="2217" y="1838"/>
                    <a:pt x="2181" y="1845"/>
                  </a:cubicBezTo>
                  <a:close/>
                  <a:moveTo>
                    <a:pt x="2181" y="1499"/>
                  </a:moveTo>
                  <a:lnTo>
                    <a:pt x="1528" y="1628"/>
                  </a:lnTo>
                  <a:cubicBezTo>
                    <a:pt x="1524" y="1629"/>
                    <a:pt x="1519" y="1629"/>
                    <a:pt x="1515" y="1629"/>
                  </a:cubicBezTo>
                  <a:cubicBezTo>
                    <a:pt x="1484" y="1629"/>
                    <a:pt x="1456" y="1607"/>
                    <a:pt x="1450" y="1576"/>
                  </a:cubicBezTo>
                  <a:cubicBezTo>
                    <a:pt x="1442" y="1540"/>
                    <a:pt x="1466" y="1504"/>
                    <a:pt x="1502" y="1497"/>
                  </a:cubicBezTo>
                  <a:lnTo>
                    <a:pt x="2155" y="1368"/>
                  </a:lnTo>
                  <a:cubicBezTo>
                    <a:pt x="2191" y="1361"/>
                    <a:pt x="2227" y="1385"/>
                    <a:pt x="2234" y="1421"/>
                  </a:cubicBezTo>
                  <a:cubicBezTo>
                    <a:pt x="2241" y="1457"/>
                    <a:pt x="2217" y="1492"/>
                    <a:pt x="2181" y="149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7" grpId="1"/>
      <p:bldP spid="80" grpId="0"/>
      <p:bldP spid="80" grpId="1"/>
      <p:bldP spid="102" grpId="0"/>
      <p:bldP spid="102" grpId="1"/>
      <p:bldP spid="108" grpId="0"/>
      <p:bldP spid="108" grpId="1"/>
      <p:bldP spid="110" grpId="0"/>
      <p:bldP spid="110" grpId="1"/>
      <p:bldP spid="116" grpId="0"/>
      <p:bldP spid="116" grpId="1"/>
      <p:bldP spid="118" grpId="0"/>
      <p:bldP spid="118" grpId="1"/>
      <p:bldP spid="119" grpId="0"/>
      <p:bldP spid="119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0"/>
          <p:cNvSpPr txBox="1"/>
          <p:nvPr/>
        </p:nvSpPr>
        <p:spPr>
          <a:xfrm>
            <a:off x="-314986" y="3595560"/>
            <a:ext cx="3743332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3900" dirty="0" smtClean="0">
                <a:solidFill>
                  <a:srgbClr val="FFC000">
                    <a:alpha val="26000"/>
                  </a:srgb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rPr>
              <a:t>20</a:t>
            </a:r>
            <a:endParaRPr lang="zh-CN" altLang="en-US" sz="23900" dirty="0">
              <a:solidFill>
                <a:srgbClr val="FFC000">
                  <a:alpha val="26000"/>
                </a:srgbClr>
              </a:solidFill>
              <a:latin typeface="字魂105号-简雅黑" panose="00000500000000000000" pitchFamily="2" charset="-122"/>
              <a:ea typeface="字魂105号-简雅黑" panose="00000500000000000000" pitchFamily="2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9253765" y="-733089"/>
            <a:ext cx="3752950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3900" dirty="0" smtClean="0">
                <a:solidFill>
                  <a:srgbClr val="FFC000">
                    <a:alpha val="26000"/>
                  </a:srgb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rPr>
              <a:t>21</a:t>
            </a:r>
            <a:endParaRPr lang="zh-CN" altLang="en-US" sz="23900" dirty="0">
              <a:solidFill>
                <a:srgbClr val="FFC000">
                  <a:alpha val="26000"/>
                </a:srgbClr>
              </a:solidFill>
              <a:latin typeface="字魂105号-简雅黑" panose="00000500000000000000" pitchFamily="2" charset="-122"/>
              <a:ea typeface="字魂105号-简雅黑" panose="00000500000000000000" pitchFamily="2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80262" y="976393"/>
            <a:ext cx="10912470" cy="4905214"/>
          </a:xfrm>
          <a:prstGeom prst="roundRect">
            <a:avLst>
              <a:gd name="adj" fmla="val 4420"/>
            </a:avLst>
          </a:prstGeom>
          <a:solidFill>
            <a:srgbClr val="F4ECD7"/>
          </a:solidFill>
          <a:ln>
            <a:noFill/>
          </a:ln>
          <a:effectLst>
            <a:outerShdw blurRad="1905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" name="组合 20" hidden="1"/>
          <p:cNvGrpSpPr/>
          <p:nvPr/>
        </p:nvGrpSpPr>
        <p:grpSpPr>
          <a:xfrm>
            <a:off x="1470025" y="1520825"/>
            <a:ext cx="9509760" cy="3923665"/>
            <a:chOff x="2702768" y="4208374"/>
            <a:chExt cx="7209693" cy="648040"/>
          </a:xfrm>
        </p:grpSpPr>
        <p:sp>
          <p:nvSpPr>
            <p:cNvPr id="606" name="圆角矩形 605"/>
            <p:cNvSpPr/>
            <p:nvPr/>
          </p:nvSpPr>
          <p:spPr>
            <a:xfrm>
              <a:off x="2737938" y="4264189"/>
              <a:ext cx="7174523" cy="592225"/>
            </a:xfrm>
            <a:prstGeom prst="roundRect">
              <a:avLst/>
            </a:prstGeom>
            <a:noFill/>
            <a:ln w="28575">
              <a:solidFill>
                <a:srgbClr val="B91F1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2702768" y="4208374"/>
              <a:ext cx="7174523" cy="592225"/>
            </a:xfrm>
            <a:prstGeom prst="roundRect">
              <a:avLst/>
            </a:prstGeom>
            <a:solidFill>
              <a:srgbClr val="AE02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726565" y="2459990"/>
            <a:ext cx="881951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406400" algn="just" fontAlgn="auto">
              <a:lnSpc>
                <a:spcPct val="150000"/>
              </a:lnSpc>
            </a:pPr>
            <a:r>
              <a:rPr lang="en-US" alt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仿宋_GB2312" charset="0"/>
                <a:sym typeface="+mn-ea"/>
              </a:rPr>
              <a:t>  </a:t>
            </a:r>
            <a:r>
              <a:rPr lang="zh-CN"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仿宋_GB2312" charset="0"/>
                <a:sym typeface="+mn-ea"/>
              </a:rPr>
              <a:t>实干托起梦想，奋斗成就未来。让我们更加紧密地团结在以习近平同志为核心的党中央周围，在省委坚强领导下，不忘初心、牢记使命，咬定青山不放松、脚踏实地加油干，以优异成绩庆祝建党100周年，奋力谱写新时代全面建设经济强省、美丽河北新篇章！</a:t>
            </a:r>
            <a:endParaRPr lang="zh-CN" sz="2000" b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仿宋_GB2312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圆角矩形 50"/>
          <p:cNvSpPr/>
          <p:nvPr/>
        </p:nvSpPr>
        <p:spPr>
          <a:xfrm>
            <a:off x="501106" y="354487"/>
            <a:ext cx="11189788" cy="6149026"/>
          </a:xfrm>
          <a:prstGeom prst="roundRect">
            <a:avLst>
              <a:gd name="adj" fmla="val 4420"/>
            </a:avLst>
          </a:prstGeom>
          <a:solidFill>
            <a:srgbClr val="F4ECD7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圆角矩形 71"/>
          <p:cNvSpPr/>
          <p:nvPr/>
        </p:nvSpPr>
        <p:spPr>
          <a:xfrm>
            <a:off x="649574" y="549960"/>
            <a:ext cx="10892852" cy="5758081"/>
          </a:xfrm>
          <a:prstGeom prst="roundRect">
            <a:avLst>
              <a:gd name="adj" fmla="val 4420"/>
            </a:avLst>
          </a:prstGeom>
          <a:noFill/>
          <a:ln w="38100">
            <a:solidFill>
              <a:srgbClr val="AE0201">
                <a:alpha val="80000"/>
              </a:srgbClr>
            </a:solidFill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940560" y="2735581"/>
            <a:ext cx="8303895" cy="1266188"/>
            <a:chOff x="4392106" y="5331750"/>
            <a:chExt cx="6041792" cy="546678"/>
          </a:xfrm>
          <a:solidFill>
            <a:srgbClr val="C00000"/>
          </a:solidFill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grpSpPr>
        <p:sp>
          <p:nvSpPr>
            <p:cNvPr id="55" name="矩形 23"/>
            <p:cNvSpPr/>
            <p:nvPr/>
          </p:nvSpPr>
          <p:spPr>
            <a:xfrm flipH="1">
              <a:off x="9008577" y="5515712"/>
              <a:ext cx="1425321" cy="362716"/>
            </a:xfrm>
            <a:custGeom>
              <a:avLst/>
              <a:gdLst>
                <a:gd name="connsiteX0" fmla="*/ 0 w 1976718"/>
                <a:gd name="connsiteY0" fmla="*/ 0 h 806823"/>
                <a:gd name="connsiteX1" fmla="*/ 1976718 w 1976718"/>
                <a:gd name="connsiteY1" fmla="*/ 0 h 806823"/>
                <a:gd name="connsiteX2" fmla="*/ 1976718 w 1976718"/>
                <a:gd name="connsiteY2" fmla="*/ 806823 h 806823"/>
                <a:gd name="connsiteX3" fmla="*/ 0 w 1976718"/>
                <a:gd name="connsiteY3" fmla="*/ 806823 h 806823"/>
                <a:gd name="connsiteX4" fmla="*/ 0 w 1976718"/>
                <a:gd name="connsiteY4" fmla="*/ 0 h 806823"/>
                <a:gd name="connsiteX0-1" fmla="*/ 13448 w 1990166"/>
                <a:gd name="connsiteY0-2" fmla="*/ 0 h 806823"/>
                <a:gd name="connsiteX1-3" fmla="*/ 1990166 w 1990166"/>
                <a:gd name="connsiteY1-4" fmla="*/ 0 h 806823"/>
                <a:gd name="connsiteX2-5" fmla="*/ 1990166 w 1990166"/>
                <a:gd name="connsiteY2-6" fmla="*/ 806823 h 806823"/>
                <a:gd name="connsiteX3-7" fmla="*/ 13448 w 1990166"/>
                <a:gd name="connsiteY3-8" fmla="*/ 806823 h 806823"/>
                <a:gd name="connsiteX4-9" fmla="*/ 0 w 1990166"/>
                <a:gd name="connsiteY4-10" fmla="*/ 386614 h 806823"/>
                <a:gd name="connsiteX5" fmla="*/ 13448 w 1990166"/>
                <a:gd name="connsiteY5" fmla="*/ 0 h 806823"/>
                <a:gd name="connsiteX0-11" fmla="*/ 0 w 1976718"/>
                <a:gd name="connsiteY0-12" fmla="*/ 0 h 806823"/>
                <a:gd name="connsiteX1-13" fmla="*/ 1976718 w 1976718"/>
                <a:gd name="connsiteY1-14" fmla="*/ 0 h 806823"/>
                <a:gd name="connsiteX2-15" fmla="*/ 1976718 w 1976718"/>
                <a:gd name="connsiteY2-16" fmla="*/ 806823 h 806823"/>
                <a:gd name="connsiteX3-17" fmla="*/ 0 w 1976718"/>
                <a:gd name="connsiteY3-18" fmla="*/ 806823 h 806823"/>
                <a:gd name="connsiteX4-19" fmla="*/ 322729 w 1976718"/>
                <a:gd name="connsiteY4-20" fmla="*/ 413508 h 806823"/>
                <a:gd name="connsiteX5-21" fmla="*/ 0 w 1976718"/>
                <a:gd name="connsiteY5-22" fmla="*/ 0 h 80682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976718" h="806823">
                  <a:moveTo>
                    <a:pt x="0" y="0"/>
                  </a:moveTo>
                  <a:lnTo>
                    <a:pt x="1976718" y="0"/>
                  </a:lnTo>
                  <a:lnTo>
                    <a:pt x="1976718" y="806823"/>
                  </a:lnTo>
                  <a:lnTo>
                    <a:pt x="0" y="806823"/>
                  </a:lnTo>
                  <a:lnTo>
                    <a:pt x="322729" y="41350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矩形 23"/>
            <p:cNvSpPr/>
            <p:nvPr/>
          </p:nvSpPr>
          <p:spPr>
            <a:xfrm>
              <a:off x="4392106" y="5515712"/>
              <a:ext cx="1425321" cy="362716"/>
            </a:xfrm>
            <a:custGeom>
              <a:avLst/>
              <a:gdLst>
                <a:gd name="connsiteX0" fmla="*/ 0 w 1976718"/>
                <a:gd name="connsiteY0" fmla="*/ 0 h 806823"/>
                <a:gd name="connsiteX1" fmla="*/ 1976718 w 1976718"/>
                <a:gd name="connsiteY1" fmla="*/ 0 h 806823"/>
                <a:gd name="connsiteX2" fmla="*/ 1976718 w 1976718"/>
                <a:gd name="connsiteY2" fmla="*/ 806823 h 806823"/>
                <a:gd name="connsiteX3" fmla="*/ 0 w 1976718"/>
                <a:gd name="connsiteY3" fmla="*/ 806823 h 806823"/>
                <a:gd name="connsiteX4" fmla="*/ 0 w 1976718"/>
                <a:gd name="connsiteY4" fmla="*/ 0 h 806823"/>
                <a:gd name="connsiteX0-1" fmla="*/ 13448 w 1990166"/>
                <a:gd name="connsiteY0-2" fmla="*/ 0 h 806823"/>
                <a:gd name="connsiteX1-3" fmla="*/ 1990166 w 1990166"/>
                <a:gd name="connsiteY1-4" fmla="*/ 0 h 806823"/>
                <a:gd name="connsiteX2-5" fmla="*/ 1990166 w 1990166"/>
                <a:gd name="connsiteY2-6" fmla="*/ 806823 h 806823"/>
                <a:gd name="connsiteX3-7" fmla="*/ 13448 w 1990166"/>
                <a:gd name="connsiteY3-8" fmla="*/ 806823 h 806823"/>
                <a:gd name="connsiteX4-9" fmla="*/ 0 w 1990166"/>
                <a:gd name="connsiteY4-10" fmla="*/ 386614 h 806823"/>
                <a:gd name="connsiteX5" fmla="*/ 13448 w 1990166"/>
                <a:gd name="connsiteY5" fmla="*/ 0 h 806823"/>
                <a:gd name="connsiteX0-11" fmla="*/ 0 w 1976718"/>
                <a:gd name="connsiteY0-12" fmla="*/ 0 h 806823"/>
                <a:gd name="connsiteX1-13" fmla="*/ 1976718 w 1976718"/>
                <a:gd name="connsiteY1-14" fmla="*/ 0 h 806823"/>
                <a:gd name="connsiteX2-15" fmla="*/ 1976718 w 1976718"/>
                <a:gd name="connsiteY2-16" fmla="*/ 806823 h 806823"/>
                <a:gd name="connsiteX3-17" fmla="*/ 0 w 1976718"/>
                <a:gd name="connsiteY3-18" fmla="*/ 806823 h 806823"/>
                <a:gd name="connsiteX4-19" fmla="*/ 322729 w 1976718"/>
                <a:gd name="connsiteY4-20" fmla="*/ 413508 h 806823"/>
                <a:gd name="connsiteX5-21" fmla="*/ 0 w 1976718"/>
                <a:gd name="connsiteY5-22" fmla="*/ 0 h 80682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976718" h="806823">
                  <a:moveTo>
                    <a:pt x="0" y="0"/>
                  </a:moveTo>
                  <a:lnTo>
                    <a:pt x="1976718" y="0"/>
                  </a:lnTo>
                  <a:lnTo>
                    <a:pt x="1976718" y="806823"/>
                  </a:lnTo>
                  <a:lnTo>
                    <a:pt x="0" y="806823"/>
                  </a:lnTo>
                  <a:lnTo>
                    <a:pt x="322729" y="41350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矩形 23"/>
            <p:cNvSpPr/>
            <p:nvPr/>
          </p:nvSpPr>
          <p:spPr>
            <a:xfrm>
              <a:off x="4392106" y="5515677"/>
              <a:ext cx="1425321" cy="362716"/>
            </a:xfrm>
            <a:custGeom>
              <a:avLst/>
              <a:gdLst>
                <a:gd name="connsiteX0" fmla="*/ 0 w 1976718"/>
                <a:gd name="connsiteY0" fmla="*/ 0 h 806823"/>
                <a:gd name="connsiteX1" fmla="*/ 1976718 w 1976718"/>
                <a:gd name="connsiteY1" fmla="*/ 0 h 806823"/>
                <a:gd name="connsiteX2" fmla="*/ 1976718 w 1976718"/>
                <a:gd name="connsiteY2" fmla="*/ 806823 h 806823"/>
                <a:gd name="connsiteX3" fmla="*/ 0 w 1976718"/>
                <a:gd name="connsiteY3" fmla="*/ 806823 h 806823"/>
                <a:gd name="connsiteX4" fmla="*/ 0 w 1976718"/>
                <a:gd name="connsiteY4" fmla="*/ 0 h 806823"/>
                <a:gd name="connsiteX0-1" fmla="*/ 13448 w 1990166"/>
                <a:gd name="connsiteY0-2" fmla="*/ 0 h 806823"/>
                <a:gd name="connsiteX1-3" fmla="*/ 1990166 w 1990166"/>
                <a:gd name="connsiteY1-4" fmla="*/ 0 h 806823"/>
                <a:gd name="connsiteX2-5" fmla="*/ 1990166 w 1990166"/>
                <a:gd name="connsiteY2-6" fmla="*/ 806823 h 806823"/>
                <a:gd name="connsiteX3-7" fmla="*/ 13448 w 1990166"/>
                <a:gd name="connsiteY3-8" fmla="*/ 806823 h 806823"/>
                <a:gd name="connsiteX4-9" fmla="*/ 0 w 1990166"/>
                <a:gd name="connsiteY4-10" fmla="*/ 386614 h 806823"/>
                <a:gd name="connsiteX5" fmla="*/ 13448 w 1990166"/>
                <a:gd name="connsiteY5" fmla="*/ 0 h 806823"/>
                <a:gd name="connsiteX0-11" fmla="*/ 0 w 1976718"/>
                <a:gd name="connsiteY0-12" fmla="*/ 0 h 806823"/>
                <a:gd name="connsiteX1-13" fmla="*/ 1976718 w 1976718"/>
                <a:gd name="connsiteY1-14" fmla="*/ 0 h 806823"/>
                <a:gd name="connsiteX2-15" fmla="*/ 1976718 w 1976718"/>
                <a:gd name="connsiteY2-16" fmla="*/ 806823 h 806823"/>
                <a:gd name="connsiteX3-17" fmla="*/ 0 w 1976718"/>
                <a:gd name="connsiteY3-18" fmla="*/ 806823 h 806823"/>
                <a:gd name="connsiteX4-19" fmla="*/ 322729 w 1976718"/>
                <a:gd name="connsiteY4-20" fmla="*/ 413508 h 806823"/>
                <a:gd name="connsiteX5-21" fmla="*/ 0 w 1976718"/>
                <a:gd name="connsiteY5-22" fmla="*/ 0 h 80682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</a:cxnLst>
              <a:rect l="l" t="t" r="r" b="b"/>
              <a:pathLst>
                <a:path w="1976718" h="806823">
                  <a:moveTo>
                    <a:pt x="0" y="0"/>
                  </a:moveTo>
                  <a:lnTo>
                    <a:pt x="1976718" y="0"/>
                  </a:lnTo>
                  <a:lnTo>
                    <a:pt x="1976718" y="806823"/>
                  </a:lnTo>
                  <a:lnTo>
                    <a:pt x="0" y="806823"/>
                  </a:lnTo>
                  <a:lnTo>
                    <a:pt x="322729" y="41350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4739081" y="5331750"/>
              <a:ext cx="5353387" cy="453738"/>
            </a:xfrm>
            <a:prstGeom prst="roundRect">
              <a:avLst>
                <a:gd name="adj" fmla="val 10709"/>
              </a:avLst>
            </a:prstGeom>
            <a:grpFill/>
            <a:ln w="19050">
              <a:solidFill>
                <a:srgbClr val="F4ECD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spc="300" dirty="0">
                <a:solidFill>
                  <a:srgbClr val="F4ECD7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</p:grpSp>
      <p:sp>
        <p:nvSpPr>
          <p:cNvPr id="71" name="任意多边形 70"/>
          <p:cNvSpPr/>
          <p:nvPr/>
        </p:nvSpPr>
        <p:spPr>
          <a:xfrm>
            <a:off x="1431925" y="557530"/>
            <a:ext cx="387985" cy="581660"/>
          </a:xfrm>
          <a:custGeom>
            <a:avLst/>
            <a:gdLst>
              <a:gd name="connsiteX0" fmla="*/ 0 w 445645"/>
              <a:gd name="connsiteY0" fmla="*/ 0 h 2012344"/>
              <a:gd name="connsiteX1" fmla="*/ 445645 w 445645"/>
              <a:gd name="connsiteY1" fmla="*/ 0 h 2012344"/>
              <a:gd name="connsiteX2" fmla="*/ 445645 w 445645"/>
              <a:gd name="connsiteY2" fmla="*/ 808233 h 2012344"/>
              <a:gd name="connsiteX3" fmla="*/ 445645 w 445645"/>
              <a:gd name="connsiteY3" fmla="*/ 1369810 h 2012344"/>
              <a:gd name="connsiteX4" fmla="*/ 445645 w 445645"/>
              <a:gd name="connsiteY4" fmla="*/ 2012344 h 2012344"/>
              <a:gd name="connsiteX5" fmla="*/ 228399 w 445645"/>
              <a:gd name="connsiteY5" fmla="*/ 1815755 h 2012344"/>
              <a:gd name="connsiteX6" fmla="*/ 0 w 445645"/>
              <a:gd name="connsiteY6" fmla="*/ 2012344 h 2012344"/>
              <a:gd name="connsiteX7" fmla="*/ 0 w 445645"/>
              <a:gd name="connsiteY7" fmla="*/ 1369810 h 2012344"/>
              <a:gd name="connsiteX8" fmla="*/ 0 w 445645"/>
              <a:gd name="connsiteY8" fmla="*/ 808233 h 201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645" h="2012344">
                <a:moveTo>
                  <a:pt x="0" y="0"/>
                </a:moveTo>
                <a:lnTo>
                  <a:pt x="445645" y="0"/>
                </a:lnTo>
                <a:lnTo>
                  <a:pt x="445645" y="808233"/>
                </a:lnTo>
                <a:lnTo>
                  <a:pt x="445645" y="1369810"/>
                </a:lnTo>
                <a:lnTo>
                  <a:pt x="445645" y="2012344"/>
                </a:lnTo>
                <a:lnTo>
                  <a:pt x="228399" y="1815755"/>
                </a:lnTo>
                <a:lnTo>
                  <a:pt x="0" y="2012344"/>
                </a:lnTo>
                <a:lnTo>
                  <a:pt x="0" y="1369810"/>
                </a:lnTo>
                <a:lnTo>
                  <a:pt x="0" y="80823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2524125" y="3000375"/>
            <a:ext cx="74656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800" b="1">
                <a:solidFill>
                  <a:srgbClr val="F4ECD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2020年工作回顾和“十三五”时期发展成就</a:t>
            </a:r>
            <a:endParaRPr lang="zh-CN" sz="2800" b="1">
              <a:solidFill>
                <a:srgbClr val="F4ECD7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19225" y="664210"/>
            <a:ext cx="449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 spc="300" dirty="0" smtClean="0">
                <a:solidFill>
                  <a:srgbClr val="AE0201"/>
                </a:solidFill>
                <a:effectLst>
                  <a:outerShdw blurRad="25400" dist="25400" dir="2700000" algn="tl">
                    <a:srgbClr val="000000">
                      <a:alpha val="2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1390650" y="1911350"/>
            <a:ext cx="3992880" cy="807720"/>
            <a:chOff x="2190" y="3010"/>
            <a:chExt cx="6288" cy="1272"/>
          </a:xfrm>
        </p:grpSpPr>
        <p:sp>
          <p:nvSpPr>
            <p:cNvPr id="6" name="işliḋê"/>
            <p:cNvSpPr/>
            <p:nvPr/>
          </p:nvSpPr>
          <p:spPr>
            <a:xfrm rot="10800000" flipV="1">
              <a:off x="2190" y="3010"/>
              <a:ext cx="6288" cy="1272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720000" anchor="ctr">
              <a:normAutofit/>
            </a:bodyPr>
            <a:p>
              <a:pPr lvl="0" algn="r"/>
              <a:endParaRPr lang="zh-CN" altLang="en-US" dirty="0">
                <a:ea typeface="字魂105号-简雅黑" panose="00000500000000000000" pitchFamily="2" charset="-122"/>
              </a:endParaRPr>
            </a:p>
          </p:txBody>
        </p:sp>
        <p:sp>
          <p:nvSpPr>
            <p:cNvPr id="66" name="TextBox 49"/>
            <p:cNvSpPr txBox="1"/>
            <p:nvPr/>
          </p:nvSpPr>
          <p:spPr>
            <a:xfrm>
              <a:off x="2790" y="3373"/>
              <a:ext cx="5088" cy="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8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疫情防控取得重大成果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390650" y="3268980"/>
            <a:ext cx="3992880" cy="807720"/>
            <a:chOff x="2190" y="5148"/>
            <a:chExt cx="6288" cy="1272"/>
          </a:xfrm>
        </p:grpSpPr>
        <p:sp>
          <p:nvSpPr>
            <p:cNvPr id="44" name="işliḋê"/>
            <p:cNvSpPr/>
            <p:nvPr/>
          </p:nvSpPr>
          <p:spPr>
            <a:xfrm rot="10800000" flipV="1">
              <a:off x="2190" y="5148"/>
              <a:ext cx="6288" cy="1272"/>
            </a:xfrm>
            <a:prstGeom prst="roundRect">
              <a:avLst/>
            </a:prstGeom>
            <a:solidFill>
              <a:srgbClr val="FF9C11"/>
            </a:solidFill>
            <a:ln>
              <a:noFill/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720000" anchor="ctr">
              <a:normAutofit/>
            </a:bodyPr>
            <a:lstStyle/>
            <a:p>
              <a:pPr lvl="0" algn="r"/>
              <a:endParaRPr lang="zh-CN" altLang="en-US" dirty="0">
                <a:ea typeface="字魂105号-简雅黑" panose="00000500000000000000" pitchFamily="2" charset="-122"/>
              </a:endParaRPr>
            </a:p>
          </p:txBody>
        </p:sp>
        <p:sp>
          <p:nvSpPr>
            <p:cNvPr id="68" name="TextBox 51"/>
            <p:cNvSpPr txBox="1"/>
            <p:nvPr/>
          </p:nvSpPr>
          <p:spPr>
            <a:xfrm>
              <a:off x="2790" y="5510"/>
              <a:ext cx="5088" cy="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8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三件大事取得标志性成果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563995" y="1911985"/>
            <a:ext cx="3992880" cy="807720"/>
            <a:chOff x="10337" y="3011"/>
            <a:chExt cx="6288" cy="1272"/>
          </a:xfrm>
        </p:grpSpPr>
        <p:sp>
          <p:nvSpPr>
            <p:cNvPr id="10" name="işliḋê"/>
            <p:cNvSpPr/>
            <p:nvPr/>
          </p:nvSpPr>
          <p:spPr>
            <a:xfrm rot="10800000" flipV="1">
              <a:off x="10337" y="3011"/>
              <a:ext cx="6288" cy="1272"/>
            </a:xfrm>
            <a:prstGeom prst="roundRect">
              <a:avLst/>
            </a:prstGeom>
            <a:solidFill>
              <a:srgbClr val="FF9C11"/>
            </a:solidFill>
            <a:ln>
              <a:noFill/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720000" anchor="ctr">
              <a:normAutofit/>
            </a:bodyPr>
            <a:lstStyle/>
            <a:p>
              <a:pPr lvl="0" algn="r"/>
              <a:endParaRPr lang="zh-CN" altLang="en-US" dirty="0">
                <a:ea typeface="字魂105号-简雅黑" panose="00000500000000000000" pitchFamily="2" charset="-122"/>
              </a:endParaRPr>
            </a:p>
          </p:txBody>
        </p:sp>
        <p:sp>
          <p:nvSpPr>
            <p:cNvPr id="70" name="TextBox 53"/>
            <p:cNvSpPr txBox="1"/>
            <p:nvPr/>
          </p:nvSpPr>
          <p:spPr>
            <a:xfrm>
              <a:off x="11416" y="3374"/>
              <a:ext cx="4130" cy="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8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经济运行持续稳中向好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569710" y="3268980"/>
            <a:ext cx="3992880" cy="807720"/>
            <a:chOff x="10346" y="5148"/>
            <a:chExt cx="6288" cy="1272"/>
          </a:xfrm>
        </p:grpSpPr>
        <p:sp>
          <p:nvSpPr>
            <p:cNvPr id="7" name="işliḋê"/>
            <p:cNvSpPr/>
            <p:nvPr/>
          </p:nvSpPr>
          <p:spPr>
            <a:xfrm rot="10800000" flipV="1">
              <a:off x="10346" y="5148"/>
              <a:ext cx="6288" cy="1272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720000" anchor="ctr">
              <a:normAutofit/>
            </a:bodyPr>
            <a:lstStyle/>
            <a:p>
              <a:pPr lvl="0" algn="r"/>
              <a:endParaRPr lang="zh-CN" altLang="en-US" dirty="0">
                <a:ea typeface="字魂105号-简雅黑" panose="00000500000000000000" pitchFamily="2" charset="-122"/>
              </a:endParaRPr>
            </a:p>
          </p:txBody>
        </p:sp>
        <p:sp>
          <p:nvSpPr>
            <p:cNvPr id="72" name="TextBox 55"/>
            <p:cNvSpPr txBox="1"/>
            <p:nvPr/>
          </p:nvSpPr>
          <p:spPr>
            <a:xfrm>
              <a:off x="11275" y="5510"/>
              <a:ext cx="4688" cy="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80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ts val="2000"/>
                </a:lnSpc>
              </a:pPr>
              <a:r>
                <a:rPr lang="zh-CN" altLang="en-US" dirty="0">
                  <a:solidFill>
                    <a:schemeClr val="bg1"/>
                  </a:solidFill>
                  <a:cs typeface="+mn-ea"/>
                  <a:sym typeface="+mn-lt"/>
                </a:rPr>
                <a:t>三大攻坚战取得决定性成就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7" name="TextBox 560"/>
          <p:cNvSpPr txBox="1"/>
          <p:nvPr/>
        </p:nvSpPr>
        <p:spPr>
          <a:xfrm>
            <a:off x="1687802" y="671961"/>
            <a:ext cx="3196947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2020年工作回顾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1</a:t>
            </a:r>
            <a:endParaRPr lang="zh-CN" alt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390650" y="4550410"/>
            <a:ext cx="3992880" cy="807720"/>
            <a:chOff x="2190" y="7166"/>
            <a:chExt cx="6288" cy="1272"/>
          </a:xfrm>
        </p:grpSpPr>
        <p:sp>
          <p:nvSpPr>
            <p:cNvPr id="8" name="işliḋê"/>
            <p:cNvSpPr/>
            <p:nvPr/>
          </p:nvSpPr>
          <p:spPr>
            <a:xfrm rot="10800000" flipV="1">
              <a:off x="2190" y="7166"/>
              <a:ext cx="6288" cy="1272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720000" anchor="ctr">
              <a:normAutofit/>
            </a:bodyPr>
            <a:lstStyle/>
            <a:p>
              <a:pPr lvl="0" algn="r"/>
              <a:endParaRPr lang="zh-CN" altLang="en-US" dirty="0">
                <a:ea typeface="字魂105号-简雅黑" panose="00000500000000000000" pitchFamily="2" charset="-122"/>
              </a:endParaRPr>
            </a:p>
          </p:txBody>
        </p:sp>
        <p:sp>
          <p:nvSpPr>
            <p:cNvPr id="100" name="文本框 99"/>
            <p:cNvSpPr txBox="1"/>
            <p:nvPr/>
          </p:nvSpPr>
          <p:spPr>
            <a:xfrm>
              <a:off x="2297" y="7520"/>
              <a:ext cx="6181" cy="5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/>
              <a:r>
                <a:rPr lang="zh-CN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仿宋_GB2312" charset="0"/>
                </a:rPr>
                <a:t>转型升级系列三年行动计划圆满完成</a:t>
              </a:r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仿宋_GB2312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563995" y="4539615"/>
            <a:ext cx="3992880" cy="807720"/>
            <a:chOff x="10337" y="7149"/>
            <a:chExt cx="6288" cy="1272"/>
          </a:xfrm>
        </p:grpSpPr>
        <p:sp>
          <p:nvSpPr>
            <p:cNvPr id="9" name="işliḋê"/>
            <p:cNvSpPr/>
            <p:nvPr/>
          </p:nvSpPr>
          <p:spPr>
            <a:xfrm rot="10800000" flipV="1">
              <a:off x="10337" y="7149"/>
              <a:ext cx="6288" cy="1272"/>
            </a:xfrm>
            <a:prstGeom prst="roundRect">
              <a:avLst/>
            </a:prstGeom>
            <a:solidFill>
              <a:srgbClr val="FF9C11"/>
            </a:solidFill>
            <a:ln>
              <a:noFill/>
            </a:ln>
            <a:effectLst>
              <a:outerShdw blurRad="190500" dist="635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Ins="720000" anchor="ctr">
              <a:normAutofit/>
            </a:bodyPr>
            <a:lstStyle/>
            <a:p>
              <a:pPr lvl="0" algn="r"/>
              <a:endParaRPr lang="zh-CN" altLang="en-US" dirty="0">
                <a:ea typeface="字魂105号-简雅黑" panose="00000500000000000000" pitchFamily="2" charset="-122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11720" y="7520"/>
              <a:ext cx="3991" cy="5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/>
              <a:r>
                <a:rPr lang="zh-CN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仿宋_GB2312" charset="0"/>
                </a:rPr>
                <a:t>基本民生得到有力保障</a:t>
              </a:r>
              <a:endParaRPr lang="zh-CN" altLang="en-US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仿宋_GB2312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椭圆 54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zh-CN" alt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2" name="TextBox 560"/>
          <p:cNvSpPr txBox="1"/>
          <p:nvPr/>
        </p:nvSpPr>
        <p:spPr>
          <a:xfrm>
            <a:off x="1520825" y="664845"/>
            <a:ext cx="503110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“十三五”时期发展成就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576070" y="2004060"/>
            <a:ext cx="9458960" cy="685800"/>
            <a:chOff x="2482" y="3156"/>
            <a:chExt cx="14896" cy="1080"/>
          </a:xfrm>
        </p:grpSpPr>
        <p:sp>
          <p:nvSpPr>
            <p:cNvPr id="123" name="TextBox 7"/>
            <p:cNvSpPr>
              <a:spLocks noChangeArrowheads="1"/>
            </p:cNvSpPr>
            <p:nvPr/>
          </p:nvSpPr>
          <p:spPr bwMode="auto">
            <a:xfrm>
              <a:off x="3826" y="3492"/>
              <a:ext cx="13552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1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这五年，我们坚定不移贯彻新发展理念，在推动高质量发展中提升综合实力</a:t>
              </a:r>
              <a:endPara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3009" y="3182"/>
              <a:ext cx="13821" cy="1054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C0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 rot="0">
              <a:off x="2482" y="3156"/>
              <a:ext cx="1035" cy="1035"/>
              <a:chOff x="6961683" y="1619373"/>
              <a:chExt cx="657499" cy="657499"/>
            </a:xfrm>
            <a:solidFill>
              <a:srgbClr val="C00000"/>
            </a:solidFill>
          </p:grpSpPr>
          <p:sp>
            <p:nvSpPr>
              <p:cNvPr id="14" name="椭圆 13"/>
              <p:cNvSpPr/>
              <p:nvPr/>
            </p:nvSpPr>
            <p:spPr>
              <a:xfrm>
                <a:off x="6961683" y="1619373"/>
                <a:ext cx="657499" cy="657499"/>
              </a:xfrm>
              <a:prstGeom prst="ellipse">
                <a:avLst/>
              </a:prstGeom>
              <a:grpFill/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105号-简雅黑" panose="00000500000000000000" pitchFamily="2" charset="-122"/>
                  <a:ea typeface="字魂105号-简雅黑" panose="00000500000000000000" pitchFamily="2" charset="-122"/>
                </a:endParaRPr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7106711" y="1834136"/>
                <a:ext cx="357058" cy="244489"/>
                <a:chOff x="7516345" y="3908303"/>
                <a:chExt cx="790674" cy="541399"/>
              </a:xfrm>
              <a:grpFill/>
              <a:effectLst/>
            </p:grpSpPr>
            <p:sp>
              <p:nvSpPr>
                <p:cNvPr id="16" name="任意多边形 85"/>
                <p:cNvSpPr>
                  <a:spLocks noChangeArrowheads="1"/>
                </p:cNvSpPr>
                <p:nvPr/>
              </p:nvSpPr>
              <p:spPr bwMode="auto">
                <a:xfrm>
                  <a:off x="7622726" y="3973484"/>
                  <a:ext cx="628785" cy="476218"/>
                </a:xfrm>
                <a:custGeom>
                  <a:avLst/>
                  <a:gdLst>
                    <a:gd name="T0" fmla="*/ 96105 w 628567"/>
                    <a:gd name="T1" fmla="*/ 192304 h 476598"/>
                    <a:gd name="T2" fmla="*/ 96105 w 628567"/>
                    <a:gd name="T3" fmla="*/ 476598 h 476598"/>
                    <a:gd name="T4" fmla="*/ 0 w 628567"/>
                    <a:gd name="T5" fmla="*/ 476598 h 476598"/>
                    <a:gd name="T6" fmla="*/ 0 w 628567"/>
                    <a:gd name="T7" fmla="*/ 267440 h 476598"/>
                    <a:gd name="T8" fmla="*/ 451079 w 628567"/>
                    <a:gd name="T9" fmla="*/ 149738 h 476598"/>
                    <a:gd name="T10" fmla="*/ 451079 w 628567"/>
                    <a:gd name="T11" fmla="*/ 476598 h 476598"/>
                    <a:gd name="T12" fmla="*/ 354974 w 628567"/>
                    <a:gd name="T13" fmla="*/ 476598 h 476598"/>
                    <a:gd name="T14" fmla="*/ 354974 w 628567"/>
                    <a:gd name="T15" fmla="*/ 196833 h 476598"/>
                    <a:gd name="T16" fmla="*/ 357633 w 628567"/>
                    <a:gd name="T17" fmla="*/ 200277 h 476598"/>
                    <a:gd name="T18" fmla="*/ 359009 w 628567"/>
                    <a:gd name="T19" fmla="*/ 199214 h 476598"/>
                    <a:gd name="T20" fmla="*/ 372907 w 628567"/>
                    <a:gd name="T21" fmla="*/ 215687 h 476598"/>
                    <a:gd name="T22" fmla="*/ 255352 w 628567"/>
                    <a:gd name="T23" fmla="*/ 67803 h 476598"/>
                    <a:gd name="T24" fmla="*/ 273592 w 628567"/>
                    <a:gd name="T25" fmla="*/ 91427 h 476598"/>
                    <a:gd name="T26" fmla="*/ 273592 w 628567"/>
                    <a:gd name="T27" fmla="*/ 476598 h 476598"/>
                    <a:gd name="T28" fmla="*/ 177487 w 628567"/>
                    <a:gd name="T29" fmla="*/ 476598 h 476598"/>
                    <a:gd name="T30" fmla="*/ 177487 w 628567"/>
                    <a:gd name="T31" fmla="*/ 128679 h 476598"/>
                    <a:gd name="T32" fmla="*/ 628567 w 628567"/>
                    <a:gd name="T33" fmla="*/ 0 h 476598"/>
                    <a:gd name="T34" fmla="*/ 628567 w 628567"/>
                    <a:gd name="T35" fmla="*/ 476598 h 476598"/>
                    <a:gd name="T36" fmla="*/ 532462 w 628567"/>
                    <a:gd name="T37" fmla="*/ 476598 h 476598"/>
                    <a:gd name="T38" fmla="*/ 532462 w 628567"/>
                    <a:gd name="T39" fmla="*/ 81079 h 47659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628567"/>
                    <a:gd name="T61" fmla="*/ 0 h 476598"/>
                    <a:gd name="T62" fmla="*/ 628567 w 628567"/>
                    <a:gd name="T63" fmla="*/ 476598 h 47659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628567" h="476598">
                      <a:moveTo>
                        <a:pt x="96105" y="192304"/>
                      </a:moveTo>
                      <a:lnTo>
                        <a:pt x="96105" y="476598"/>
                      </a:lnTo>
                      <a:lnTo>
                        <a:pt x="0" y="476598"/>
                      </a:lnTo>
                      <a:lnTo>
                        <a:pt x="0" y="267440"/>
                      </a:lnTo>
                      <a:close/>
                      <a:moveTo>
                        <a:pt x="451079" y="149738"/>
                      </a:moveTo>
                      <a:lnTo>
                        <a:pt x="451079" y="476598"/>
                      </a:lnTo>
                      <a:lnTo>
                        <a:pt x="354974" y="476598"/>
                      </a:lnTo>
                      <a:lnTo>
                        <a:pt x="354974" y="196833"/>
                      </a:lnTo>
                      <a:lnTo>
                        <a:pt x="357633" y="200277"/>
                      </a:lnTo>
                      <a:lnTo>
                        <a:pt x="359009" y="199214"/>
                      </a:lnTo>
                      <a:lnTo>
                        <a:pt x="372907" y="215687"/>
                      </a:lnTo>
                      <a:close/>
                      <a:moveTo>
                        <a:pt x="255352" y="67803"/>
                      </a:moveTo>
                      <a:lnTo>
                        <a:pt x="273592" y="91427"/>
                      </a:lnTo>
                      <a:lnTo>
                        <a:pt x="273592" y="476598"/>
                      </a:lnTo>
                      <a:lnTo>
                        <a:pt x="177487" y="476598"/>
                      </a:lnTo>
                      <a:lnTo>
                        <a:pt x="177487" y="128679"/>
                      </a:lnTo>
                      <a:close/>
                      <a:moveTo>
                        <a:pt x="628567" y="0"/>
                      </a:moveTo>
                      <a:lnTo>
                        <a:pt x="628567" y="476598"/>
                      </a:lnTo>
                      <a:lnTo>
                        <a:pt x="532462" y="476598"/>
                      </a:lnTo>
                      <a:lnTo>
                        <a:pt x="532462" y="8107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字魂105号-简雅黑" panose="00000500000000000000" pitchFamily="2" charset="-122"/>
                    <a:ea typeface="字魂105号-简雅黑" panose="00000500000000000000" pitchFamily="2" charset="-122"/>
                  </a:endParaRPr>
                </a:p>
              </p:txBody>
            </p:sp>
            <p:sp>
              <p:nvSpPr>
                <p:cNvPr id="17" name="任意多边形 86"/>
                <p:cNvSpPr>
                  <a:spLocks noChangeArrowheads="1"/>
                </p:cNvSpPr>
                <p:nvPr/>
              </p:nvSpPr>
              <p:spPr bwMode="auto">
                <a:xfrm rot="13790841">
                  <a:off x="7748854" y="3675793"/>
                  <a:ext cx="325655" cy="790674"/>
                </a:xfrm>
                <a:custGeom>
                  <a:avLst/>
                  <a:gdLst>
                    <a:gd name="T0" fmla="*/ 97660 w 325915"/>
                    <a:gd name="T1" fmla="*/ 790400 h 790400"/>
                    <a:gd name="T2" fmla="*/ 0 w 325915"/>
                    <a:gd name="T3" fmla="*/ 664808 h 790400"/>
                    <a:gd name="T4" fmla="*/ 70970 w 325915"/>
                    <a:gd name="T5" fmla="*/ 664808 h 790400"/>
                    <a:gd name="T6" fmla="*/ 70970 w 325915"/>
                    <a:gd name="T7" fmla="*/ 320500 h 790400"/>
                    <a:gd name="T8" fmla="*/ 92523 w 325915"/>
                    <a:gd name="T9" fmla="*/ 320500 h 790400"/>
                    <a:gd name="T10" fmla="*/ 92598 w 325915"/>
                    <a:gd name="T11" fmla="*/ 318763 h 790400"/>
                    <a:gd name="T12" fmla="*/ 259805 w 325915"/>
                    <a:gd name="T13" fmla="*/ 326009 h 790400"/>
                    <a:gd name="T14" fmla="*/ 271953 w 325915"/>
                    <a:gd name="T15" fmla="*/ 0 h 790400"/>
                    <a:gd name="T16" fmla="*/ 325915 w 325915"/>
                    <a:gd name="T17" fmla="*/ 2011 h 790400"/>
                    <a:gd name="T18" fmla="*/ 311729 w 325915"/>
                    <a:gd name="T19" fmla="*/ 382747 h 790400"/>
                    <a:gd name="T20" fmla="*/ 257766 w 325915"/>
                    <a:gd name="T21" fmla="*/ 380736 h 790400"/>
                    <a:gd name="T22" fmla="*/ 257794 w 325915"/>
                    <a:gd name="T23" fmla="*/ 379973 h 790400"/>
                    <a:gd name="T24" fmla="*/ 124349 w 325915"/>
                    <a:gd name="T25" fmla="*/ 374190 h 790400"/>
                    <a:gd name="T26" fmla="*/ 124349 w 325915"/>
                    <a:gd name="T27" fmla="*/ 664808 h 790400"/>
                    <a:gd name="T28" fmla="*/ 195319 w 325915"/>
                    <a:gd name="T29" fmla="*/ 664808 h 79040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25915"/>
                    <a:gd name="T46" fmla="*/ 0 h 790400"/>
                    <a:gd name="T47" fmla="*/ 325915 w 325915"/>
                    <a:gd name="T48" fmla="*/ 790400 h 79040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25915" h="790400">
                      <a:moveTo>
                        <a:pt x="97660" y="790400"/>
                      </a:moveTo>
                      <a:lnTo>
                        <a:pt x="0" y="664808"/>
                      </a:lnTo>
                      <a:lnTo>
                        <a:pt x="70970" y="664808"/>
                      </a:lnTo>
                      <a:lnTo>
                        <a:pt x="70970" y="320500"/>
                      </a:lnTo>
                      <a:lnTo>
                        <a:pt x="92523" y="320500"/>
                      </a:lnTo>
                      <a:lnTo>
                        <a:pt x="92598" y="318763"/>
                      </a:lnTo>
                      <a:lnTo>
                        <a:pt x="259805" y="326009"/>
                      </a:lnTo>
                      <a:lnTo>
                        <a:pt x="271953" y="0"/>
                      </a:lnTo>
                      <a:lnTo>
                        <a:pt x="325915" y="2011"/>
                      </a:lnTo>
                      <a:lnTo>
                        <a:pt x="311729" y="382747"/>
                      </a:lnTo>
                      <a:lnTo>
                        <a:pt x="257766" y="380736"/>
                      </a:lnTo>
                      <a:lnTo>
                        <a:pt x="257794" y="379973"/>
                      </a:lnTo>
                      <a:lnTo>
                        <a:pt x="124349" y="374190"/>
                      </a:lnTo>
                      <a:lnTo>
                        <a:pt x="124349" y="664808"/>
                      </a:lnTo>
                      <a:lnTo>
                        <a:pt x="195319" y="66480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字魂105号-简雅黑" panose="00000500000000000000" pitchFamily="2" charset="-122"/>
                    <a:ea typeface="字魂105号-简雅黑" panose="00000500000000000000" pitchFamily="2" charset="-122"/>
                  </a:endParaRPr>
                </a:p>
              </p:txBody>
            </p:sp>
          </p:grpSp>
        </p:grpSp>
      </p:grpSp>
      <p:grpSp>
        <p:nvGrpSpPr>
          <p:cNvPr id="19" name="组合 18"/>
          <p:cNvGrpSpPr/>
          <p:nvPr/>
        </p:nvGrpSpPr>
        <p:grpSpPr>
          <a:xfrm>
            <a:off x="1576070" y="3296920"/>
            <a:ext cx="9110980" cy="685800"/>
            <a:chOff x="2483" y="5027"/>
            <a:chExt cx="14348" cy="1080"/>
          </a:xfrm>
        </p:grpSpPr>
        <p:sp>
          <p:nvSpPr>
            <p:cNvPr id="136" name="TextBox 7"/>
            <p:cNvSpPr>
              <a:spLocks noChangeArrowheads="1"/>
            </p:cNvSpPr>
            <p:nvPr/>
          </p:nvSpPr>
          <p:spPr bwMode="auto">
            <a:xfrm>
              <a:off x="3826" y="5404"/>
              <a:ext cx="13005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sz="1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这五年，我们坚定不移实施重大国家战略，在对接京津、服务京津中加快发展</a:t>
              </a:r>
              <a:endParaRPr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3010" y="5053"/>
              <a:ext cx="13821" cy="1054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9C1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2483" y="5027"/>
              <a:ext cx="1035" cy="1035"/>
            </a:xfrm>
            <a:prstGeom prst="ellipse">
              <a:avLst/>
            </a:prstGeom>
            <a:solidFill>
              <a:srgbClr val="FF9C11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  <p:sp>
          <p:nvSpPr>
            <p:cNvPr id="21" name="Freeform 261"/>
            <p:cNvSpPr/>
            <p:nvPr/>
          </p:nvSpPr>
          <p:spPr bwMode="auto">
            <a:xfrm>
              <a:off x="2720" y="5327"/>
              <a:ext cx="513" cy="513"/>
            </a:xfrm>
            <a:custGeom>
              <a:avLst/>
              <a:gdLst>
                <a:gd name="T0" fmla="*/ 84 w 86"/>
                <a:gd name="T1" fmla="*/ 13 h 86"/>
                <a:gd name="T2" fmla="*/ 74 w 86"/>
                <a:gd name="T3" fmla="*/ 1 h 86"/>
                <a:gd name="T4" fmla="*/ 72 w 86"/>
                <a:gd name="T5" fmla="*/ 1 h 86"/>
                <a:gd name="T6" fmla="*/ 71 w 86"/>
                <a:gd name="T7" fmla="*/ 1 h 86"/>
                <a:gd name="T8" fmla="*/ 69 w 86"/>
                <a:gd name="T9" fmla="*/ 4 h 86"/>
                <a:gd name="T10" fmla="*/ 69 w 86"/>
                <a:gd name="T11" fmla="*/ 10 h 86"/>
                <a:gd name="T12" fmla="*/ 59 w 86"/>
                <a:gd name="T13" fmla="*/ 10 h 86"/>
                <a:gd name="T14" fmla="*/ 59 w 86"/>
                <a:gd name="T15" fmla="*/ 1 h 86"/>
                <a:gd name="T16" fmla="*/ 58 w 86"/>
                <a:gd name="T17" fmla="*/ 0 h 86"/>
                <a:gd name="T18" fmla="*/ 46 w 86"/>
                <a:gd name="T19" fmla="*/ 0 h 86"/>
                <a:gd name="T20" fmla="*/ 45 w 86"/>
                <a:gd name="T21" fmla="*/ 1 h 86"/>
                <a:gd name="T22" fmla="*/ 45 w 86"/>
                <a:gd name="T23" fmla="*/ 10 h 86"/>
                <a:gd name="T24" fmla="*/ 44 w 86"/>
                <a:gd name="T25" fmla="*/ 13 h 86"/>
                <a:gd name="T26" fmla="*/ 44 w 86"/>
                <a:gd name="T27" fmla="*/ 21 h 86"/>
                <a:gd name="T28" fmla="*/ 45 w 86"/>
                <a:gd name="T29" fmla="*/ 24 h 86"/>
                <a:gd name="T30" fmla="*/ 45 w 86"/>
                <a:gd name="T31" fmla="*/ 27 h 86"/>
                <a:gd name="T32" fmla="*/ 37 w 86"/>
                <a:gd name="T33" fmla="*/ 27 h 86"/>
                <a:gd name="T34" fmla="*/ 37 w 86"/>
                <a:gd name="T35" fmla="*/ 21 h 86"/>
                <a:gd name="T36" fmla="*/ 34 w 86"/>
                <a:gd name="T37" fmla="*/ 18 h 86"/>
                <a:gd name="T38" fmla="*/ 32 w 86"/>
                <a:gd name="T39" fmla="*/ 18 h 86"/>
                <a:gd name="T40" fmla="*/ 29 w 86"/>
                <a:gd name="T41" fmla="*/ 18 h 86"/>
                <a:gd name="T42" fmla="*/ 3 w 86"/>
                <a:gd name="T43" fmla="*/ 30 h 86"/>
                <a:gd name="T44" fmla="*/ 0 w 86"/>
                <a:gd name="T45" fmla="*/ 34 h 86"/>
                <a:gd name="T46" fmla="*/ 3 w 86"/>
                <a:gd name="T47" fmla="*/ 38 h 86"/>
                <a:gd name="T48" fmla="*/ 29 w 86"/>
                <a:gd name="T49" fmla="*/ 50 h 86"/>
                <a:gd name="T50" fmla="*/ 31 w 86"/>
                <a:gd name="T51" fmla="*/ 51 h 86"/>
                <a:gd name="T52" fmla="*/ 34 w 86"/>
                <a:gd name="T53" fmla="*/ 50 h 86"/>
                <a:gd name="T54" fmla="*/ 37 w 86"/>
                <a:gd name="T55" fmla="*/ 47 h 86"/>
                <a:gd name="T56" fmla="*/ 37 w 86"/>
                <a:gd name="T57" fmla="*/ 42 h 86"/>
                <a:gd name="T58" fmla="*/ 45 w 86"/>
                <a:gd name="T59" fmla="*/ 42 h 86"/>
                <a:gd name="T60" fmla="*/ 45 w 86"/>
                <a:gd name="T61" fmla="*/ 85 h 86"/>
                <a:gd name="T62" fmla="*/ 46 w 86"/>
                <a:gd name="T63" fmla="*/ 86 h 86"/>
                <a:gd name="T64" fmla="*/ 58 w 86"/>
                <a:gd name="T65" fmla="*/ 86 h 86"/>
                <a:gd name="T66" fmla="*/ 59 w 86"/>
                <a:gd name="T67" fmla="*/ 85 h 86"/>
                <a:gd name="T68" fmla="*/ 59 w 86"/>
                <a:gd name="T69" fmla="*/ 41 h 86"/>
                <a:gd name="T70" fmla="*/ 62 w 86"/>
                <a:gd name="T71" fmla="*/ 38 h 86"/>
                <a:gd name="T72" fmla="*/ 62 w 86"/>
                <a:gd name="T73" fmla="*/ 30 h 86"/>
                <a:gd name="T74" fmla="*/ 59 w 86"/>
                <a:gd name="T75" fmla="*/ 27 h 86"/>
                <a:gd name="T76" fmla="*/ 59 w 86"/>
                <a:gd name="T77" fmla="*/ 25 h 86"/>
                <a:gd name="T78" fmla="*/ 69 w 86"/>
                <a:gd name="T79" fmla="*/ 25 h 86"/>
                <a:gd name="T80" fmla="*/ 69 w 86"/>
                <a:gd name="T81" fmla="*/ 30 h 86"/>
                <a:gd name="T82" fmla="*/ 71 w 86"/>
                <a:gd name="T83" fmla="*/ 33 h 86"/>
                <a:gd name="T84" fmla="*/ 73 w 86"/>
                <a:gd name="T85" fmla="*/ 34 h 86"/>
                <a:gd name="T86" fmla="*/ 74 w 86"/>
                <a:gd name="T87" fmla="*/ 33 h 86"/>
                <a:gd name="T88" fmla="*/ 84 w 86"/>
                <a:gd name="T89" fmla="*/ 21 h 86"/>
                <a:gd name="T90" fmla="*/ 86 w 86"/>
                <a:gd name="T91" fmla="*/ 17 h 86"/>
                <a:gd name="T92" fmla="*/ 84 w 86"/>
                <a:gd name="T93" fmla="*/ 1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6" h="86">
                  <a:moveTo>
                    <a:pt x="84" y="13"/>
                  </a:moveTo>
                  <a:cubicBezTo>
                    <a:pt x="74" y="1"/>
                    <a:pt x="74" y="1"/>
                    <a:pt x="74" y="1"/>
                  </a:cubicBezTo>
                  <a:cubicBezTo>
                    <a:pt x="73" y="1"/>
                    <a:pt x="73" y="1"/>
                    <a:pt x="72" y="1"/>
                  </a:cubicBezTo>
                  <a:cubicBezTo>
                    <a:pt x="72" y="1"/>
                    <a:pt x="71" y="1"/>
                    <a:pt x="71" y="1"/>
                  </a:cubicBezTo>
                  <a:cubicBezTo>
                    <a:pt x="70" y="2"/>
                    <a:pt x="69" y="3"/>
                    <a:pt x="69" y="4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59" y="0"/>
                    <a:pt x="58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5" y="0"/>
                    <a:pt x="45" y="1"/>
                    <a:pt x="45" y="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1"/>
                    <a:pt x="44" y="12"/>
                    <a:pt x="44" y="13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4" y="22"/>
                    <a:pt x="44" y="23"/>
                    <a:pt x="45" y="2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37" y="27"/>
                    <a:pt x="37" y="27"/>
                    <a:pt x="37" y="27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7" y="20"/>
                    <a:pt x="36" y="19"/>
                    <a:pt x="34" y="18"/>
                  </a:cubicBezTo>
                  <a:cubicBezTo>
                    <a:pt x="34" y="18"/>
                    <a:pt x="33" y="18"/>
                    <a:pt x="32" y="18"/>
                  </a:cubicBezTo>
                  <a:cubicBezTo>
                    <a:pt x="31" y="18"/>
                    <a:pt x="30" y="18"/>
                    <a:pt x="29" y="18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1" y="31"/>
                    <a:pt x="0" y="33"/>
                    <a:pt x="0" y="34"/>
                  </a:cubicBezTo>
                  <a:cubicBezTo>
                    <a:pt x="0" y="36"/>
                    <a:pt x="1" y="38"/>
                    <a:pt x="3" y="38"/>
                  </a:cubicBezTo>
                  <a:cubicBezTo>
                    <a:pt x="29" y="50"/>
                    <a:pt x="29" y="50"/>
                    <a:pt x="29" y="50"/>
                  </a:cubicBezTo>
                  <a:cubicBezTo>
                    <a:pt x="29" y="51"/>
                    <a:pt x="30" y="51"/>
                    <a:pt x="31" y="51"/>
                  </a:cubicBezTo>
                  <a:cubicBezTo>
                    <a:pt x="32" y="51"/>
                    <a:pt x="33" y="51"/>
                    <a:pt x="34" y="50"/>
                  </a:cubicBezTo>
                  <a:cubicBezTo>
                    <a:pt x="36" y="50"/>
                    <a:pt x="37" y="48"/>
                    <a:pt x="37" y="47"/>
                  </a:cubicBezTo>
                  <a:cubicBezTo>
                    <a:pt x="37" y="42"/>
                    <a:pt x="37" y="42"/>
                    <a:pt x="37" y="42"/>
                  </a:cubicBezTo>
                  <a:cubicBezTo>
                    <a:pt x="45" y="42"/>
                    <a:pt x="45" y="42"/>
                    <a:pt x="45" y="42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6"/>
                    <a:pt x="45" y="86"/>
                    <a:pt x="46" y="86"/>
                  </a:cubicBezTo>
                  <a:cubicBezTo>
                    <a:pt x="58" y="86"/>
                    <a:pt x="58" y="86"/>
                    <a:pt x="58" y="86"/>
                  </a:cubicBezTo>
                  <a:cubicBezTo>
                    <a:pt x="59" y="86"/>
                    <a:pt x="59" y="86"/>
                    <a:pt x="59" y="85"/>
                  </a:cubicBezTo>
                  <a:cubicBezTo>
                    <a:pt x="59" y="41"/>
                    <a:pt x="59" y="41"/>
                    <a:pt x="59" y="41"/>
                  </a:cubicBezTo>
                  <a:cubicBezTo>
                    <a:pt x="61" y="41"/>
                    <a:pt x="62" y="40"/>
                    <a:pt x="62" y="38"/>
                  </a:cubicBezTo>
                  <a:cubicBezTo>
                    <a:pt x="62" y="30"/>
                    <a:pt x="62" y="30"/>
                    <a:pt x="62" y="30"/>
                  </a:cubicBezTo>
                  <a:cubicBezTo>
                    <a:pt x="62" y="29"/>
                    <a:pt x="61" y="28"/>
                    <a:pt x="59" y="27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31"/>
                    <a:pt x="70" y="33"/>
                    <a:pt x="71" y="33"/>
                  </a:cubicBezTo>
                  <a:cubicBezTo>
                    <a:pt x="71" y="34"/>
                    <a:pt x="72" y="34"/>
                    <a:pt x="73" y="34"/>
                  </a:cubicBezTo>
                  <a:cubicBezTo>
                    <a:pt x="73" y="34"/>
                    <a:pt x="74" y="34"/>
                    <a:pt x="74" y="33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5" y="21"/>
                    <a:pt x="86" y="19"/>
                    <a:pt x="86" y="17"/>
                  </a:cubicBezTo>
                  <a:cubicBezTo>
                    <a:pt x="86" y="16"/>
                    <a:pt x="85" y="14"/>
                    <a:pt x="84" y="1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16" tIns="45708" rIns="91416" bIns="45708" numCol="1" anchor="t" anchorCtr="0" compatLnSpc="1"/>
            <a:p>
              <a:endPara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576705" y="4605655"/>
            <a:ext cx="9110980" cy="685800"/>
            <a:chOff x="2495" y="7027"/>
            <a:chExt cx="14348" cy="1080"/>
          </a:xfrm>
        </p:grpSpPr>
        <p:sp>
          <p:nvSpPr>
            <p:cNvPr id="97" name="TextBox 7"/>
            <p:cNvSpPr>
              <a:spLocks noChangeArrowheads="1"/>
            </p:cNvSpPr>
            <p:nvPr/>
          </p:nvSpPr>
          <p:spPr bwMode="auto">
            <a:xfrm>
              <a:off x="3816" y="7193"/>
              <a:ext cx="12938" cy="7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这五年，我们坚定不移坚决去、主动调、加快转，在改革创新、开放合作中加快新旧动能转换</a:t>
              </a:r>
              <a:endPara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8" name="圆角矩形 97"/>
            <p:cNvSpPr/>
            <p:nvPr/>
          </p:nvSpPr>
          <p:spPr>
            <a:xfrm>
              <a:off x="3022" y="7053"/>
              <a:ext cx="13821" cy="1054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9C1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2495" y="7027"/>
              <a:ext cx="1035" cy="1035"/>
            </a:xfrm>
            <a:prstGeom prst="ellipse">
              <a:avLst/>
            </a:prstGeom>
            <a:solidFill>
              <a:srgbClr val="FF9C11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  <p:sp>
          <p:nvSpPr>
            <p:cNvPr id="57" name="Freeform 9"/>
            <p:cNvSpPr>
              <a:spLocks noEditPoints="1"/>
            </p:cNvSpPr>
            <p:nvPr/>
          </p:nvSpPr>
          <p:spPr bwMode="auto">
            <a:xfrm rot="19469485">
              <a:off x="2677" y="7227"/>
              <a:ext cx="596" cy="635"/>
            </a:xfrm>
            <a:custGeom>
              <a:avLst/>
              <a:gdLst>
                <a:gd name="T0" fmla="*/ 147 w 243"/>
                <a:gd name="T1" fmla="*/ 240 h 269"/>
                <a:gd name="T2" fmla="*/ 90 w 243"/>
                <a:gd name="T3" fmla="*/ 234 h 269"/>
                <a:gd name="T4" fmla="*/ 147 w 243"/>
                <a:gd name="T5" fmla="*/ 227 h 269"/>
                <a:gd name="T6" fmla="*/ 147 w 243"/>
                <a:gd name="T7" fmla="*/ 243 h 269"/>
                <a:gd name="T8" fmla="*/ 90 w 243"/>
                <a:gd name="T9" fmla="*/ 252 h 269"/>
                <a:gd name="T10" fmla="*/ 96 w 243"/>
                <a:gd name="T11" fmla="*/ 256 h 269"/>
                <a:gd name="T12" fmla="*/ 105 w 243"/>
                <a:gd name="T13" fmla="*/ 262 h 269"/>
                <a:gd name="T14" fmla="*/ 126 w 243"/>
                <a:gd name="T15" fmla="*/ 269 h 269"/>
                <a:gd name="T16" fmla="*/ 138 w 243"/>
                <a:gd name="T17" fmla="*/ 261 h 269"/>
                <a:gd name="T18" fmla="*/ 147 w 243"/>
                <a:gd name="T19" fmla="*/ 256 h 269"/>
                <a:gd name="T20" fmla="*/ 147 w 243"/>
                <a:gd name="T21" fmla="*/ 243 h 269"/>
                <a:gd name="T22" fmla="*/ 128 w 243"/>
                <a:gd name="T23" fmla="*/ 32 h 269"/>
                <a:gd name="T24" fmla="*/ 122 w 243"/>
                <a:gd name="T25" fmla="*/ 0 h 269"/>
                <a:gd name="T26" fmla="*/ 115 w 243"/>
                <a:gd name="T27" fmla="*/ 32 h 269"/>
                <a:gd name="T28" fmla="*/ 54 w 243"/>
                <a:gd name="T29" fmla="*/ 63 h 269"/>
                <a:gd name="T30" fmla="*/ 63 w 243"/>
                <a:gd name="T31" fmla="*/ 63 h 269"/>
                <a:gd name="T32" fmla="*/ 45 w 243"/>
                <a:gd name="T33" fmla="*/ 36 h 269"/>
                <a:gd name="T34" fmla="*/ 36 w 243"/>
                <a:gd name="T35" fmla="*/ 45 h 269"/>
                <a:gd name="T36" fmla="*/ 38 w 243"/>
                <a:gd name="T37" fmla="*/ 122 h 269"/>
                <a:gd name="T38" fmla="*/ 6 w 243"/>
                <a:gd name="T39" fmla="*/ 115 h 269"/>
                <a:gd name="T40" fmla="*/ 6 w 243"/>
                <a:gd name="T41" fmla="*/ 128 h 269"/>
                <a:gd name="T42" fmla="*/ 38 w 243"/>
                <a:gd name="T43" fmla="*/ 122 h 269"/>
                <a:gd name="T44" fmla="*/ 36 w 243"/>
                <a:gd name="T45" fmla="*/ 199 h 269"/>
                <a:gd name="T46" fmla="*/ 40 w 243"/>
                <a:gd name="T47" fmla="*/ 209 h 269"/>
                <a:gd name="T48" fmla="*/ 63 w 243"/>
                <a:gd name="T49" fmla="*/ 189 h 269"/>
                <a:gd name="T50" fmla="*/ 54 w 243"/>
                <a:gd name="T51" fmla="*/ 180 h 269"/>
                <a:gd name="T52" fmla="*/ 180 w 243"/>
                <a:gd name="T53" fmla="*/ 180 h 269"/>
                <a:gd name="T54" fmla="*/ 199 w 243"/>
                <a:gd name="T55" fmla="*/ 208 h 269"/>
                <a:gd name="T56" fmla="*/ 208 w 243"/>
                <a:gd name="T57" fmla="*/ 208 h 269"/>
                <a:gd name="T58" fmla="*/ 189 w 243"/>
                <a:gd name="T59" fmla="*/ 180 h 269"/>
                <a:gd name="T60" fmla="*/ 211 w 243"/>
                <a:gd name="T61" fmla="*/ 115 h 269"/>
                <a:gd name="T62" fmla="*/ 211 w 243"/>
                <a:gd name="T63" fmla="*/ 128 h 269"/>
                <a:gd name="T64" fmla="*/ 243 w 243"/>
                <a:gd name="T65" fmla="*/ 122 h 269"/>
                <a:gd name="T66" fmla="*/ 185 w 243"/>
                <a:gd name="T67" fmla="*/ 65 h 269"/>
                <a:gd name="T68" fmla="*/ 208 w 243"/>
                <a:gd name="T69" fmla="*/ 45 h 269"/>
                <a:gd name="T70" fmla="*/ 199 w 243"/>
                <a:gd name="T71" fmla="*/ 36 h 269"/>
                <a:gd name="T72" fmla="*/ 180 w 243"/>
                <a:gd name="T73" fmla="*/ 63 h 269"/>
                <a:gd name="T74" fmla="*/ 154 w 243"/>
                <a:gd name="T75" fmla="*/ 218 h 269"/>
                <a:gd name="T76" fmla="*/ 96 w 243"/>
                <a:gd name="T77" fmla="*/ 224 h 269"/>
                <a:gd name="T78" fmla="*/ 96 w 243"/>
                <a:gd name="T79" fmla="*/ 211 h 269"/>
                <a:gd name="T80" fmla="*/ 122 w 243"/>
                <a:gd name="T81" fmla="*/ 58 h 269"/>
                <a:gd name="T82" fmla="*/ 148 w 243"/>
                <a:gd name="T83" fmla="*/ 211 h 269"/>
                <a:gd name="T84" fmla="*/ 107 w 243"/>
                <a:gd name="T85" fmla="*/ 76 h 269"/>
                <a:gd name="T86" fmla="*/ 67 w 243"/>
                <a:gd name="T87" fmla="*/ 111 h 269"/>
                <a:gd name="T88" fmla="*/ 72 w 243"/>
                <a:gd name="T89" fmla="*/ 117 h 269"/>
                <a:gd name="T90" fmla="*/ 104 w 243"/>
                <a:gd name="T91" fmla="*/ 82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69">
                  <a:moveTo>
                    <a:pt x="154" y="234"/>
                  </a:moveTo>
                  <a:cubicBezTo>
                    <a:pt x="154" y="237"/>
                    <a:pt x="151" y="240"/>
                    <a:pt x="147" y="240"/>
                  </a:cubicBezTo>
                  <a:cubicBezTo>
                    <a:pt x="96" y="240"/>
                    <a:pt x="96" y="240"/>
                    <a:pt x="96" y="240"/>
                  </a:cubicBezTo>
                  <a:cubicBezTo>
                    <a:pt x="92" y="240"/>
                    <a:pt x="90" y="237"/>
                    <a:pt x="90" y="234"/>
                  </a:cubicBezTo>
                  <a:cubicBezTo>
                    <a:pt x="90" y="230"/>
                    <a:pt x="92" y="227"/>
                    <a:pt x="96" y="227"/>
                  </a:cubicBezTo>
                  <a:cubicBezTo>
                    <a:pt x="147" y="227"/>
                    <a:pt x="147" y="227"/>
                    <a:pt x="147" y="227"/>
                  </a:cubicBezTo>
                  <a:cubicBezTo>
                    <a:pt x="151" y="227"/>
                    <a:pt x="154" y="230"/>
                    <a:pt x="154" y="234"/>
                  </a:cubicBezTo>
                  <a:close/>
                  <a:moveTo>
                    <a:pt x="147" y="243"/>
                  </a:moveTo>
                  <a:cubicBezTo>
                    <a:pt x="96" y="243"/>
                    <a:pt x="96" y="243"/>
                    <a:pt x="96" y="243"/>
                  </a:cubicBezTo>
                  <a:cubicBezTo>
                    <a:pt x="92" y="243"/>
                    <a:pt x="89" y="247"/>
                    <a:pt x="90" y="252"/>
                  </a:cubicBezTo>
                  <a:cubicBezTo>
                    <a:pt x="91" y="254"/>
                    <a:pt x="93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100" y="256"/>
                    <a:pt x="103" y="258"/>
                    <a:pt x="105" y="261"/>
                  </a:cubicBezTo>
                  <a:cubicBezTo>
                    <a:pt x="105" y="262"/>
                    <a:pt x="105" y="262"/>
                    <a:pt x="105" y="262"/>
                  </a:cubicBezTo>
                  <a:cubicBezTo>
                    <a:pt x="107" y="266"/>
                    <a:pt x="112" y="269"/>
                    <a:pt x="117" y="269"/>
                  </a:cubicBezTo>
                  <a:cubicBezTo>
                    <a:pt x="126" y="269"/>
                    <a:pt x="126" y="269"/>
                    <a:pt x="126" y="269"/>
                  </a:cubicBezTo>
                  <a:cubicBezTo>
                    <a:pt x="131" y="269"/>
                    <a:pt x="136" y="266"/>
                    <a:pt x="138" y="262"/>
                  </a:cubicBezTo>
                  <a:cubicBezTo>
                    <a:pt x="138" y="261"/>
                    <a:pt x="138" y="261"/>
                    <a:pt x="138" y="261"/>
                  </a:cubicBezTo>
                  <a:cubicBezTo>
                    <a:pt x="140" y="258"/>
                    <a:pt x="143" y="256"/>
                    <a:pt x="147" y="256"/>
                  </a:cubicBezTo>
                  <a:cubicBezTo>
                    <a:pt x="147" y="256"/>
                    <a:pt x="147" y="256"/>
                    <a:pt x="147" y="256"/>
                  </a:cubicBezTo>
                  <a:cubicBezTo>
                    <a:pt x="150" y="256"/>
                    <a:pt x="152" y="254"/>
                    <a:pt x="153" y="252"/>
                  </a:cubicBezTo>
                  <a:cubicBezTo>
                    <a:pt x="155" y="247"/>
                    <a:pt x="151" y="243"/>
                    <a:pt x="147" y="243"/>
                  </a:cubicBezTo>
                  <a:close/>
                  <a:moveTo>
                    <a:pt x="122" y="38"/>
                  </a:moveTo>
                  <a:cubicBezTo>
                    <a:pt x="125" y="38"/>
                    <a:pt x="128" y="36"/>
                    <a:pt x="128" y="32"/>
                  </a:cubicBezTo>
                  <a:cubicBezTo>
                    <a:pt x="128" y="6"/>
                    <a:pt x="128" y="6"/>
                    <a:pt x="128" y="6"/>
                  </a:cubicBezTo>
                  <a:cubicBezTo>
                    <a:pt x="128" y="3"/>
                    <a:pt x="125" y="0"/>
                    <a:pt x="122" y="0"/>
                  </a:cubicBezTo>
                  <a:cubicBezTo>
                    <a:pt x="118" y="0"/>
                    <a:pt x="115" y="3"/>
                    <a:pt x="115" y="6"/>
                  </a:cubicBezTo>
                  <a:cubicBezTo>
                    <a:pt x="115" y="32"/>
                    <a:pt x="115" y="32"/>
                    <a:pt x="115" y="32"/>
                  </a:cubicBezTo>
                  <a:cubicBezTo>
                    <a:pt x="115" y="36"/>
                    <a:pt x="118" y="38"/>
                    <a:pt x="122" y="38"/>
                  </a:cubicBezTo>
                  <a:close/>
                  <a:moveTo>
                    <a:pt x="54" y="63"/>
                  </a:moveTo>
                  <a:cubicBezTo>
                    <a:pt x="55" y="64"/>
                    <a:pt x="57" y="65"/>
                    <a:pt x="58" y="65"/>
                  </a:cubicBezTo>
                  <a:cubicBezTo>
                    <a:pt x="60" y="65"/>
                    <a:pt x="62" y="64"/>
                    <a:pt x="63" y="63"/>
                  </a:cubicBezTo>
                  <a:cubicBezTo>
                    <a:pt x="65" y="60"/>
                    <a:pt x="65" y="56"/>
                    <a:pt x="63" y="54"/>
                  </a:cubicBezTo>
                  <a:cubicBezTo>
                    <a:pt x="45" y="36"/>
                    <a:pt x="45" y="36"/>
                    <a:pt x="45" y="36"/>
                  </a:cubicBezTo>
                  <a:cubicBezTo>
                    <a:pt x="42" y="33"/>
                    <a:pt x="38" y="33"/>
                    <a:pt x="36" y="36"/>
                  </a:cubicBezTo>
                  <a:cubicBezTo>
                    <a:pt x="33" y="38"/>
                    <a:pt x="33" y="42"/>
                    <a:pt x="36" y="45"/>
                  </a:cubicBezTo>
                  <a:lnTo>
                    <a:pt x="54" y="63"/>
                  </a:lnTo>
                  <a:close/>
                  <a:moveTo>
                    <a:pt x="38" y="122"/>
                  </a:moveTo>
                  <a:cubicBezTo>
                    <a:pt x="38" y="118"/>
                    <a:pt x="36" y="115"/>
                    <a:pt x="32" y="115"/>
                  </a:cubicBezTo>
                  <a:cubicBezTo>
                    <a:pt x="6" y="115"/>
                    <a:pt x="6" y="115"/>
                    <a:pt x="6" y="115"/>
                  </a:cubicBezTo>
                  <a:cubicBezTo>
                    <a:pt x="3" y="115"/>
                    <a:pt x="0" y="118"/>
                    <a:pt x="0" y="122"/>
                  </a:cubicBezTo>
                  <a:cubicBezTo>
                    <a:pt x="0" y="125"/>
                    <a:pt x="3" y="128"/>
                    <a:pt x="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38" y="125"/>
                    <a:pt x="38" y="122"/>
                  </a:cubicBezTo>
                  <a:close/>
                  <a:moveTo>
                    <a:pt x="54" y="180"/>
                  </a:moveTo>
                  <a:cubicBezTo>
                    <a:pt x="36" y="199"/>
                    <a:pt x="36" y="199"/>
                    <a:pt x="36" y="199"/>
                  </a:cubicBezTo>
                  <a:cubicBezTo>
                    <a:pt x="33" y="201"/>
                    <a:pt x="33" y="205"/>
                    <a:pt x="36" y="208"/>
                  </a:cubicBezTo>
                  <a:cubicBezTo>
                    <a:pt x="37" y="209"/>
                    <a:pt x="39" y="209"/>
                    <a:pt x="40" y="209"/>
                  </a:cubicBezTo>
                  <a:cubicBezTo>
                    <a:pt x="42" y="209"/>
                    <a:pt x="43" y="209"/>
                    <a:pt x="45" y="208"/>
                  </a:cubicBezTo>
                  <a:cubicBezTo>
                    <a:pt x="63" y="189"/>
                    <a:pt x="63" y="189"/>
                    <a:pt x="63" y="189"/>
                  </a:cubicBezTo>
                  <a:cubicBezTo>
                    <a:pt x="65" y="187"/>
                    <a:pt x="65" y="183"/>
                    <a:pt x="63" y="180"/>
                  </a:cubicBezTo>
                  <a:cubicBezTo>
                    <a:pt x="60" y="178"/>
                    <a:pt x="56" y="178"/>
                    <a:pt x="54" y="180"/>
                  </a:cubicBezTo>
                  <a:close/>
                  <a:moveTo>
                    <a:pt x="189" y="180"/>
                  </a:moveTo>
                  <a:cubicBezTo>
                    <a:pt x="187" y="178"/>
                    <a:pt x="183" y="178"/>
                    <a:pt x="180" y="180"/>
                  </a:cubicBezTo>
                  <a:cubicBezTo>
                    <a:pt x="178" y="183"/>
                    <a:pt x="178" y="187"/>
                    <a:pt x="180" y="189"/>
                  </a:cubicBezTo>
                  <a:cubicBezTo>
                    <a:pt x="199" y="208"/>
                    <a:pt x="199" y="208"/>
                    <a:pt x="199" y="208"/>
                  </a:cubicBezTo>
                  <a:cubicBezTo>
                    <a:pt x="200" y="209"/>
                    <a:pt x="201" y="209"/>
                    <a:pt x="203" y="209"/>
                  </a:cubicBezTo>
                  <a:cubicBezTo>
                    <a:pt x="205" y="209"/>
                    <a:pt x="206" y="209"/>
                    <a:pt x="208" y="208"/>
                  </a:cubicBezTo>
                  <a:cubicBezTo>
                    <a:pt x="210" y="205"/>
                    <a:pt x="210" y="201"/>
                    <a:pt x="208" y="199"/>
                  </a:cubicBezTo>
                  <a:lnTo>
                    <a:pt x="189" y="180"/>
                  </a:lnTo>
                  <a:close/>
                  <a:moveTo>
                    <a:pt x="237" y="115"/>
                  </a:moveTo>
                  <a:cubicBezTo>
                    <a:pt x="211" y="115"/>
                    <a:pt x="211" y="115"/>
                    <a:pt x="211" y="115"/>
                  </a:cubicBezTo>
                  <a:cubicBezTo>
                    <a:pt x="208" y="115"/>
                    <a:pt x="205" y="118"/>
                    <a:pt x="205" y="122"/>
                  </a:cubicBezTo>
                  <a:cubicBezTo>
                    <a:pt x="205" y="125"/>
                    <a:pt x="208" y="128"/>
                    <a:pt x="211" y="128"/>
                  </a:cubicBezTo>
                  <a:cubicBezTo>
                    <a:pt x="237" y="128"/>
                    <a:pt x="237" y="128"/>
                    <a:pt x="237" y="128"/>
                  </a:cubicBezTo>
                  <a:cubicBezTo>
                    <a:pt x="240" y="128"/>
                    <a:pt x="243" y="125"/>
                    <a:pt x="243" y="122"/>
                  </a:cubicBezTo>
                  <a:cubicBezTo>
                    <a:pt x="243" y="118"/>
                    <a:pt x="240" y="115"/>
                    <a:pt x="237" y="115"/>
                  </a:cubicBezTo>
                  <a:close/>
                  <a:moveTo>
                    <a:pt x="185" y="65"/>
                  </a:moveTo>
                  <a:cubicBezTo>
                    <a:pt x="187" y="65"/>
                    <a:pt x="188" y="64"/>
                    <a:pt x="189" y="63"/>
                  </a:cubicBezTo>
                  <a:cubicBezTo>
                    <a:pt x="208" y="45"/>
                    <a:pt x="208" y="45"/>
                    <a:pt x="208" y="45"/>
                  </a:cubicBezTo>
                  <a:cubicBezTo>
                    <a:pt x="210" y="42"/>
                    <a:pt x="210" y="38"/>
                    <a:pt x="208" y="36"/>
                  </a:cubicBezTo>
                  <a:cubicBezTo>
                    <a:pt x="205" y="33"/>
                    <a:pt x="201" y="33"/>
                    <a:pt x="199" y="36"/>
                  </a:cubicBezTo>
                  <a:cubicBezTo>
                    <a:pt x="180" y="54"/>
                    <a:pt x="180" y="54"/>
                    <a:pt x="180" y="54"/>
                  </a:cubicBezTo>
                  <a:cubicBezTo>
                    <a:pt x="178" y="56"/>
                    <a:pt x="178" y="60"/>
                    <a:pt x="180" y="63"/>
                  </a:cubicBezTo>
                  <a:cubicBezTo>
                    <a:pt x="182" y="64"/>
                    <a:pt x="183" y="65"/>
                    <a:pt x="185" y="65"/>
                  </a:cubicBezTo>
                  <a:close/>
                  <a:moveTo>
                    <a:pt x="154" y="218"/>
                  </a:moveTo>
                  <a:cubicBezTo>
                    <a:pt x="154" y="221"/>
                    <a:pt x="151" y="224"/>
                    <a:pt x="147" y="224"/>
                  </a:cubicBezTo>
                  <a:cubicBezTo>
                    <a:pt x="96" y="224"/>
                    <a:pt x="96" y="224"/>
                    <a:pt x="96" y="224"/>
                  </a:cubicBezTo>
                  <a:cubicBezTo>
                    <a:pt x="92" y="224"/>
                    <a:pt x="90" y="221"/>
                    <a:pt x="90" y="218"/>
                  </a:cubicBezTo>
                  <a:cubicBezTo>
                    <a:pt x="90" y="214"/>
                    <a:pt x="92" y="211"/>
                    <a:pt x="96" y="211"/>
                  </a:cubicBezTo>
                  <a:cubicBezTo>
                    <a:pt x="92" y="175"/>
                    <a:pt x="54" y="167"/>
                    <a:pt x="54" y="125"/>
                  </a:cubicBezTo>
                  <a:cubicBezTo>
                    <a:pt x="54" y="88"/>
                    <a:pt x="84" y="58"/>
                    <a:pt x="122" y="58"/>
                  </a:cubicBezTo>
                  <a:cubicBezTo>
                    <a:pt x="159" y="58"/>
                    <a:pt x="189" y="88"/>
                    <a:pt x="189" y="125"/>
                  </a:cubicBezTo>
                  <a:cubicBezTo>
                    <a:pt x="189" y="167"/>
                    <a:pt x="152" y="175"/>
                    <a:pt x="148" y="211"/>
                  </a:cubicBezTo>
                  <a:cubicBezTo>
                    <a:pt x="151" y="211"/>
                    <a:pt x="154" y="214"/>
                    <a:pt x="154" y="218"/>
                  </a:cubicBezTo>
                  <a:close/>
                  <a:moveTo>
                    <a:pt x="107" y="76"/>
                  </a:moveTo>
                  <a:cubicBezTo>
                    <a:pt x="106" y="73"/>
                    <a:pt x="103" y="72"/>
                    <a:pt x="101" y="73"/>
                  </a:cubicBezTo>
                  <a:cubicBezTo>
                    <a:pt x="84" y="80"/>
                    <a:pt x="72" y="94"/>
                    <a:pt x="67" y="111"/>
                  </a:cubicBezTo>
                  <a:cubicBezTo>
                    <a:pt x="67" y="113"/>
                    <a:pt x="68" y="116"/>
                    <a:pt x="71" y="117"/>
                  </a:cubicBezTo>
                  <a:cubicBezTo>
                    <a:pt x="71" y="117"/>
                    <a:pt x="72" y="117"/>
                    <a:pt x="72" y="117"/>
                  </a:cubicBezTo>
                  <a:cubicBezTo>
                    <a:pt x="74" y="117"/>
                    <a:pt x="76" y="115"/>
                    <a:pt x="77" y="113"/>
                  </a:cubicBezTo>
                  <a:cubicBezTo>
                    <a:pt x="80" y="99"/>
                    <a:pt x="91" y="87"/>
                    <a:pt x="104" y="82"/>
                  </a:cubicBezTo>
                  <a:cubicBezTo>
                    <a:pt x="107" y="81"/>
                    <a:pt x="108" y="78"/>
                    <a:pt x="107" y="76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16" tIns="45708" rIns="91416" bIns="45708" numCol="1" anchor="t" anchorCtr="0" compatLnSpc="1"/>
            <a:p>
              <a:endParaRPr lang="zh-CN" altLang="en-US" sz="1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Box 193"/>
          <p:cNvSpPr txBox="1"/>
          <p:nvPr/>
        </p:nvSpPr>
        <p:spPr>
          <a:xfrm>
            <a:off x="13510893" y="7029355"/>
            <a:ext cx="876935" cy="3692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800" dirty="0"/>
              <a:t>延时符</a:t>
            </a:r>
            <a:endParaRPr lang="zh-CN" altLang="en-US" sz="1800" dirty="0"/>
          </a:p>
        </p:txBody>
      </p:sp>
      <p:sp>
        <p:nvSpPr>
          <p:cNvPr id="55" name="椭圆 54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2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22" name="TextBox 560"/>
          <p:cNvSpPr txBox="1"/>
          <p:nvPr/>
        </p:nvSpPr>
        <p:spPr>
          <a:xfrm>
            <a:off x="1520825" y="664845"/>
            <a:ext cx="503110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“十三五”时期发展成就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728470" y="2410460"/>
            <a:ext cx="9110980" cy="685800"/>
            <a:chOff x="2722" y="3796"/>
            <a:chExt cx="14348" cy="1080"/>
          </a:xfrm>
        </p:grpSpPr>
        <p:sp>
          <p:nvSpPr>
            <p:cNvPr id="123" name="TextBox 7"/>
            <p:cNvSpPr>
              <a:spLocks noChangeArrowheads="1"/>
            </p:cNvSpPr>
            <p:nvPr/>
          </p:nvSpPr>
          <p:spPr bwMode="auto">
            <a:xfrm>
              <a:off x="4115" y="3914"/>
              <a:ext cx="12532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zh-CN" altLang="en-US" sz="1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这五年，我们坚定不移贯彻习近平生态文明思想，在治理污染、修复生态中</a:t>
              </a:r>
              <a:endPara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>
                <a:defRPr/>
              </a:pPr>
              <a:r>
                <a:rPr lang="zh-CN" altLang="en-US" sz="1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加快营造良好人居环境</a:t>
              </a:r>
              <a:endParaRPr lang="zh-CN" altLang="en-US"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3249" y="3822"/>
              <a:ext cx="13821" cy="1054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9C1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 rot="0">
              <a:off x="2722" y="3796"/>
              <a:ext cx="1035" cy="1035"/>
              <a:chOff x="6961683" y="1619373"/>
              <a:chExt cx="657499" cy="657499"/>
            </a:xfrm>
            <a:solidFill>
              <a:srgbClr val="C00000"/>
            </a:solidFill>
          </p:grpSpPr>
          <p:sp>
            <p:nvSpPr>
              <p:cNvPr id="14" name="椭圆 13"/>
              <p:cNvSpPr/>
              <p:nvPr/>
            </p:nvSpPr>
            <p:spPr>
              <a:xfrm>
                <a:off x="6961683" y="1619373"/>
                <a:ext cx="657499" cy="657499"/>
              </a:xfrm>
              <a:prstGeom prst="ellipse">
                <a:avLst/>
              </a:prstGeom>
              <a:grpFill/>
              <a:ln w="285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字魂105号-简雅黑" panose="00000500000000000000" pitchFamily="2" charset="-122"/>
                  <a:ea typeface="字魂105号-简雅黑" panose="00000500000000000000" pitchFamily="2" charset="-122"/>
                </a:endParaRPr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7106711" y="1834136"/>
                <a:ext cx="357058" cy="244489"/>
                <a:chOff x="7516345" y="3908303"/>
                <a:chExt cx="790674" cy="541399"/>
              </a:xfrm>
              <a:grpFill/>
              <a:effectLst/>
            </p:grpSpPr>
            <p:sp>
              <p:nvSpPr>
                <p:cNvPr id="16" name="任意多边形 85"/>
                <p:cNvSpPr>
                  <a:spLocks noChangeArrowheads="1"/>
                </p:cNvSpPr>
                <p:nvPr/>
              </p:nvSpPr>
              <p:spPr bwMode="auto">
                <a:xfrm>
                  <a:off x="7622726" y="3973484"/>
                  <a:ext cx="628785" cy="476218"/>
                </a:xfrm>
                <a:custGeom>
                  <a:avLst/>
                  <a:gdLst>
                    <a:gd name="T0" fmla="*/ 96105 w 628567"/>
                    <a:gd name="T1" fmla="*/ 192304 h 476598"/>
                    <a:gd name="T2" fmla="*/ 96105 w 628567"/>
                    <a:gd name="T3" fmla="*/ 476598 h 476598"/>
                    <a:gd name="T4" fmla="*/ 0 w 628567"/>
                    <a:gd name="T5" fmla="*/ 476598 h 476598"/>
                    <a:gd name="T6" fmla="*/ 0 w 628567"/>
                    <a:gd name="T7" fmla="*/ 267440 h 476598"/>
                    <a:gd name="T8" fmla="*/ 451079 w 628567"/>
                    <a:gd name="T9" fmla="*/ 149738 h 476598"/>
                    <a:gd name="T10" fmla="*/ 451079 w 628567"/>
                    <a:gd name="T11" fmla="*/ 476598 h 476598"/>
                    <a:gd name="T12" fmla="*/ 354974 w 628567"/>
                    <a:gd name="T13" fmla="*/ 476598 h 476598"/>
                    <a:gd name="T14" fmla="*/ 354974 w 628567"/>
                    <a:gd name="T15" fmla="*/ 196833 h 476598"/>
                    <a:gd name="T16" fmla="*/ 357633 w 628567"/>
                    <a:gd name="T17" fmla="*/ 200277 h 476598"/>
                    <a:gd name="T18" fmla="*/ 359009 w 628567"/>
                    <a:gd name="T19" fmla="*/ 199214 h 476598"/>
                    <a:gd name="T20" fmla="*/ 372907 w 628567"/>
                    <a:gd name="T21" fmla="*/ 215687 h 476598"/>
                    <a:gd name="T22" fmla="*/ 255352 w 628567"/>
                    <a:gd name="T23" fmla="*/ 67803 h 476598"/>
                    <a:gd name="T24" fmla="*/ 273592 w 628567"/>
                    <a:gd name="T25" fmla="*/ 91427 h 476598"/>
                    <a:gd name="T26" fmla="*/ 273592 w 628567"/>
                    <a:gd name="T27" fmla="*/ 476598 h 476598"/>
                    <a:gd name="T28" fmla="*/ 177487 w 628567"/>
                    <a:gd name="T29" fmla="*/ 476598 h 476598"/>
                    <a:gd name="T30" fmla="*/ 177487 w 628567"/>
                    <a:gd name="T31" fmla="*/ 128679 h 476598"/>
                    <a:gd name="T32" fmla="*/ 628567 w 628567"/>
                    <a:gd name="T33" fmla="*/ 0 h 476598"/>
                    <a:gd name="T34" fmla="*/ 628567 w 628567"/>
                    <a:gd name="T35" fmla="*/ 476598 h 476598"/>
                    <a:gd name="T36" fmla="*/ 532462 w 628567"/>
                    <a:gd name="T37" fmla="*/ 476598 h 476598"/>
                    <a:gd name="T38" fmla="*/ 532462 w 628567"/>
                    <a:gd name="T39" fmla="*/ 81079 h 47659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628567"/>
                    <a:gd name="T61" fmla="*/ 0 h 476598"/>
                    <a:gd name="T62" fmla="*/ 628567 w 628567"/>
                    <a:gd name="T63" fmla="*/ 476598 h 47659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628567" h="476598">
                      <a:moveTo>
                        <a:pt x="96105" y="192304"/>
                      </a:moveTo>
                      <a:lnTo>
                        <a:pt x="96105" y="476598"/>
                      </a:lnTo>
                      <a:lnTo>
                        <a:pt x="0" y="476598"/>
                      </a:lnTo>
                      <a:lnTo>
                        <a:pt x="0" y="267440"/>
                      </a:lnTo>
                      <a:close/>
                      <a:moveTo>
                        <a:pt x="451079" y="149738"/>
                      </a:moveTo>
                      <a:lnTo>
                        <a:pt x="451079" y="476598"/>
                      </a:lnTo>
                      <a:lnTo>
                        <a:pt x="354974" y="476598"/>
                      </a:lnTo>
                      <a:lnTo>
                        <a:pt x="354974" y="196833"/>
                      </a:lnTo>
                      <a:lnTo>
                        <a:pt x="357633" y="200277"/>
                      </a:lnTo>
                      <a:lnTo>
                        <a:pt x="359009" y="199214"/>
                      </a:lnTo>
                      <a:lnTo>
                        <a:pt x="372907" y="215687"/>
                      </a:lnTo>
                      <a:close/>
                      <a:moveTo>
                        <a:pt x="255352" y="67803"/>
                      </a:moveTo>
                      <a:lnTo>
                        <a:pt x="273592" y="91427"/>
                      </a:lnTo>
                      <a:lnTo>
                        <a:pt x="273592" y="476598"/>
                      </a:lnTo>
                      <a:lnTo>
                        <a:pt x="177487" y="476598"/>
                      </a:lnTo>
                      <a:lnTo>
                        <a:pt x="177487" y="128679"/>
                      </a:lnTo>
                      <a:close/>
                      <a:moveTo>
                        <a:pt x="628567" y="0"/>
                      </a:moveTo>
                      <a:lnTo>
                        <a:pt x="628567" y="476598"/>
                      </a:lnTo>
                      <a:lnTo>
                        <a:pt x="532462" y="476598"/>
                      </a:lnTo>
                      <a:lnTo>
                        <a:pt x="532462" y="8107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字魂105号-简雅黑" panose="00000500000000000000" pitchFamily="2" charset="-122"/>
                    <a:ea typeface="字魂105号-简雅黑" panose="00000500000000000000" pitchFamily="2" charset="-122"/>
                  </a:endParaRPr>
                </a:p>
              </p:txBody>
            </p:sp>
            <p:sp>
              <p:nvSpPr>
                <p:cNvPr id="17" name="任意多边形 86"/>
                <p:cNvSpPr>
                  <a:spLocks noChangeArrowheads="1"/>
                </p:cNvSpPr>
                <p:nvPr/>
              </p:nvSpPr>
              <p:spPr bwMode="auto">
                <a:xfrm rot="13790841">
                  <a:off x="7748854" y="3675793"/>
                  <a:ext cx="325655" cy="790674"/>
                </a:xfrm>
                <a:custGeom>
                  <a:avLst/>
                  <a:gdLst>
                    <a:gd name="T0" fmla="*/ 97660 w 325915"/>
                    <a:gd name="T1" fmla="*/ 790400 h 790400"/>
                    <a:gd name="T2" fmla="*/ 0 w 325915"/>
                    <a:gd name="T3" fmla="*/ 664808 h 790400"/>
                    <a:gd name="T4" fmla="*/ 70970 w 325915"/>
                    <a:gd name="T5" fmla="*/ 664808 h 790400"/>
                    <a:gd name="T6" fmla="*/ 70970 w 325915"/>
                    <a:gd name="T7" fmla="*/ 320500 h 790400"/>
                    <a:gd name="T8" fmla="*/ 92523 w 325915"/>
                    <a:gd name="T9" fmla="*/ 320500 h 790400"/>
                    <a:gd name="T10" fmla="*/ 92598 w 325915"/>
                    <a:gd name="T11" fmla="*/ 318763 h 790400"/>
                    <a:gd name="T12" fmla="*/ 259805 w 325915"/>
                    <a:gd name="T13" fmla="*/ 326009 h 790400"/>
                    <a:gd name="T14" fmla="*/ 271953 w 325915"/>
                    <a:gd name="T15" fmla="*/ 0 h 790400"/>
                    <a:gd name="T16" fmla="*/ 325915 w 325915"/>
                    <a:gd name="T17" fmla="*/ 2011 h 790400"/>
                    <a:gd name="T18" fmla="*/ 311729 w 325915"/>
                    <a:gd name="T19" fmla="*/ 382747 h 790400"/>
                    <a:gd name="T20" fmla="*/ 257766 w 325915"/>
                    <a:gd name="T21" fmla="*/ 380736 h 790400"/>
                    <a:gd name="T22" fmla="*/ 257794 w 325915"/>
                    <a:gd name="T23" fmla="*/ 379973 h 790400"/>
                    <a:gd name="T24" fmla="*/ 124349 w 325915"/>
                    <a:gd name="T25" fmla="*/ 374190 h 790400"/>
                    <a:gd name="T26" fmla="*/ 124349 w 325915"/>
                    <a:gd name="T27" fmla="*/ 664808 h 790400"/>
                    <a:gd name="T28" fmla="*/ 195319 w 325915"/>
                    <a:gd name="T29" fmla="*/ 664808 h 79040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325915"/>
                    <a:gd name="T46" fmla="*/ 0 h 790400"/>
                    <a:gd name="T47" fmla="*/ 325915 w 325915"/>
                    <a:gd name="T48" fmla="*/ 790400 h 790400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325915" h="790400">
                      <a:moveTo>
                        <a:pt x="97660" y="790400"/>
                      </a:moveTo>
                      <a:lnTo>
                        <a:pt x="0" y="664808"/>
                      </a:lnTo>
                      <a:lnTo>
                        <a:pt x="70970" y="664808"/>
                      </a:lnTo>
                      <a:lnTo>
                        <a:pt x="70970" y="320500"/>
                      </a:lnTo>
                      <a:lnTo>
                        <a:pt x="92523" y="320500"/>
                      </a:lnTo>
                      <a:lnTo>
                        <a:pt x="92598" y="318763"/>
                      </a:lnTo>
                      <a:lnTo>
                        <a:pt x="259805" y="326009"/>
                      </a:lnTo>
                      <a:lnTo>
                        <a:pt x="271953" y="0"/>
                      </a:lnTo>
                      <a:lnTo>
                        <a:pt x="325915" y="2011"/>
                      </a:lnTo>
                      <a:lnTo>
                        <a:pt x="311729" y="382747"/>
                      </a:lnTo>
                      <a:lnTo>
                        <a:pt x="257766" y="380736"/>
                      </a:lnTo>
                      <a:lnTo>
                        <a:pt x="257794" y="379973"/>
                      </a:lnTo>
                      <a:lnTo>
                        <a:pt x="124349" y="374190"/>
                      </a:lnTo>
                      <a:lnTo>
                        <a:pt x="124349" y="664808"/>
                      </a:lnTo>
                      <a:lnTo>
                        <a:pt x="195319" y="66480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bevel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/>
                  <a:endParaRPr lang="zh-CN" altLang="zh-CN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字魂105号-简雅黑" panose="00000500000000000000" pitchFamily="2" charset="-122"/>
                    <a:ea typeface="字魂105号-简雅黑" panose="00000500000000000000" pitchFamily="2" charset="-122"/>
                  </a:endParaRPr>
                </a:p>
              </p:txBody>
            </p:sp>
          </p:grpSp>
        </p:grpSp>
      </p:grpSp>
      <p:grpSp>
        <p:nvGrpSpPr>
          <p:cNvPr id="5" name="组合 4"/>
          <p:cNvGrpSpPr/>
          <p:nvPr/>
        </p:nvGrpSpPr>
        <p:grpSpPr>
          <a:xfrm>
            <a:off x="1728470" y="3808095"/>
            <a:ext cx="9110980" cy="685800"/>
            <a:chOff x="2723" y="5667"/>
            <a:chExt cx="14348" cy="1080"/>
          </a:xfrm>
        </p:grpSpPr>
        <p:sp>
          <p:nvSpPr>
            <p:cNvPr id="136" name="TextBox 7"/>
            <p:cNvSpPr>
              <a:spLocks noChangeArrowheads="1"/>
            </p:cNvSpPr>
            <p:nvPr/>
          </p:nvSpPr>
          <p:spPr bwMode="auto">
            <a:xfrm>
              <a:off x="4115" y="5830"/>
              <a:ext cx="12266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sz="18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这五年，我们坚定不移践行以人民为中心发展思想，在脱贫攻坚、推进共享中努力提高人民生活水平</a:t>
              </a:r>
              <a:endParaRPr sz="1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3250" y="5693"/>
              <a:ext cx="13821" cy="1054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9C1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2723" y="5667"/>
              <a:ext cx="1035" cy="1035"/>
            </a:xfrm>
            <a:prstGeom prst="ellipse">
              <a:avLst/>
            </a:prstGeom>
            <a:solidFill>
              <a:srgbClr val="FF9C11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  <p:sp>
          <p:nvSpPr>
            <p:cNvPr id="2" name="Freeform 34"/>
            <p:cNvSpPr>
              <a:spLocks noEditPoints="1"/>
            </p:cNvSpPr>
            <p:nvPr/>
          </p:nvSpPr>
          <p:spPr bwMode="auto">
            <a:xfrm>
              <a:off x="2990" y="5941"/>
              <a:ext cx="484" cy="486"/>
            </a:xfrm>
            <a:custGeom>
              <a:avLst/>
              <a:gdLst>
                <a:gd name="T0" fmla="*/ 180 w 199"/>
                <a:gd name="T1" fmla="*/ 80 h 199"/>
                <a:gd name="T2" fmla="*/ 118 w 199"/>
                <a:gd name="T3" fmla="*/ 19 h 199"/>
                <a:gd name="T4" fmla="*/ 137 w 199"/>
                <a:gd name="T5" fmla="*/ 0 h 199"/>
                <a:gd name="T6" fmla="*/ 199 w 199"/>
                <a:gd name="T7" fmla="*/ 62 h 199"/>
                <a:gd name="T8" fmla="*/ 180 w 199"/>
                <a:gd name="T9" fmla="*/ 80 h 199"/>
                <a:gd name="T10" fmla="*/ 162 w 199"/>
                <a:gd name="T11" fmla="*/ 98 h 199"/>
                <a:gd name="T12" fmla="*/ 160 w 199"/>
                <a:gd name="T13" fmla="*/ 99 h 199"/>
                <a:gd name="T14" fmla="*/ 149 w 199"/>
                <a:gd name="T15" fmla="*/ 99 h 199"/>
                <a:gd name="T16" fmla="*/ 137 w 199"/>
                <a:gd name="T17" fmla="*/ 99 h 199"/>
                <a:gd name="T18" fmla="*/ 124 w 199"/>
                <a:gd name="T19" fmla="*/ 149 h 199"/>
                <a:gd name="T20" fmla="*/ 25 w 199"/>
                <a:gd name="T21" fmla="*/ 199 h 199"/>
                <a:gd name="T22" fmla="*/ 13 w 199"/>
                <a:gd name="T23" fmla="*/ 199 h 199"/>
                <a:gd name="T24" fmla="*/ 52 w 199"/>
                <a:gd name="T25" fmla="*/ 159 h 199"/>
                <a:gd name="T26" fmla="*/ 62 w 199"/>
                <a:gd name="T27" fmla="*/ 161 h 199"/>
                <a:gd name="T28" fmla="*/ 87 w 199"/>
                <a:gd name="T29" fmla="*/ 137 h 199"/>
                <a:gd name="T30" fmla="*/ 62 w 199"/>
                <a:gd name="T31" fmla="*/ 112 h 199"/>
                <a:gd name="T32" fmla="*/ 37 w 199"/>
                <a:gd name="T33" fmla="*/ 137 h 199"/>
                <a:gd name="T34" fmla="*/ 40 w 199"/>
                <a:gd name="T35" fmla="*/ 147 h 199"/>
                <a:gd name="T36" fmla="*/ 0 w 199"/>
                <a:gd name="T37" fmla="*/ 186 h 199"/>
                <a:gd name="T38" fmla="*/ 0 w 199"/>
                <a:gd name="T39" fmla="*/ 174 h 199"/>
                <a:gd name="T40" fmla="*/ 50 w 199"/>
                <a:gd name="T41" fmla="*/ 75 h 199"/>
                <a:gd name="T42" fmla="*/ 100 w 199"/>
                <a:gd name="T43" fmla="*/ 62 h 199"/>
                <a:gd name="T44" fmla="*/ 100 w 199"/>
                <a:gd name="T45" fmla="*/ 50 h 199"/>
                <a:gd name="T46" fmla="*/ 100 w 199"/>
                <a:gd name="T47" fmla="*/ 38 h 199"/>
                <a:gd name="T48" fmla="*/ 100 w 199"/>
                <a:gd name="T49" fmla="*/ 37 h 199"/>
                <a:gd name="T50" fmla="*/ 106 w 199"/>
                <a:gd name="T51" fmla="*/ 31 h 199"/>
                <a:gd name="T52" fmla="*/ 167 w 199"/>
                <a:gd name="T53" fmla="*/ 93 h 199"/>
                <a:gd name="T54" fmla="*/ 162 w 199"/>
                <a:gd name="T55" fmla="*/ 98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99" h="199">
                  <a:moveTo>
                    <a:pt x="180" y="80"/>
                  </a:moveTo>
                  <a:cubicBezTo>
                    <a:pt x="118" y="19"/>
                    <a:pt x="118" y="19"/>
                    <a:pt x="118" y="19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199" y="62"/>
                    <a:pt x="199" y="62"/>
                    <a:pt x="199" y="62"/>
                  </a:cubicBezTo>
                  <a:lnTo>
                    <a:pt x="180" y="80"/>
                  </a:lnTo>
                  <a:close/>
                  <a:moveTo>
                    <a:pt x="162" y="98"/>
                  </a:moveTo>
                  <a:cubicBezTo>
                    <a:pt x="161" y="99"/>
                    <a:pt x="161" y="99"/>
                    <a:pt x="160" y="99"/>
                  </a:cubicBezTo>
                  <a:cubicBezTo>
                    <a:pt x="149" y="99"/>
                    <a:pt x="149" y="99"/>
                    <a:pt x="149" y="99"/>
                  </a:cubicBezTo>
                  <a:cubicBezTo>
                    <a:pt x="137" y="99"/>
                    <a:pt x="137" y="99"/>
                    <a:pt x="137" y="99"/>
                  </a:cubicBezTo>
                  <a:cubicBezTo>
                    <a:pt x="124" y="149"/>
                    <a:pt x="124" y="149"/>
                    <a:pt x="124" y="149"/>
                  </a:cubicBezTo>
                  <a:cubicBezTo>
                    <a:pt x="25" y="199"/>
                    <a:pt x="25" y="199"/>
                    <a:pt x="25" y="199"/>
                  </a:cubicBezTo>
                  <a:cubicBezTo>
                    <a:pt x="13" y="199"/>
                    <a:pt x="13" y="199"/>
                    <a:pt x="13" y="199"/>
                  </a:cubicBezTo>
                  <a:cubicBezTo>
                    <a:pt x="52" y="159"/>
                    <a:pt x="52" y="159"/>
                    <a:pt x="52" y="159"/>
                  </a:cubicBezTo>
                  <a:cubicBezTo>
                    <a:pt x="55" y="161"/>
                    <a:pt x="59" y="161"/>
                    <a:pt x="62" y="161"/>
                  </a:cubicBezTo>
                  <a:cubicBezTo>
                    <a:pt x="76" y="161"/>
                    <a:pt x="87" y="150"/>
                    <a:pt x="87" y="137"/>
                  </a:cubicBezTo>
                  <a:cubicBezTo>
                    <a:pt x="87" y="123"/>
                    <a:pt x="76" y="112"/>
                    <a:pt x="62" y="112"/>
                  </a:cubicBezTo>
                  <a:cubicBezTo>
                    <a:pt x="49" y="112"/>
                    <a:pt x="37" y="123"/>
                    <a:pt x="37" y="137"/>
                  </a:cubicBezTo>
                  <a:cubicBezTo>
                    <a:pt x="37" y="140"/>
                    <a:pt x="38" y="144"/>
                    <a:pt x="40" y="147"/>
                  </a:cubicBezTo>
                  <a:cubicBezTo>
                    <a:pt x="0" y="186"/>
                    <a:pt x="0" y="186"/>
                    <a:pt x="0" y="186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50" y="75"/>
                    <a:pt x="50" y="75"/>
                    <a:pt x="50" y="75"/>
                  </a:cubicBezTo>
                  <a:cubicBezTo>
                    <a:pt x="100" y="62"/>
                    <a:pt x="100" y="62"/>
                    <a:pt x="100" y="62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100" y="38"/>
                    <a:pt x="100" y="38"/>
                    <a:pt x="100" y="38"/>
                  </a:cubicBezTo>
                  <a:cubicBezTo>
                    <a:pt x="100" y="37"/>
                    <a:pt x="100" y="37"/>
                    <a:pt x="100" y="37"/>
                  </a:cubicBezTo>
                  <a:cubicBezTo>
                    <a:pt x="106" y="31"/>
                    <a:pt x="106" y="31"/>
                    <a:pt x="106" y="31"/>
                  </a:cubicBezTo>
                  <a:cubicBezTo>
                    <a:pt x="167" y="93"/>
                    <a:pt x="167" y="93"/>
                    <a:pt x="167" y="93"/>
                  </a:cubicBezTo>
                  <a:lnTo>
                    <a:pt x="162" y="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16" tIns="45708" rIns="91416" bIns="45708" numCol="1" anchor="t" anchorCtr="0" compatLnSpc="1"/>
            <a:p>
              <a:endParaRPr lang="zh-CN" altLang="en-US" sz="1600" dirty="0">
                <a:latin typeface="字魂105号-简雅黑" panose="00000500000000000000" pitchFamily="2" charset="-122"/>
                <a:ea typeface="字魂105号-简雅黑" panose="00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560"/>
          <p:cNvSpPr txBox="1"/>
          <p:nvPr/>
        </p:nvSpPr>
        <p:spPr>
          <a:xfrm>
            <a:off x="1660525" y="671830"/>
            <a:ext cx="503110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五年的生动实践，我们深切体会到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3</a:t>
            </a:r>
            <a:endParaRPr lang="en-US" altLang="zh-CN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128645" y="3449320"/>
            <a:ext cx="1873250" cy="14668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5159375" y="3449320"/>
            <a:ext cx="1873250" cy="14668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7190105" y="3449320"/>
            <a:ext cx="1873250" cy="14668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9221470" y="3449320"/>
            <a:ext cx="1873250" cy="14668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等腰三角形 14"/>
          <p:cNvSpPr/>
          <p:nvPr/>
        </p:nvSpPr>
        <p:spPr>
          <a:xfrm>
            <a:off x="9972005" y="3215706"/>
            <a:ext cx="371360" cy="13331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任意多边形 19"/>
          <p:cNvSpPr/>
          <p:nvPr/>
        </p:nvSpPr>
        <p:spPr>
          <a:xfrm>
            <a:off x="3879479" y="3697198"/>
            <a:ext cx="371360" cy="133310"/>
          </a:xfrm>
          <a:custGeom>
            <a:avLst/>
            <a:gdLst>
              <a:gd name="connsiteX0" fmla="*/ 0 w 371475"/>
              <a:gd name="connsiteY0" fmla="*/ 0 h 133350"/>
              <a:gd name="connsiteX1" fmla="*/ 371475 w 371475"/>
              <a:gd name="connsiteY1" fmla="*/ 0 h 133350"/>
              <a:gd name="connsiteX2" fmla="*/ 185737 w 371475"/>
              <a:gd name="connsiteY2" fmla="*/ 1333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475" h="133350">
                <a:moveTo>
                  <a:pt x="0" y="0"/>
                </a:moveTo>
                <a:lnTo>
                  <a:pt x="371475" y="0"/>
                </a:lnTo>
                <a:lnTo>
                  <a:pt x="185737" y="13335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7941161" y="3697198"/>
            <a:ext cx="371360" cy="133310"/>
          </a:xfrm>
          <a:custGeom>
            <a:avLst/>
            <a:gdLst>
              <a:gd name="connsiteX0" fmla="*/ 0 w 371475"/>
              <a:gd name="connsiteY0" fmla="*/ 0 h 133350"/>
              <a:gd name="connsiteX1" fmla="*/ 371475 w 371475"/>
              <a:gd name="connsiteY1" fmla="*/ 0 h 133350"/>
              <a:gd name="connsiteX2" fmla="*/ 185737 w 371475"/>
              <a:gd name="connsiteY2" fmla="*/ 1333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475" h="133350">
                <a:moveTo>
                  <a:pt x="0" y="0"/>
                </a:moveTo>
                <a:lnTo>
                  <a:pt x="371475" y="0"/>
                </a:lnTo>
                <a:lnTo>
                  <a:pt x="185737" y="13335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8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5" name="Freeform 44"/>
          <p:cNvSpPr>
            <a:spLocks noEditPoints="1"/>
          </p:cNvSpPr>
          <p:nvPr/>
        </p:nvSpPr>
        <p:spPr bwMode="auto">
          <a:xfrm>
            <a:off x="9905660" y="4117595"/>
            <a:ext cx="504048" cy="330470"/>
          </a:xfrm>
          <a:custGeom>
            <a:avLst/>
            <a:gdLst>
              <a:gd name="T0" fmla="*/ 116 w 128"/>
              <a:gd name="T1" fmla="*/ 0 h 84"/>
              <a:gd name="T2" fmla="*/ 12 w 128"/>
              <a:gd name="T3" fmla="*/ 0 h 84"/>
              <a:gd name="T4" fmla="*/ 0 w 128"/>
              <a:gd name="T5" fmla="*/ 12 h 84"/>
              <a:gd name="T6" fmla="*/ 0 w 128"/>
              <a:gd name="T7" fmla="*/ 72 h 84"/>
              <a:gd name="T8" fmla="*/ 12 w 128"/>
              <a:gd name="T9" fmla="*/ 84 h 84"/>
              <a:gd name="T10" fmla="*/ 116 w 128"/>
              <a:gd name="T11" fmla="*/ 84 h 84"/>
              <a:gd name="T12" fmla="*/ 128 w 128"/>
              <a:gd name="T13" fmla="*/ 72 h 84"/>
              <a:gd name="T14" fmla="*/ 128 w 128"/>
              <a:gd name="T15" fmla="*/ 12 h 84"/>
              <a:gd name="T16" fmla="*/ 116 w 128"/>
              <a:gd name="T17" fmla="*/ 0 h 84"/>
              <a:gd name="T18" fmla="*/ 16 w 128"/>
              <a:gd name="T19" fmla="*/ 8 h 84"/>
              <a:gd name="T20" fmla="*/ 112 w 128"/>
              <a:gd name="T21" fmla="*/ 8 h 84"/>
              <a:gd name="T22" fmla="*/ 115 w 128"/>
              <a:gd name="T23" fmla="*/ 8 h 84"/>
              <a:gd name="T24" fmla="*/ 67 w 128"/>
              <a:gd name="T25" fmla="*/ 51 h 84"/>
              <a:gd name="T26" fmla="*/ 64 w 128"/>
              <a:gd name="T27" fmla="*/ 52 h 84"/>
              <a:gd name="T28" fmla="*/ 61 w 128"/>
              <a:gd name="T29" fmla="*/ 51 h 84"/>
              <a:gd name="T30" fmla="*/ 14 w 128"/>
              <a:gd name="T31" fmla="*/ 8 h 84"/>
              <a:gd name="T32" fmla="*/ 16 w 128"/>
              <a:gd name="T33" fmla="*/ 8 h 84"/>
              <a:gd name="T34" fmla="*/ 8 w 128"/>
              <a:gd name="T35" fmla="*/ 70 h 84"/>
              <a:gd name="T36" fmla="*/ 8 w 128"/>
              <a:gd name="T37" fmla="*/ 68 h 84"/>
              <a:gd name="T38" fmla="*/ 8 w 128"/>
              <a:gd name="T39" fmla="*/ 16 h 84"/>
              <a:gd name="T40" fmla="*/ 8 w 128"/>
              <a:gd name="T41" fmla="*/ 14 h 84"/>
              <a:gd name="T42" fmla="*/ 40 w 128"/>
              <a:gd name="T43" fmla="*/ 42 h 84"/>
              <a:gd name="T44" fmla="*/ 8 w 128"/>
              <a:gd name="T45" fmla="*/ 70 h 84"/>
              <a:gd name="T46" fmla="*/ 112 w 128"/>
              <a:gd name="T47" fmla="*/ 76 h 84"/>
              <a:gd name="T48" fmla="*/ 16 w 128"/>
              <a:gd name="T49" fmla="*/ 76 h 84"/>
              <a:gd name="T50" fmla="*/ 14 w 128"/>
              <a:gd name="T51" fmla="*/ 76 h 84"/>
              <a:gd name="T52" fmla="*/ 46 w 128"/>
              <a:gd name="T53" fmla="*/ 48 h 84"/>
              <a:gd name="T54" fmla="*/ 56 w 128"/>
              <a:gd name="T55" fmla="*/ 57 h 84"/>
              <a:gd name="T56" fmla="*/ 72 w 128"/>
              <a:gd name="T57" fmla="*/ 57 h 84"/>
              <a:gd name="T58" fmla="*/ 82 w 128"/>
              <a:gd name="T59" fmla="*/ 48 h 84"/>
              <a:gd name="T60" fmla="*/ 113 w 128"/>
              <a:gd name="T61" fmla="*/ 76 h 84"/>
              <a:gd name="T62" fmla="*/ 112 w 128"/>
              <a:gd name="T63" fmla="*/ 76 h 84"/>
              <a:gd name="T64" fmla="*/ 120 w 128"/>
              <a:gd name="T65" fmla="*/ 68 h 84"/>
              <a:gd name="T66" fmla="*/ 119 w 128"/>
              <a:gd name="T67" fmla="*/ 70 h 84"/>
              <a:gd name="T68" fmla="*/ 88 w 128"/>
              <a:gd name="T69" fmla="*/ 43 h 84"/>
              <a:gd name="T70" fmla="*/ 120 w 128"/>
              <a:gd name="T71" fmla="*/ 15 h 84"/>
              <a:gd name="T72" fmla="*/ 120 w 128"/>
              <a:gd name="T73" fmla="*/ 16 h 84"/>
              <a:gd name="T74" fmla="*/ 120 w 128"/>
              <a:gd name="T75" fmla="*/ 6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8" h="84">
                <a:moveTo>
                  <a:pt x="116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8"/>
                  <a:pt x="5" y="84"/>
                  <a:pt x="12" y="84"/>
                </a:cubicBezTo>
                <a:cubicBezTo>
                  <a:pt x="116" y="84"/>
                  <a:pt x="116" y="84"/>
                  <a:pt x="116" y="84"/>
                </a:cubicBezTo>
                <a:cubicBezTo>
                  <a:pt x="122" y="84"/>
                  <a:pt x="128" y="78"/>
                  <a:pt x="128" y="72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128" y="5"/>
                  <a:pt x="122" y="0"/>
                  <a:pt x="116" y="0"/>
                </a:cubicBezTo>
                <a:close/>
                <a:moveTo>
                  <a:pt x="16" y="8"/>
                </a:moveTo>
                <a:cubicBezTo>
                  <a:pt x="112" y="8"/>
                  <a:pt x="112" y="8"/>
                  <a:pt x="112" y="8"/>
                </a:cubicBezTo>
                <a:cubicBezTo>
                  <a:pt x="113" y="8"/>
                  <a:pt x="114" y="8"/>
                  <a:pt x="115" y="8"/>
                </a:cubicBezTo>
                <a:cubicBezTo>
                  <a:pt x="67" y="51"/>
                  <a:pt x="67" y="51"/>
                  <a:pt x="67" y="51"/>
                </a:cubicBezTo>
                <a:cubicBezTo>
                  <a:pt x="66" y="52"/>
                  <a:pt x="65" y="52"/>
                  <a:pt x="64" y="52"/>
                </a:cubicBezTo>
                <a:cubicBezTo>
                  <a:pt x="63" y="52"/>
                  <a:pt x="62" y="52"/>
                  <a:pt x="61" y="51"/>
                </a:cubicBezTo>
                <a:cubicBezTo>
                  <a:pt x="14" y="8"/>
                  <a:pt x="14" y="8"/>
                  <a:pt x="14" y="8"/>
                </a:cubicBezTo>
                <a:cubicBezTo>
                  <a:pt x="14" y="8"/>
                  <a:pt x="15" y="8"/>
                  <a:pt x="16" y="8"/>
                </a:cubicBezTo>
                <a:close/>
                <a:moveTo>
                  <a:pt x="8" y="70"/>
                </a:moveTo>
                <a:cubicBezTo>
                  <a:pt x="8" y="69"/>
                  <a:pt x="8" y="69"/>
                  <a:pt x="8" y="6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5"/>
                  <a:pt x="8" y="14"/>
                  <a:pt x="8" y="14"/>
                </a:cubicBezTo>
                <a:cubicBezTo>
                  <a:pt x="40" y="42"/>
                  <a:pt x="40" y="42"/>
                  <a:pt x="40" y="42"/>
                </a:cubicBezTo>
                <a:lnTo>
                  <a:pt x="8" y="70"/>
                </a:lnTo>
                <a:close/>
                <a:moveTo>
                  <a:pt x="112" y="76"/>
                </a:moveTo>
                <a:cubicBezTo>
                  <a:pt x="16" y="76"/>
                  <a:pt x="16" y="76"/>
                  <a:pt x="16" y="76"/>
                </a:cubicBezTo>
                <a:cubicBezTo>
                  <a:pt x="15" y="76"/>
                  <a:pt x="15" y="76"/>
                  <a:pt x="14" y="76"/>
                </a:cubicBezTo>
                <a:cubicBezTo>
                  <a:pt x="46" y="48"/>
                  <a:pt x="46" y="48"/>
                  <a:pt x="46" y="48"/>
                </a:cubicBezTo>
                <a:cubicBezTo>
                  <a:pt x="56" y="57"/>
                  <a:pt x="56" y="57"/>
                  <a:pt x="56" y="57"/>
                </a:cubicBezTo>
                <a:cubicBezTo>
                  <a:pt x="61" y="61"/>
                  <a:pt x="67" y="61"/>
                  <a:pt x="72" y="57"/>
                </a:cubicBezTo>
                <a:cubicBezTo>
                  <a:pt x="82" y="48"/>
                  <a:pt x="82" y="48"/>
                  <a:pt x="82" y="48"/>
                </a:cubicBezTo>
                <a:cubicBezTo>
                  <a:pt x="113" y="76"/>
                  <a:pt x="113" y="76"/>
                  <a:pt x="113" y="76"/>
                </a:cubicBezTo>
                <a:cubicBezTo>
                  <a:pt x="113" y="76"/>
                  <a:pt x="112" y="76"/>
                  <a:pt x="112" y="76"/>
                </a:cubicBezTo>
                <a:close/>
                <a:moveTo>
                  <a:pt x="120" y="68"/>
                </a:moveTo>
                <a:cubicBezTo>
                  <a:pt x="120" y="69"/>
                  <a:pt x="120" y="69"/>
                  <a:pt x="119" y="70"/>
                </a:cubicBezTo>
                <a:cubicBezTo>
                  <a:pt x="88" y="43"/>
                  <a:pt x="88" y="43"/>
                  <a:pt x="88" y="43"/>
                </a:cubicBezTo>
                <a:cubicBezTo>
                  <a:pt x="120" y="15"/>
                  <a:pt x="120" y="15"/>
                  <a:pt x="120" y="15"/>
                </a:cubicBezTo>
                <a:cubicBezTo>
                  <a:pt x="120" y="15"/>
                  <a:pt x="120" y="15"/>
                  <a:pt x="120" y="16"/>
                </a:cubicBezTo>
                <a:lnTo>
                  <a:pt x="120" y="68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6" name="Freeform 63"/>
          <p:cNvSpPr>
            <a:spLocks noEditPoints="1"/>
          </p:cNvSpPr>
          <p:nvPr/>
        </p:nvSpPr>
        <p:spPr bwMode="auto">
          <a:xfrm>
            <a:off x="7921551" y="2392614"/>
            <a:ext cx="410584" cy="505719"/>
          </a:xfrm>
          <a:custGeom>
            <a:avLst/>
            <a:gdLst>
              <a:gd name="T0" fmla="*/ 52 w 104"/>
              <a:gd name="T1" fmla="*/ 44 h 128"/>
              <a:gd name="T2" fmla="*/ 36 w 104"/>
              <a:gd name="T3" fmla="*/ 60 h 128"/>
              <a:gd name="T4" fmla="*/ 52 w 104"/>
              <a:gd name="T5" fmla="*/ 76 h 128"/>
              <a:gd name="T6" fmla="*/ 68 w 104"/>
              <a:gd name="T7" fmla="*/ 60 h 128"/>
              <a:gd name="T8" fmla="*/ 52 w 104"/>
              <a:gd name="T9" fmla="*/ 44 h 128"/>
              <a:gd name="T10" fmla="*/ 52 w 104"/>
              <a:gd name="T11" fmla="*/ 68 h 128"/>
              <a:gd name="T12" fmla="*/ 44 w 104"/>
              <a:gd name="T13" fmla="*/ 60 h 128"/>
              <a:gd name="T14" fmla="*/ 52 w 104"/>
              <a:gd name="T15" fmla="*/ 52 h 128"/>
              <a:gd name="T16" fmla="*/ 60 w 104"/>
              <a:gd name="T17" fmla="*/ 60 h 128"/>
              <a:gd name="T18" fmla="*/ 52 w 104"/>
              <a:gd name="T19" fmla="*/ 68 h 128"/>
              <a:gd name="T20" fmla="*/ 102 w 104"/>
              <a:gd name="T21" fmla="*/ 14 h 128"/>
              <a:gd name="T22" fmla="*/ 96 w 104"/>
              <a:gd name="T23" fmla="*/ 12 h 128"/>
              <a:gd name="T24" fmla="*/ 96 w 104"/>
              <a:gd name="T25" fmla="*/ 12 h 128"/>
              <a:gd name="T26" fmla="*/ 92 w 104"/>
              <a:gd name="T27" fmla="*/ 12 h 128"/>
              <a:gd name="T28" fmla="*/ 76 w 104"/>
              <a:gd name="T29" fmla="*/ 10 h 128"/>
              <a:gd name="T30" fmla="*/ 56 w 104"/>
              <a:gd name="T31" fmla="*/ 1 h 128"/>
              <a:gd name="T32" fmla="*/ 52 w 104"/>
              <a:gd name="T33" fmla="*/ 0 h 128"/>
              <a:gd name="T34" fmla="*/ 47 w 104"/>
              <a:gd name="T35" fmla="*/ 1 h 128"/>
              <a:gd name="T36" fmla="*/ 28 w 104"/>
              <a:gd name="T37" fmla="*/ 10 h 128"/>
              <a:gd name="T38" fmla="*/ 12 w 104"/>
              <a:gd name="T39" fmla="*/ 12 h 128"/>
              <a:gd name="T40" fmla="*/ 9 w 104"/>
              <a:gd name="T41" fmla="*/ 12 h 128"/>
              <a:gd name="T42" fmla="*/ 8 w 104"/>
              <a:gd name="T43" fmla="*/ 12 h 128"/>
              <a:gd name="T44" fmla="*/ 3 w 104"/>
              <a:gd name="T45" fmla="*/ 14 h 128"/>
              <a:gd name="T46" fmla="*/ 0 w 104"/>
              <a:gd name="T47" fmla="*/ 20 h 128"/>
              <a:gd name="T48" fmla="*/ 0 w 104"/>
              <a:gd name="T49" fmla="*/ 44 h 128"/>
              <a:gd name="T50" fmla="*/ 50 w 104"/>
              <a:gd name="T51" fmla="*/ 128 h 128"/>
              <a:gd name="T52" fmla="*/ 52 w 104"/>
              <a:gd name="T53" fmla="*/ 128 h 128"/>
              <a:gd name="T54" fmla="*/ 53 w 104"/>
              <a:gd name="T55" fmla="*/ 128 h 128"/>
              <a:gd name="T56" fmla="*/ 104 w 104"/>
              <a:gd name="T57" fmla="*/ 44 h 128"/>
              <a:gd name="T58" fmla="*/ 104 w 104"/>
              <a:gd name="T59" fmla="*/ 24 h 128"/>
              <a:gd name="T60" fmla="*/ 102 w 104"/>
              <a:gd name="T61" fmla="*/ 14 h 128"/>
              <a:gd name="T62" fmla="*/ 96 w 104"/>
              <a:gd name="T63" fmla="*/ 44 h 128"/>
              <a:gd name="T64" fmla="*/ 52 w 104"/>
              <a:gd name="T65" fmla="*/ 120 h 128"/>
              <a:gd name="T66" fmla="*/ 8 w 104"/>
              <a:gd name="T67" fmla="*/ 44 h 128"/>
              <a:gd name="T68" fmla="*/ 8 w 104"/>
              <a:gd name="T69" fmla="*/ 20 h 128"/>
              <a:gd name="T70" fmla="*/ 12 w 104"/>
              <a:gd name="T71" fmla="*/ 20 h 128"/>
              <a:gd name="T72" fmla="*/ 30 w 104"/>
              <a:gd name="T73" fmla="*/ 18 h 128"/>
              <a:gd name="T74" fmla="*/ 52 w 104"/>
              <a:gd name="T75" fmla="*/ 8 h 128"/>
              <a:gd name="T76" fmla="*/ 74 w 104"/>
              <a:gd name="T77" fmla="*/ 18 h 128"/>
              <a:gd name="T78" fmla="*/ 92 w 104"/>
              <a:gd name="T79" fmla="*/ 20 h 128"/>
              <a:gd name="T80" fmla="*/ 96 w 104"/>
              <a:gd name="T81" fmla="*/ 20 h 128"/>
              <a:gd name="T82" fmla="*/ 96 w 104"/>
              <a:gd name="T83" fmla="*/ 4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128">
                <a:moveTo>
                  <a:pt x="52" y="44"/>
                </a:moveTo>
                <a:cubicBezTo>
                  <a:pt x="43" y="44"/>
                  <a:pt x="36" y="51"/>
                  <a:pt x="36" y="60"/>
                </a:cubicBezTo>
                <a:cubicBezTo>
                  <a:pt x="36" y="69"/>
                  <a:pt x="43" y="76"/>
                  <a:pt x="52" y="76"/>
                </a:cubicBezTo>
                <a:cubicBezTo>
                  <a:pt x="61" y="76"/>
                  <a:pt x="68" y="69"/>
                  <a:pt x="68" y="60"/>
                </a:cubicBezTo>
                <a:cubicBezTo>
                  <a:pt x="68" y="51"/>
                  <a:pt x="61" y="44"/>
                  <a:pt x="52" y="44"/>
                </a:cubicBezTo>
                <a:close/>
                <a:moveTo>
                  <a:pt x="52" y="68"/>
                </a:moveTo>
                <a:cubicBezTo>
                  <a:pt x="48" y="68"/>
                  <a:pt x="44" y="64"/>
                  <a:pt x="44" y="60"/>
                </a:cubicBezTo>
                <a:cubicBezTo>
                  <a:pt x="44" y="56"/>
                  <a:pt x="48" y="52"/>
                  <a:pt x="52" y="52"/>
                </a:cubicBezTo>
                <a:cubicBezTo>
                  <a:pt x="56" y="52"/>
                  <a:pt x="60" y="56"/>
                  <a:pt x="60" y="60"/>
                </a:cubicBezTo>
                <a:cubicBezTo>
                  <a:pt x="60" y="64"/>
                  <a:pt x="56" y="68"/>
                  <a:pt x="52" y="68"/>
                </a:cubicBezTo>
                <a:close/>
                <a:moveTo>
                  <a:pt x="102" y="14"/>
                </a:moveTo>
                <a:cubicBezTo>
                  <a:pt x="100" y="13"/>
                  <a:pt x="98" y="12"/>
                  <a:pt x="96" y="12"/>
                </a:cubicBezTo>
                <a:cubicBezTo>
                  <a:pt x="96" y="12"/>
                  <a:pt x="96" y="12"/>
                  <a:pt x="96" y="12"/>
                </a:cubicBezTo>
                <a:cubicBezTo>
                  <a:pt x="95" y="12"/>
                  <a:pt x="94" y="12"/>
                  <a:pt x="92" y="12"/>
                </a:cubicBezTo>
                <a:cubicBezTo>
                  <a:pt x="89" y="12"/>
                  <a:pt x="82" y="12"/>
                  <a:pt x="76" y="10"/>
                </a:cubicBezTo>
                <a:cubicBezTo>
                  <a:pt x="68" y="8"/>
                  <a:pt x="59" y="3"/>
                  <a:pt x="56" y="1"/>
                </a:cubicBezTo>
                <a:cubicBezTo>
                  <a:pt x="55" y="1"/>
                  <a:pt x="53" y="0"/>
                  <a:pt x="52" y="0"/>
                </a:cubicBezTo>
                <a:cubicBezTo>
                  <a:pt x="50" y="0"/>
                  <a:pt x="49" y="1"/>
                  <a:pt x="47" y="1"/>
                </a:cubicBezTo>
                <a:cubicBezTo>
                  <a:pt x="47" y="2"/>
                  <a:pt x="37" y="8"/>
                  <a:pt x="28" y="10"/>
                </a:cubicBezTo>
                <a:cubicBezTo>
                  <a:pt x="22" y="12"/>
                  <a:pt x="15" y="12"/>
                  <a:pt x="12" y="12"/>
                </a:cubicBezTo>
                <a:cubicBezTo>
                  <a:pt x="10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6" y="12"/>
                  <a:pt x="4" y="13"/>
                  <a:pt x="3" y="14"/>
                </a:cubicBezTo>
                <a:cubicBezTo>
                  <a:pt x="1" y="16"/>
                  <a:pt x="0" y="18"/>
                  <a:pt x="0" y="20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118"/>
                  <a:pt x="48" y="127"/>
                  <a:pt x="50" y="128"/>
                </a:cubicBezTo>
                <a:cubicBezTo>
                  <a:pt x="51" y="128"/>
                  <a:pt x="51" y="128"/>
                  <a:pt x="52" y="128"/>
                </a:cubicBezTo>
                <a:cubicBezTo>
                  <a:pt x="52" y="128"/>
                  <a:pt x="53" y="128"/>
                  <a:pt x="53" y="128"/>
                </a:cubicBezTo>
                <a:cubicBezTo>
                  <a:pt x="55" y="127"/>
                  <a:pt x="104" y="118"/>
                  <a:pt x="104" y="44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4" y="22"/>
                  <a:pt x="103" y="16"/>
                  <a:pt x="102" y="14"/>
                </a:cubicBezTo>
                <a:close/>
                <a:moveTo>
                  <a:pt x="96" y="44"/>
                </a:moveTo>
                <a:cubicBezTo>
                  <a:pt x="96" y="112"/>
                  <a:pt x="52" y="120"/>
                  <a:pt x="52" y="120"/>
                </a:cubicBezTo>
                <a:cubicBezTo>
                  <a:pt x="52" y="120"/>
                  <a:pt x="8" y="112"/>
                  <a:pt x="8" y="44"/>
                </a:cubicBezTo>
                <a:cubicBezTo>
                  <a:pt x="8" y="26"/>
                  <a:pt x="8" y="20"/>
                  <a:pt x="8" y="20"/>
                </a:cubicBezTo>
                <a:cubicBezTo>
                  <a:pt x="8" y="20"/>
                  <a:pt x="9" y="20"/>
                  <a:pt x="12" y="20"/>
                </a:cubicBezTo>
                <a:cubicBezTo>
                  <a:pt x="16" y="20"/>
                  <a:pt x="23" y="20"/>
                  <a:pt x="30" y="18"/>
                </a:cubicBezTo>
                <a:cubicBezTo>
                  <a:pt x="41" y="15"/>
                  <a:pt x="52" y="8"/>
                  <a:pt x="52" y="8"/>
                </a:cubicBezTo>
                <a:cubicBezTo>
                  <a:pt x="52" y="8"/>
                  <a:pt x="63" y="15"/>
                  <a:pt x="74" y="18"/>
                </a:cubicBezTo>
                <a:cubicBezTo>
                  <a:pt x="81" y="20"/>
                  <a:pt x="88" y="20"/>
                  <a:pt x="92" y="20"/>
                </a:cubicBezTo>
                <a:cubicBezTo>
                  <a:pt x="95" y="20"/>
                  <a:pt x="96" y="20"/>
                  <a:pt x="96" y="20"/>
                </a:cubicBezTo>
                <a:cubicBezTo>
                  <a:pt x="96" y="20"/>
                  <a:pt x="96" y="26"/>
                  <a:pt x="96" y="44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8" name="Freeform 71"/>
          <p:cNvSpPr>
            <a:spLocks noEditPoints="1"/>
          </p:cNvSpPr>
          <p:nvPr/>
        </p:nvSpPr>
        <p:spPr bwMode="auto">
          <a:xfrm>
            <a:off x="3812298" y="2392614"/>
            <a:ext cx="505719" cy="505719"/>
          </a:xfrm>
          <a:custGeom>
            <a:avLst/>
            <a:gdLst>
              <a:gd name="T0" fmla="*/ 60 w 128"/>
              <a:gd name="T1" fmla="*/ 8 h 128"/>
              <a:gd name="T2" fmla="*/ 0 w 128"/>
              <a:gd name="T3" fmla="*/ 68 h 128"/>
              <a:gd name="T4" fmla="*/ 60 w 128"/>
              <a:gd name="T5" fmla="*/ 128 h 128"/>
              <a:gd name="T6" fmla="*/ 120 w 128"/>
              <a:gd name="T7" fmla="*/ 68 h 128"/>
              <a:gd name="T8" fmla="*/ 60 w 128"/>
              <a:gd name="T9" fmla="*/ 68 h 128"/>
              <a:gd name="T10" fmla="*/ 60 w 128"/>
              <a:gd name="T11" fmla="*/ 8 h 128"/>
              <a:gd name="T12" fmla="*/ 111 w 128"/>
              <a:gd name="T13" fmla="*/ 76 h 128"/>
              <a:gd name="T14" fmla="*/ 60 w 128"/>
              <a:gd name="T15" fmla="*/ 120 h 128"/>
              <a:gd name="T16" fmla="*/ 8 w 128"/>
              <a:gd name="T17" fmla="*/ 68 h 128"/>
              <a:gd name="T18" fmla="*/ 52 w 128"/>
              <a:gd name="T19" fmla="*/ 17 h 128"/>
              <a:gd name="T20" fmla="*/ 52 w 128"/>
              <a:gd name="T21" fmla="*/ 76 h 128"/>
              <a:gd name="T22" fmla="*/ 111 w 128"/>
              <a:gd name="T23" fmla="*/ 76 h 128"/>
              <a:gd name="T24" fmla="*/ 68 w 128"/>
              <a:gd name="T25" fmla="*/ 0 h 128"/>
              <a:gd name="T26" fmla="*/ 68 w 128"/>
              <a:gd name="T27" fmla="*/ 60 h 128"/>
              <a:gd name="T28" fmla="*/ 128 w 128"/>
              <a:gd name="T29" fmla="*/ 60 h 128"/>
              <a:gd name="T30" fmla="*/ 68 w 128"/>
              <a:gd name="T31" fmla="*/ 0 h 128"/>
              <a:gd name="T32" fmla="*/ 76 w 128"/>
              <a:gd name="T33" fmla="*/ 9 h 128"/>
              <a:gd name="T34" fmla="*/ 119 w 128"/>
              <a:gd name="T35" fmla="*/ 52 h 128"/>
              <a:gd name="T36" fmla="*/ 76 w 128"/>
              <a:gd name="T37" fmla="*/ 52 h 128"/>
              <a:gd name="T38" fmla="*/ 76 w 128"/>
              <a:gd name="T39" fmla="*/ 9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8" h="128">
                <a:moveTo>
                  <a:pt x="60" y="8"/>
                </a:moveTo>
                <a:cubicBezTo>
                  <a:pt x="27" y="8"/>
                  <a:pt x="0" y="35"/>
                  <a:pt x="0" y="68"/>
                </a:cubicBezTo>
                <a:cubicBezTo>
                  <a:pt x="0" y="101"/>
                  <a:pt x="27" y="128"/>
                  <a:pt x="60" y="128"/>
                </a:cubicBezTo>
                <a:cubicBezTo>
                  <a:pt x="93" y="128"/>
                  <a:pt x="120" y="101"/>
                  <a:pt x="120" y="68"/>
                </a:cubicBezTo>
                <a:cubicBezTo>
                  <a:pt x="104" y="68"/>
                  <a:pt x="60" y="68"/>
                  <a:pt x="60" y="68"/>
                </a:cubicBezTo>
                <a:cubicBezTo>
                  <a:pt x="60" y="68"/>
                  <a:pt x="60" y="24"/>
                  <a:pt x="60" y="8"/>
                </a:cubicBezTo>
                <a:close/>
                <a:moveTo>
                  <a:pt x="111" y="76"/>
                </a:moveTo>
                <a:cubicBezTo>
                  <a:pt x="108" y="101"/>
                  <a:pt x="86" y="120"/>
                  <a:pt x="60" y="120"/>
                </a:cubicBezTo>
                <a:cubicBezTo>
                  <a:pt x="31" y="120"/>
                  <a:pt x="8" y="97"/>
                  <a:pt x="8" y="68"/>
                </a:cubicBezTo>
                <a:cubicBezTo>
                  <a:pt x="8" y="42"/>
                  <a:pt x="27" y="21"/>
                  <a:pt x="52" y="17"/>
                </a:cubicBezTo>
                <a:cubicBezTo>
                  <a:pt x="52" y="43"/>
                  <a:pt x="52" y="76"/>
                  <a:pt x="52" y="76"/>
                </a:cubicBezTo>
                <a:cubicBezTo>
                  <a:pt x="52" y="76"/>
                  <a:pt x="84" y="76"/>
                  <a:pt x="111" y="76"/>
                </a:cubicBezTo>
                <a:close/>
                <a:moveTo>
                  <a:pt x="68" y="0"/>
                </a:moveTo>
                <a:cubicBezTo>
                  <a:pt x="68" y="30"/>
                  <a:pt x="68" y="60"/>
                  <a:pt x="68" y="60"/>
                </a:cubicBezTo>
                <a:cubicBezTo>
                  <a:pt x="68" y="60"/>
                  <a:pt x="82" y="60"/>
                  <a:pt x="128" y="60"/>
                </a:cubicBezTo>
                <a:cubicBezTo>
                  <a:pt x="128" y="27"/>
                  <a:pt x="101" y="0"/>
                  <a:pt x="68" y="0"/>
                </a:cubicBezTo>
                <a:close/>
                <a:moveTo>
                  <a:pt x="76" y="9"/>
                </a:moveTo>
                <a:cubicBezTo>
                  <a:pt x="98" y="12"/>
                  <a:pt x="116" y="30"/>
                  <a:pt x="119" y="52"/>
                </a:cubicBezTo>
                <a:cubicBezTo>
                  <a:pt x="102" y="52"/>
                  <a:pt x="76" y="52"/>
                  <a:pt x="76" y="52"/>
                </a:cubicBezTo>
                <a:cubicBezTo>
                  <a:pt x="76" y="52"/>
                  <a:pt x="76" y="29"/>
                  <a:pt x="76" y="9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98550" y="1907540"/>
            <a:ext cx="1873250" cy="2627630"/>
            <a:chOff x="1730" y="3004"/>
            <a:chExt cx="2950" cy="4138"/>
          </a:xfrm>
        </p:grpSpPr>
        <p:sp>
          <p:nvSpPr>
            <p:cNvPr id="2" name="圆角矩形 1"/>
            <p:cNvSpPr/>
            <p:nvPr/>
          </p:nvSpPr>
          <p:spPr>
            <a:xfrm>
              <a:off x="1730" y="5432"/>
              <a:ext cx="2950" cy="231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8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27"/>
            <p:cNvSpPr>
              <a:spLocks noEditPoints="1"/>
            </p:cNvSpPr>
            <p:nvPr/>
          </p:nvSpPr>
          <p:spPr bwMode="auto">
            <a:xfrm>
              <a:off x="2805" y="6348"/>
              <a:ext cx="796" cy="794"/>
            </a:xfrm>
            <a:custGeom>
              <a:avLst/>
              <a:gdLst>
                <a:gd name="T0" fmla="*/ 44 w 128"/>
                <a:gd name="T1" fmla="*/ 64 h 128"/>
                <a:gd name="T2" fmla="*/ 84 w 128"/>
                <a:gd name="T3" fmla="*/ 64 h 128"/>
                <a:gd name="T4" fmla="*/ 64 w 128"/>
                <a:gd name="T5" fmla="*/ 76 h 128"/>
                <a:gd name="T6" fmla="*/ 64 w 128"/>
                <a:gd name="T7" fmla="*/ 52 h 128"/>
                <a:gd name="T8" fmla="*/ 64 w 128"/>
                <a:gd name="T9" fmla="*/ 76 h 128"/>
                <a:gd name="T10" fmla="*/ 114 w 128"/>
                <a:gd name="T11" fmla="*/ 46 h 128"/>
                <a:gd name="T12" fmla="*/ 113 w 128"/>
                <a:gd name="T13" fmla="*/ 41 h 128"/>
                <a:gd name="T14" fmla="*/ 112 w 128"/>
                <a:gd name="T15" fmla="*/ 22 h 128"/>
                <a:gd name="T16" fmla="*/ 97 w 128"/>
                <a:gd name="T17" fmla="*/ 12 h 128"/>
                <a:gd name="T18" fmla="*/ 87 w 128"/>
                <a:gd name="T19" fmla="*/ 16 h 128"/>
                <a:gd name="T20" fmla="*/ 82 w 128"/>
                <a:gd name="T21" fmla="*/ 13 h 128"/>
                <a:gd name="T22" fmla="*/ 61 w 128"/>
                <a:gd name="T23" fmla="*/ 0 h 128"/>
                <a:gd name="T24" fmla="*/ 46 w 128"/>
                <a:gd name="T25" fmla="*/ 14 h 128"/>
                <a:gd name="T26" fmla="*/ 41 w 128"/>
                <a:gd name="T27" fmla="*/ 16 h 128"/>
                <a:gd name="T28" fmla="*/ 21 w 128"/>
                <a:gd name="T29" fmla="*/ 17 h 128"/>
                <a:gd name="T30" fmla="*/ 12 w 128"/>
                <a:gd name="T31" fmla="*/ 32 h 128"/>
                <a:gd name="T32" fmla="*/ 16 w 128"/>
                <a:gd name="T33" fmla="*/ 42 h 128"/>
                <a:gd name="T34" fmla="*/ 13 w 128"/>
                <a:gd name="T35" fmla="*/ 47 h 128"/>
                <a:gd name="T36" fmla="*/ 0 w 128"/>
                <a:gd name="T37" fmla="*/ 68 h 128"/>
                <a:gd name="T38" fmla="*/ 14 w 128"/>
                <a:gd name="T39" fmla="*/ 82 h 128"/>
                <a:gd name="T40" fmla="*/ 16 w 128"/>
                <a:gd name="T41" fmla="*/ 88 h 128"/>
                <a:gd name="T42" fmla="*/ 16 w 128"/>
                <a:gd name="T43" fmla="*/ 107 h 128"/>
                <a:gd name="T44" fmla="*/ 32 w 128"/>
                <a:gd name="T45" fmla="*/ 116 h 128"/>
                <a:gd name="T46" fmla="*/ 41 w 128"/>
                <a:gd name="T47" fmla="*/ 113 h 128"/>
                <a:gd name="T48" fmla="*/ 46 w 128"/>
                <a:gd name="T49" fmla="*/ 115 h 128"/>
                <a:gd name="T50" fmla="*/ 68 w 128"/>
                <a:gd name="T51" fmla="*/ 128 h 128"/>
                <a:gd name="T52" fmla="*/ 82 w 128"/>
                <a:gd name="T53" fmla="*/ 114 h 128"/>
                <a:gd name="T54" fmla="*/ 88 w 128"/>
                <a:gd name="T55" fmla="*/ 113 h 128"/>
                <a:gd name="T56" fmla="*/ 107 w 128"/>
                <a:gd name="T57" fmla="*/ 112 h 128"/>
                <a:gd name="T58" fmla="*/ 116 w 128"/>
                <a:gd name="T59" fmla="*/ 97 h 128"/>
                <a:gd name="T60" fmla="*/ 112 w 128"/>
                <a:gd name="T61" fmla="*/ 87 h 128"/>
                <a:gd name="T62" fmla="*/ 115 w 128"/>
                <a:gd name="T63" fmla="*/ 82 h 128"/>
                <a:gd name="T64" fmla="*/ 128 w 128"/>
                <a:gd name="T65" fmla="*/ 61 h 128"/>
                <a:gd name="T66" fmla="*/ 120 w 128"/>
                <a:gd name="T67" fmla="*/ 68 h 128"/>
                <a:gd name="T68" fmla="*/ 108 w 128"/>
                <a:gd name="T69" fmla="*/ 77 h 128"/>
                <a:gd name="T70" fmla="*/ 106 w 128"/>
                <a:gd name="T71" fmla="*/ 92 h 128"/>
                <a:gd name="T72" fmla="*/ 101 w 128"/>
                <a:gd name="T73" fmla="*/ 106 h 128"/>
                <a:gd name="T74" fmla="*/ 91 w 128"/>
                <a:gd name="T75" fmla="*/ 106 h 128"/>
                <a:gd name="T76" fmla="*/ 76 w 128"/>
                <a:gd name="T77" fmla="*/ 108 h 128"/>
                <a:gd name="T78" fmla="*/ 68 w 128"/>
                <a:gd name="T79" fmla="*/ 120 h 128"/>
                <a:gd name="T80" fmla="*/ 54 w 128"/>
                <a:gd name="T81" fmla="*/ 113 h 128"/>
                <a:gd name="T82" fmla="*/ 42 w 128"/>
                <a:gd name="T83" fmla="*/ 104 h 128"/>
                <a:gd name="T84" fmla="*/ 32 w 128"/>
                <a:gd name="T85" fmla="*/ 108 h 128"/>
                <a:gd name="T86" fmla="*/ 22 w 128"/>
                <a:gd name="T87" fmla="*/ 101 h 128"/>
                <a:gd name="T88" fmla="*/ 25 w 128"/>
                <a:gd name="T89" fmla="*/ 87 h 128"/>
                <a:gd name="T90" fmla="*/ 15 w 128"/>
                <a:gd name="T91" fmla="*/ 75 h 128"/>
                <a:gd name="T92" fmla="*/ 8 w 128"/>
                <a:gd name="T93" fmla="*/ 61 h 128"/>
                <a:gd name="T94" fmla="*/ 20 w 128"/>
                <a:gd name="T95" fmla="*/ 52 h 128"/>
                <a:gd name="T96" fmla="*/ 22 w 128"/>
                <a:gd name="T97" fmla="*/ 37 h 128"/>
                <a:gd name="T98" fmla="*/ 27 w 128"/>
                <a:gd name="T99" fmla="*/ 22 h 128"/>
                <a:gd name="T100" fmla="*/ 37 w 128"/>
                <a:gd name="T101" fmla="*/ 22 h 128"/>
                <a:gd name="T102" fmla="*/ 52 w 128"/>
                <a:gd name="T103" fmla="*/ 20 h 128"/>
                <a:gd name="T104" fmla="*/ 61 w 128"/>
                <a:gd name="T105" fmla="*/ 8 h 128"/>
                <a:gd name="T106" fmla="*/ 75 w 128"/>
                <a:gd name="T107" fmla="*/ 15 h 128"/>
                <a:gd name="T108" fmla="*/ 87 w 128"/>
                <a:gd name="T109" fmla="*/ 25 h 128"/>
                <a:gd name="T110" fmla="*/ 97 w 128"/>
                <a:gd name="T111" fmla="*/ 20 h 128"/>
                <a:gd name="T112" fmla="*/ 106 w 128"/>
                <a:gd name="T113" fmla="*/ 27 h 128"/>
                <a:gd name="T114" fmla="*/ 104 w 128"/>
                <a:gd name="T115" fmla="*/ 42 h 128"/>
                <a:gd name="T116" fmla="*/ 113 w 128"/>
                <a:gd name="T117" fmla="*/ 54 h 128"/>
                <a:gd name="T118" fmla="*/ 120 w 128"/>
                <a:gd name="T119" fmla="*/ 6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8" h="128">
                  <a:moveTo>
                    <a:pt x="64" y="44"/>
                  </a:moveTo>
                  <a:cubicBezTo>
                    <a:pt x="53" y="44"/>
                    <a:pt x="44" y="53"/>
                    <a:pt x="44" y="64"/>
                  </a:cubicBezTo>
                  <a:cubicBezTo>
                    <a:pt x="44" y="75"/>
                    <a:pt x="53" y="84"/>
                    <a:pt x="64" y="84"/>
                  </a:cubicBezTo>
                  <a:cubicBezTo>
                    <a:pt x="75" y="84"/>
                    <a:pt x="84" y="75"/>
                    <a:pt x="84" y="64"/>
                  </a:cubicBezTo>
                  <a:cubicBezTo>
                    <a:pt x="84" y="53"/>
                    <a:pt x="75" y="44"/>
                    <a:pt x="64" y="44"/>
                  </a:cubicBezTo>
                  <a:close/>
                  <a:moveTo>
                    <a:pt x="64" y="76"/>
                  </a:moveTo>
                  <a:cubicBezTo>
                    <a:pt x="58" y="76"/>
                    <a:pt x="52" y="71"/>
                    <a:pt x="52" y="64"/>
                  </a:cubicBezTo>
                  <a:cubicBezTo>
                    <a:pt x="52" y="58"/>
                    <a:pt x="58" y="52"/>
                    <a:pt x="64" y="52"/>
                  </a:cubicBezTo>
                  <a:cubicBezTo>
                    <a:pt x="71" y="52"/>
                    <a:pt x="76" y="58"/>
                    <a:pt x="76" y="64"/>
                  </a:cubicBezTo>
                  <a:cubicBezTo>
                    <a:pt x="76" y="71"/>
                    <a:pt x="71" y="76"/>
                    <a:pt x="64" y="76"/>
                  </a:cubicBezTo>
                  <a:close/>
                  <a:moveTo>
                    <a:pt x="115" y="47"/>
                  </a:moveTo>
                  <a:cubicBezTo>
                    <a:pt x="114" y="46"/>
                    <a:pt x="114" y="46"/>
                    <a:pt x="114" y="46"/>
                  </a:cubicBezTo>
                  <a:cubicBezTo>
                    <a:pt x="114" y="45"/>
                    <a:pt x="113" y="43"/>
                    <a:pt x="112" y="42"/>
                  </a:cubicBezTo>
                  <a:cubicBezTo>
                    <a:pt x="113" y="41"/>
                    <a:pt x="113" y="41"/>
                    <a:pt x="113" y="41"/>
                  </a:cubicBezTo>
                  <a:cubicBezTo>
                    <a:pt x="115" y="38"/>
                    <a:pt x="116" y="35"/>
                    <a:pt x="116" y="32"/>
                  </a:cubicBezTo>
                  <a:cubicBezTo>
                    <a:pt x="116" y="28"/>
                    <a:pt x="115" y="24"/>
                    <a:pt x="112" y="22"/>
                  </a:cubicBezTo>
                  <a:cubicBezTo>
                    <a:pt x="107" y="17"/>
                    <a:pt x="107" y="17"/>
                    <a:pt x="107" y="17"/>
                  </a:cubicBezTo>
                  <a:cubicBezTo>
                    <a:pt x="104" y="14"/>
                    <a:pt x="101" y="12"/>
                    <a:pt x="97" y="12"/>
                  </a:cubicBezTo>
                  <a:cubicBezTo>
                    <a:pt x="94" y="12"/>
                    <a:pt x="90" y="14"/>
                    <a:pt x="88" y="16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5" y="15"/>
                    <a:pt x="84" y="15"/>
                    <a:pt x="82" y="14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1" y="6"/>
                    <a:pt x="75" y="0"/>
                    <a:pt x="68" y="0"/>
                  </a:cubicBezTo>
                  <a:cubicBezTo>
                    <a:pt x="61" y="0"/>
                    <a:pt x="61" y="0"/>
                    <a:pt x="61" y="0"/>
                  </a:cubicBezTo>
                  <a:cubicBezTo>
                    <a:pt x="53" y="0"/>
                    <a:pt x="47" y="6"/>
                    <a:pt x="46" y="13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5" y="15"/>
                    <a:pt x="43" y="15"/>
                    <a:pt x="41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38" y="14"/>
                    <a:pt x="35" y="12"/>
                    <a:pt x="32" y="12"/>
                  </a:cubicBezTo>
                  <a:cubicBezTo>
                    <a:pt x="28" y="12"/>
                    <a:pt x="24" y="14"/>
                    <a:pt x="21" y="17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4" y="24"/>
                    <a:pt x="12" y="28"/>
                    <a:pt x="12" y="32"/>
                  </a:cubicBezTo>
                  <a:cubicBezTo>
                    <a:pt x="12" y="35"/>
                    <a:pt x="13" y="38"/>
                    <a:pt x="16" y="41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5" y="43"/>
                    <a:pt x="15" y="45"/>
                    <a:pt x="14" y="46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6" y="47"/>
                    <a:pt x="0" y="53"/>
                    <a:pt x="0" y="61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5"/>
                    <a:pt x="6" y="81"/>
                    <a:pt x="13" y="82"/>
                  </a:cubicBezTo>
                  <a:cubicBezTo>
                    <a:pt x="14" y="82"/>
                    <a:pt x="14" y="82"/>
                    <a:pt x="14" y="82"/>
                  </a:cubicBezTo>
                  <a:cubicBezTo>
                    <a:pt x="15" y="84"/>
                    <a:pt x="15" y="86"/>
                    <a:pt x="16" y="87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13" y="90"/>
                    <a:pt x="12" y="94"/>
                    <a:pt x="12" y="97"/>
                  </a:cubicBezTo>
                  <a:cubicBezTo>
                    <a:pt x="12" y="101"/>
                    <a:pt x="14" y="104"/>
                    <a:pt x="16" y="107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24" y="115"/>
                    <a:pt x="28" y="116"/>
                    <a:pt x="32" y="116"/>
                  </a:cubicBezTo>
                  <a:cubicBezTo>
                    <a:pt x="35" y="116"/>
                    <a:pt x="38" y="115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43" y="113"/>
                    <a:pt x="45" y="114"/>
                    <a:pt x="46" y="114"/>
                  </a:cubicBezTo>
                  <a:cubicBezTo>
                    <a:pt x="46" y="115"/>
                    <a:pt x="46" y="115"/>
                    <a:pt x="46" y="115"/>
                  </a:cubicBezTo>
                  <a:cubicBezTo>
                    <a:pt x="47" y="123"/>
                    <a:pt x="53" y="128"/>
                    <a:pt x="61" y="128"/>
                  </a:cubicBezTo>
                  <a:cubicBezTo>
                    <a:pt x="68" y="128"/>
                    <a:pt x="68" y="128"/>
                    <a:pt x="68" y="128"/>
                  </a:cubicBezTo>
                  <a:cubicBezTo>
                    <a:pt x="75" y="128"/>
                    <a:pt x="81" y="123"/>
                    <a:pt x="82" y="115"/>
                  </a:cubicBezTo>
                  <a:cubicBezTo>
                    <a:pt x="82" y="114"/>
                    <a:pt x="82" y="114"/>
                    <a:pt x="82" y="114"/>
                  </a:cubicBezTo>
                  <a:cubicBezTo>
                    <a:pt x="84" y="114"/>
                    <a:pt x="85" y="113"/>
                    <a:pt x="87" y="113"/>
                  </a:cubicBezTo>
                  <a:cubicBezTo>
                    <a:pt x="88" y="113"/>
                    <a:pt x="88" y="113"/>
                    <a:pt x="88" y="113"/>
                  </a:cubicBezTo>
                  <a:cubicBezTo>
                    <a:pt x="90" y="115"/>
                    <a:pt x="94" y="116"/>
                    <a:pt x="97" y="116"/>
                  </a:cubicBezTo>
                  <a:cubicBezTo>
                    <a:pt x="101" y="116"/>
                    <a:pt x="104" y="115"/>
                    <a:pt x="107" y="112"/>
                  </a:cubicBezTo>
                  <a:cubicBezTo>
                    <a:pt x="112" y="107"/>
                    <a:pt x="112" y="107"/>
                    <a:pt x="112" y="107"/>
                  </a:cubicBezTo>
                  <a:cubicBezTo>
                    <a:pt x="115" y="104"/>
                    <a:pt x="116" y="101"/>
                    <a:pt x="116" y="97"/>
                  </a:cubicBezTo>
                  <a:cubicBezTo>
                    <a:pt x="116" y="94"/>
                    <a:pt x="115" y="90"/>
                    <a:pt x="113" y="88"/>
                  </a:cubicBezTo>
                  <a:cubicBezTo>
                    <a:pt x="112" y="87"/>
                    <a:pt x="112" y="87"/>
                    <a:pt x="112" y="87"/>
                  </a:cubicBezTo>
                  <a:cubicBezTo>
                    <a:pt x="113" y="86"/>
                    <a:pt x="114" y="84"/>
                    <a:pt x="114" y="82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123" y="81"/>
                    <a:pt x="128" y="75"/>
                    <a:pt x="128" y="68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8" y="53"/>
                    <a:pt x="123" y="47"/>
                    <a:pt x="115" y="47"/>
                  </a:cubicBezTo>
                  <a:close/>
                  <a:moveTo>
                    <a:pt x="120" y="68"/>
                  </a:moveTo>
                  <a:cubicBezTo>
                    <a:pt x="120" y="72"/>
                    <a:pt x="117" y="75"/>
                    <a:pt x="113" y="75"/>
                  </a:cubicBezTo>
                  <a:cubicBezTo>
                    <a:pt x="108" y="77"/>
                    <a:pt x="108" y="77"/>
                    <a:pt x="108" y="77"/>
                  </a:cubicBezTo>
                  <a:cubicBezTo>
                    <a:pt x="107" y="80"/>
                    <a:pt x="106" y="84"/>
                    <a:pt x="104" y="87"/>
                  </a:cubicBezTo>
                  <a:cubicBezTo>
                    <a:pt x="106" y="92"/>
                    <a:pt x="106" y="92"/>
                    <a:pt x="106" y="92"/>
                  </a:cubicBezTo>
                  <a:cubicBezTo>
                    <a:pt x="109" y="94"/>
                    <a:pt x="109" y="99"/>
                    <a:pt x="106" y="101"/>
                  </a:cubicBezTo>
                  <a:cubicBezTo>
                    <a:pt x="101" y="106"/>
                    <a:pt x="101" y="106"/>
                    <a:pt x="101" y="106"/>
                  </a:cubicBezTo>
                  <a:cubicBezTo>
                    <a:pt x="100" y="108"/>
                    <a:pt x="98" y="108"/>
                    <a:pt x="96" y="108"/>
                  </a:cubicBezTo>
                  <a:cubicBezTo>
                    <a:pt x="95" y="108"/>
                    <a:pt x="93" y="108"/>
                    <a:pt x="91" y="106"/>
                  </a:cubicBezTo>
                  <a:cubicBezTo>
                    <a:pt x="87" y="104"/>
                    <a:pt x="87" y="104"/>
                    <a:pt x="87" y="104"/>
                  </a:cubicBezTo>
                  <a:cubicBezTo>
                    <a:pt x="83" y="106"/>
                    <a:pt x="80" y="107"/>
                    <a:pt x="76" y="108"/>
                  </a:cubicBezTo>
                  <a:cubicBezTo>
                    <a:pt x="75" y="113"/>
                    <a:pt x="75" y="113"/>
                    <a:pt x="75" y="113"/>
                  </a:cubicBezTo>
                  <a:cubicBezTo>
                    <a:pt x="75" y="117"/>
                    <a:pt x="72" y="120"/>
                    <a:pt x="68" y="120"/>
                  </a:cubicBezTo>
                  <a:cubicBezTo>
                    <a:pt x="61" y="120"/>
                    <a:pt x="61" y="120"/>
                    <a:pt x="61" y="120"/>
                  </a:cubicBezTo>
                  <a:cubicBezTo>
                    <a:pt x="57" y="120"/>
                    <a:pt x="54" y="117"/>
                    <a:pt x="54" y="113"/>
                  </a:cubicBezTo>
                  <a:cubicBezTo>
                    <a:pt x="52" y="108"/>
                    <a:pt x="52" y="108"/>
                    <a:pt x="52" y="108"/>
                  </a:cubicBezTo>
                  <a:cubicBezTo>
                    <a:pt x="48" y="107"/>
                    <a:pt x="45" y="106"/>
                    <a:pt x="42" y="104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6" y="108"/>
                    <a:pt x="34" y="108"/>
                    <a:pt x="32" y="108"/>
                  </a:cubicBezTo>
                  <a:cubicBezTo>
                    <a:pt x="30" y="108"/>
                    <a:pt x="28" y="108"/>
                    <a:pt x="27" y="106"/>
                  </a:cubicBezTo>
                  <a:cubicBezTo>
                    <a:pt x="22" y="101"/>
                    <a:pt x="22" y="101"/>
                    <a:pt x="22" y="101"/>
                  </a:cubicBezTo>
                  <a:cubicBezTo>
                    <a:pt x="19" y="99"/>
                    <a:pt x="19" y="94"/>
                    <a:pt x="22" y="92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23" y="84"/>
                    <a:pt x="21" y="80"/>
                    <a:pt x="20" y="77"/>
                  </a:cubicBezTo>
                  <a:cubicBezTo>
                    <a:pt x="15" y="75"/>
                    <a:pt x="15" y="75"/>
                    <a:pt x="15" y="75"/>
                  </a:cubicBezTo>
                  <a:cubicBezTo>
                    <a:pt x="11" y="75"/>
                    <a:pt x="8" y="72"/>
                    <a:pt x="8" y="6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8" y="57"/>
                    <a:pt x="11" y="54"/>
                    <a:pt x="15" y="54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1" y="49"/>
                    <a:pt x="23" y="45"/>
                    <a:pt x="25" y="42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19" y="34"/>
                    <a:pt x="19" y="30"/>
                    <a:pt x="22" y="27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8" y="21"/>
                    <a:pt x="30" y="20"/>
                    <a:pt x="32" y="20"/>
                  </a:cubicBezTo>
                  <a:cubicBezTo>
                    <a:pt x="34" y="20"/>
                    <a:pt x="35" y="20"/>
                    <a:pt x="37" y="22"/>
                  </a:cubicBezTo>
                  <a:cubicBezTo>
                    <a:pt x="42" y="24"/>
                    <a:pt x="42" y="24"/>
                    <a:pt x="42" y="24"/>
                  </a:cubicBezTo>
                  <a:cubicBezTo>
                    <a:pt x="45" y="22"/>
                    <a:pt x="48" y="21"/>
                    <a:pt x="52" y="20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4" y="11"/>
                    <a:pt x="57" y="8"/>
                    <a:pt x="61" y="8"/>
                  </a:cubicBezTo>
                  <a:cubicBezTo>
                    <a:pt x="68" y="8"/>
                    <a:pt x="68" y="8"/>
                    <a:pt x="68" y="8"/>
                  </a:cubicBezTo>
                  <a:cubicBezTo>
                    <a:pt x="72" y="8"/>
                    <a:pt x="75" y="11"/>
                    <a:pt x="75" y="15"/>
                  </a:cubicBezTo>
                  <a:cubicBezTo>
                    <a:pt x="76" y="21"/>
                    <a:pt x="76" y="21"/>
                    <a:pt x="76" y="21"/>
                  </a:cubicBezTo>
                  <a:cubicBezTo>
                    <a:pt x="80" y="22"/>
                    <a:pt x="83" y="23"/>
                    <a:pt x="87" y="25"/>
                  </a:cubicBezTo>
                  <a:cubicBezTo>
                    <a:pt x="91" y="22"/>
                    <a:pt x="91" y="22"/>
                    <a:pt x="91" y="22"/>
                  </a:cubicBezTo>
                  <a:cubicBezTo>
                    <a:pt x="93" y="21"/>
                    <a:pt x="95" y="20"/>
                    <a:pt x="97" y="20"/>
                  </a:cubicBezTo>
                  <a:cubicBezTo>
                    <a:pt x="99" y="20"/>
                    <a:pt x="100" y="21"/>
                    <a:pt x="101" y="22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9" y="30"/>
                    <a:pt x="109" y="34"/>
                    <a:pt x="106" y="37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106" y="45"/>
                    <a:pt x="107" y="49"/>
                    <a:pt x="108" y="52"/>
                  </a:cubicBezTo>
                  <a:cubicBezTo>
                    <a:pt x="113" y="54"/>
                    <a:pt x="113" y="54"/>
                    <a:pt x="113" y="54"/>
                  </a:cubicBezTo>
                  <a:cubicBezTo>
                    <a:pt x="117" y="54"/>
                    <a:pt x="120" y="57"/>
                    <a:pt x="120" y="61"/>
                  </a:cubicBezTo>
                  <a:lnTo>
                    <a:pt x="120" y="68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40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8" name="TextBox 18"/>
            <p:cNvSpPr txBox="1"/>
            <p:nvPr/>
          </p:nvSpPr>
          <p:spPr>
            <a:xfrm flipH="1">
              <a:off x="1911" y="3004"/>
              <a:ext cx="2587" cy="2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just"/>
              <a:r>
                <a:rPr 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必须始终坚持学懂弄通做实习近平新时代中国特色社会主义思想</a:t>
              </a: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46" name="TextBox 18"/>
          <p:cNvSpPr txBox="1"/>
          <p:nvPr/>
        </p:nvSpPr>
        <p:spPr>
          <a:xfrm flipH="1">
            <a:off x="3185160" y="4117340"/>
            <a:ext cx="17602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必须始终坚持党的全面领导</a:t>
            </a:r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TextBox 18"/>
          <p:cNvSpPr txBox="1"/>
          <p:nvPr/>
        </p:nvSpPr>
        <p:spPr>
          <a:xfrm flipH="1">
            <a:off x="5270500" y="2703830"/>
            <a:ext cx="16503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必须始终坚持发展第一要务</a:t>
            </a:r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TextBox 18"/>
          <p:cNvSpPr txBox="1"/>
          <p:nvPr/>
        </p:nvSpPr>
        <p:spPr>
          <a:xfrm flipH="1">
            <a:off x="7412990" y="4117340"/>
            <a:ext cx="16503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必须始终坚持改革开放创新</a:t>
            </a:r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6" name="TextBox 18"/>
          <p:cNvSpPr txBox="1"/>
          <p:nvPr/>
        </p:nvSpPr>
        <p:spPr>
          <a:xfrm flipH="1">
            <a:off x="9331960" y="2098040"/>
            <a:ext cx="16230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必须始终坚持以人民为中心的发展思想</a:t>
            </a:r>
            <a:endParaRPr 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5" name="AutoShape 59"/>
          <p:cNvSpPr/>
          <p:nvPr/>
        </p:nvSpPr>
        <p:spPr bwMode="auto">
          <a:xfrm>
            <a:off x="5866954" y="4117087"/>
            <a:ext cx="456951" cy="456171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rgbClr val="C00000"/>
          </a:solidFill>
          <a:ln>
            <a:solidFill>
              <a:schemeClr val="bg2">
                <a:lumMod val="90000"/>
              </a:schemeClr>
            </a:solidFill>
          </a:ln>
          <a:effectLst/>
        </p:spPr>
        <p:txBody>
          <a:bodyPr lIns="11906" tIns="11906" rIns="11906" bIns="11906" anchor="ctr"/>
          <a:p>
            <a:pPr algn="ctr" defTabSz="142875" fontAlgn="base" hangingPunct="0">
              <a:spcBef>
                <a:spcPct val="0"/>
              </a:spcBef>
              <a:spcAft>
                <a:spcPct val="0"/>
              </a:spcAft>
            </a:pPr>
            <a:endParaRPr lang="en-US" sz="940" dirty="0">
              <a:solidFill>
                <a:srgbClr val="000000">
                  <a:lumMod val="75000"/>
                  <a:lumOff val="2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字魂105号-简雅黑" panose="00000500000000000000" pitchFamily="2" charset="-122"/>
              <a:ea typeface="字魂105号-简雅黑" panose="00000500000000000000" pitchFamily="2" charset="-122"/>
              <a:sym typeface="Gill Sans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" grpId="0" animBg="1"/>
      <p:bldP spid="20" grpId="0" animBg="1"/>
      <p:bldP spid="46" grpId="0"/>
      <p:bldP spid="38" grpId="1" animBg="1"/>
      <p:bldP spid="4" grpId="1" animBg="1"/>
      <p:bldP spid="20" grpId="1" animBg="1"/>
      <p:bldP spid="46" grpId="1"/>
      <p:bldP spid="24" grpId="0"/>
      <p:bldP spid="12" grpId="0" animBg="1"/>
      <p:bldP spid="75" grpId="0" animBg="1"/>
      <p:bldP spid="24" grpId="1"/>
      <p:bldP spid="12" grpId="1" animBg="1"/>
      <p:bldP spid="75" grpId="1" animBg="1"/>
      <p:bldP spid="36" grpId="0" animBg="1"/>
      <p:bldP spid="13" grpId="0" animBg="1"/>
      <p:bldP spid="21" grpId="0" animBg="1"/>
      <p:bldP spid="25" grpId="0"/>
      <p:bldP spid="36" grpId="1" animBg="1"/>
      <p:bldP spid="13" grpId="1" animBg="1"/>
      <p:bldP spid="21" grpId="1" animBg="1"/>
      <p:bldP spid="25" grpId="1"/>
      <p:bldP spid="14" grpId="0" animBg="1"/>
      <p:bldP spid="15" grpId="0" animBg="1"/>
      <p:bldP spid="26" grpId="0"/>
      <p:bldP spid="35" grpId="0" animBg="1"/>
      <p:bldP spid="14" grpId="1" animBg="1"/>
      <p:bldP spid="15" grpId="1" animBg="1"/>
      <p:bldP spid="26" grpId="1"/>
      <p:bldP spid="3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圆角矩形 50"/>
          <p:cNvSpPr/>
          <p:nvPr/>
        </p:nvSpPr>
        <p:spPr>
          <a:xfrm>
            <a:off x="501106" y="354487"/>
            <a:ext cx="11189788" cy="6149026"/>
          </a:xfrm>
          <a:prstGeom prst="roundRect">
            <a:avLst>
              <a:gd name="adj" fmla="val 4420"/>
            </a:avLst>
          </a:prstGeom>
          <a:solidFill>
            <a:srgbClr val="F4ECD7"/>
          </a:solidFill>
          <a:ln>
            <a:noFill/>
          </a:ln>
          <a:effectLst>
            <a:outerShdw blurRad="190500" dist="635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圆角矩形 71"/>
          <p:cNvSpPr/>
          <p:nvPr/>
        </p:nvSpPr>
        <p:spPr>
          <a:xfrm>
            <a:off x="649574" y="549960"/>
            <a:ext cx="10892852" cy="5758081"/>
          </a:xfrm>
          <a:prstGeom prst="roundRect">
            <a:avLst>
              <a:gd name="adj" fmla="val 4420"/>
            </a:avLst>
          </a:prstGeom>
          <a:noFill/>
          <a:ln w="38100">
            <a:solidFill>
              <a:srgbClr val="AE0201">
                <a:alpha val="80000"/>
              </a:srgbClr>
            </a:solidFill>
          </a:ln>
          <a:effectLst>
            <a:outerShdw blurRad="1016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940560" y="2735580"/>
            <a:ext cx="8303260" cy="1266190"/>
            <a:chOff x="3056" y="4308"/>
            <a:chExt cx="13076" cy="1994"/>
          </a:xfrm>
        </p:grpSpPr>
        <p:grpSp>
          <p:nvGrpSpPr>
            <p:cNvPr id="4" name="组合 3"/>
            <p:cNvGrpSpPr/>
            <p:nvPr/>
          </p:nvGrpSpPr>
          <p:grpSpPr>
            <a:xfrm>
              <a:off x="3056" y="4308"/>
              <a:ext cx="13077" cy="1994"/>
              <a:chOff x="4392106" y="5331750"/>
              <a:chExt cx="6041792" cy="546678"/>
            </a:xfrm>
            <a:solidFill>
              <a:srgbClr val="C00000"/>
            </a:solidFill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grpSpPr>
          <p:sp>
            <p:nvSpPr>
              <p:cNvPr id="55" name="矩形 23"/>
              <p:cNvSpPr/>
              <p:nvPr/>
            </p:nvSpPr>
            <p:spPr>
              <a:xfrm flipH="1">
                <a:off x="9008577" y="5515712"/>
                <a:ext cx="1425321" cy="362716"/>
              </a:xfrm>
              <a:custGeom>
                <a:avLst/>
                <a:gdLst>
                  <a:gd name="connsiteX0" fmla="*/ 0 w 1976718"/>
                  <a:gd name="connsiteY0" fmla="*/ 0 h 806823"/>
                  <a:gd name="connsiteX1" fmla="*/ 1976718 w 1976718"/>
                  <a:gd name="connsiteY1" fmla="*/ 0 h 806823"/>
                  <a:gd name="connsiteX2" fmla="*/ 1976718 w 1976718"/>
                  <a:gd name="connsiteY2" fmla="*/ 806823 h 806823"/>
                  <a:gd name="connsiteX3" fmla="*/ 0 w 1976718"/>
                  <a:gd name="connsiteY3" fmla="*/ 806823 h 806823"/>
                  <a:gd name="connsiteX4" fmla="*/ 0 w 1976718"/>
                  <a:gd name="connsiteY4" fmla="*/ 0 h 806823"/>
                  <a:gd name="connsiteX0-1" fmla="*/ 13448 w 1990166"/>
                  <a:gd name="connsiteY0-2" fmla="*/ 0 h 806823"/>
                  <a:gd name="connsiteX1-3" fmla="*/ 1990166 w 1990166"/>
                  <a:gd name="connsiteY1-4" fmla="*/ 0 h 806823"/>
                  <a:gd name="connsiteX2-5" fmla="*/ 1990166 w 1990166"/>
                  <a:gd name="connsiteY2-6" fmla="*/ 806823 h 806823"/>
                  <a:gd name="connsiteX3-7" fmla="*/ 13448 w 1990166"/>
                  <a:gd name="connsiteY3-8" fmla="*/ 806823 h 806823"/>
                  <a:gd name="connsiteX4-9" fmla="*/ 0 w 1990166"/>
                  <a:gd name="connsiteY4-10" fmla="*/ 386614 h 806823"/>
                  <a:gd name="connsiteX5" fmla="*/ 13448 w 1990166"/>
                  <a:gd name="connsiteY5" fmla="*/ 0 h 806823"/>
                  <a:gd name="connsiteX0-11" fmla="*/ 0 w 1976718"/>
                  <a:gd name="connsiteY0-12" fmla="*/ 0 h 806823"/>
                  <a:gd name="connsiteX1-13" fmla="*/ 1976718 w 1976718"/>
                  <a:gd name="connsiteY1-14" fmla="*/ 0 h 806823"/>
                  <a:gd name="connsiteX2-15" fmla="*/ 1976718 w 1976718"/>
                  <a:gd name="connsiteY2-16" fmla="*/ 806823 h 806823"/>
                  <a:gd name="connsiteX3-17" fmla="*/ 0 w 1976718"/>
                  <a:gd name="connsiteY3-18" fmla="*/ 806823 h 806823"/>
                  <a:gd name="connsiteX4-19" fmla="*/ 322729 w 1976718"/>
                  <a:gd name="connsiteY4-20" fmla="*/ 413508 h 806823"/>
                  <a:gd name="connsiteX5-21" fmla="*/ 0 w 1976718"/>
                  <a:gd name="connsiteY5-22" fmla="*/ 0 h 80682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</a:cxnLst>
                <a:rect l="l" t="t" r="r" b="b"/>
                <a:pathLst>
                  <a:path w="1976718" h="806823">
                    <a:moveTo>
                      <a:pt x="0" y="0"/>
                    </a:moveTo>
                    <a:lnTo>
                      <a:pt x="1976718" y="0"/>
                    </a:lnTo>
                    <a:lnTo>
                      <a:pt x="1976718" y="806823"/>
                    </a:lnTo>
                    <a:lnTo>
                      <a:pt x="0" y="806823"/>
                    </a:lnTo>
                    <a:lnTo>
                      <a:pt x="322729" y="41350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6" name="矩形 23"/>
              <p:cNvSpPr/>
              <p:nvPr/>
            </p:nvSpPr>
            <p:spPr>
              <a:xfrm>
                <a:off x="4392106" y="5515712"/>
                <a:ext cx="1425321" cy="362716"/>
              </a:xfrm>
              <a:custGeom>
                <a:avLst/>
                <a:gdLst>
                  <a:gd name="connsiteX0" fmla="*/ 0 w 1976718"/>
                  <a:gd name="connsiteY0" fmla="*/ 0 h 806823"/>
                  <a:gd name="connsiteX1" fmla="*/ 1976718 w 1976718"/>
                  <a:gd name="connsiteY1" fmla="*/ 0 h 806823"/>
                  <a:gd name="connsiteX2" fmla="*/ 1976718 w 1976718"/>
                  <a:gd name="connsiteY2" fmla="*/ 806823 h 806823"/>
                  <a:gd name="connsiteX3" fmla="*/ 0 w 1976718"/>
                  <a:gd name="connsiteY3" fmla="*/ 806823 h 806823"/>
                  <a:gd name="connsiteX4" fmla="*/ 0 w 1976718"/>
                  <a:gd name="connsiteY4" fmla="*/ 0 h 806823"/>
                  <a:gd name="connsiteX0-1" fmla="*/ 13448 w 1990166"/>
                  <a:gd name="connsiteY0-2" fmla="*/ 0 h 806823"/>
                  <a:gd name="connsiteX1-3" fmla="*/ 1990166 w 1990166"/>
                  <a:gd name="connsiteY1-4" fmla="*/ 0 h 806823"/>
                  <a:gd name="connsiteX2-5" fmla="*/ 1990166 w 1990166"/>
                  <a:gd name="connsiteY2-6" fmla="*/ 806823 h 806823"/>
                  <a:gd name="connsiteX3-7" fmla="*/ 13448 w 1990166"/>
                  <a:gd name="connsiteY3-8" fmla="*/ 806823 h 806823"/>
                  <a:gd name="connsiteX4-9" fmla="*/ 0 w 1990166"/>
                  <a:gd name="connsiteY4-10" fmla="*/ 386614 h 806823"/>
                  <a:gd name="connsiteX5" fmla="*/ 13448 w 1990166"/>
                  <a:gd name="connsiteY5" fmla="*/ 0 h 806823"/>
                  <a:gd name="connsiteX0-11" fmla="*/ 0 w 1976718"/>
                  <a:gd name="connsiteY0-12" fmla="*/ 0 h 806823"/>
                  <a:gd name="connsiteX1-13" fmla="*/ 1976718 w 1976718"/>
                  <a:gd name="connsiteY1-14" fmla="*/ 0 h 806823"/>
                  <a:gd name="connsiteX2-15" fmla="*/ 1976718 w 1976718"/>
                  <a:gd name="connsiteY2-16" fmla="*/ 806823 h 806823"/>
                  <a:gd name="connsiteX3-17" fmla="*/ 0 w 1976718"/>
                  <a:gd name="connsiteY3-18" fmla="*/ 806823 h 806823"/>
                  <a:gd name="connsiteX4-19" fmla="*/ 322729 w 1976718"/>
                  <a:gd name="connsiteY4-20" fmla="*/ 413508 h 806823"/>
                  <a:gd name="connsiteX5-21" fmla="*/ 0 w 1976718"/>
                  <a:gd name="connsiteY5-22" fmla="*/ 0 h 80682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</a:cxnLst>
                <a:rect l="l" t="t" r="r" b="b"/>
                <a:pathLst>
                  <a:path w="1976718" h="806823">
                    <a:moveTo>
                      <a:pt x="0" y="0"/>
                    </a:moveTo>
                    <a:lnTo>
                      <a:pt x="1976718" y="0"/>
                    </a:lnTo>
                    <a:lnTo>
                      <a:pt x="1976718" y="806823"/>
                    </a:lnTo>
                    <a:lnTo>
                      <a:pt x="0" y="806823"/>
                    </a:lnTo>
                    <a:lnTo>
                      <a:pt x="322729" y="41350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1" name="矩形 23"/>
              <p:cNvSpPr/>
              <p:nvPr/>
            </p:nvSpPr>
            <p:spPr>
              <a:xfrm>
                <a:off x="4392106" y="5515677"/>
                <a:ext cx="1425321" cy="362716"/>
              </a:xfrm>
              <a:custGeom>
                <a:avLst/>
                <a:gdLst>
                  <a:gd name="connsiteX0" fmla="*/ 0 w 1976718"/>
                  <a:gd name="connsiteY0" fmla="*/ 0 h 806823"/>
                  <a:gd name="connsiteX1" fmla="*/ 1976718 w 1976718"/>
                  <a:gd name="connsiteY1" fmla="*/ 0 h 806823"/>
                  <a:gd name="connsiteX2" fmla="*/ 1976718 w 1976718"/>
                  <a:gd name="connsiteY2" fmla="*/ 806823 h 806823"/>
                  <a:gd name="connsiteX3" fmla="*/ 0 w 1976718"/>
                  <a:gd name="connsiteY3" fmla="*/ 806823 h 806823"/>
                  <a:gd name="connsiteX4" fmla="*/ 0 w 1976718"/>
                  <a:gd name="connsiteY4" fmla="*/ 0 h 806823"/>
                  <a:gd name="connsiteX0-1" fmla="*/ 13448 w 1990166"/>
                  <a:gd name="connsiteY0-2" fmla="*/ 0 h 806823"/>
                  <a:gd name="connsiteX1-3" fmla="*/ 1990166 w 1990166"/>
                  <a:gd name="connsiteY1-4" fmla="*/ 0 h 806823"/>
                  <a:gd name="connsiteX2-5" fmla="*/ 1990166 w 1990166"/>
                  <a:gd name="connsiteY2-6" fmla="*/ 806823 h 806823"/>
                  <a:gd name="connsiteX3-7" fmla="*/ 13448 w 1990166"/>
                  <a:gd name="connsiteY3-8" fmla="*/ 806823 h 806823"/>
                  <a:gd name="connsiteX4-9" fmla="*/ 0 w 1990166"/>
                  <a:gd name="connsiteY4-10" fmla="*/ 386614 h 806823"/>
                  <a:gd name="connsiteX5" fmla="*/ 13448 w 1990166"/>
                  <a:gd name="connsiteY5" fmla="*/ 0 h 806823"/>
                  <a:gd name="connsiteX0-11" fmla="*/ 0 w 1976718"/>
                  <a:gd name="connsiteY0-12" fmla="*/ 0 h 806823"/>
                  <a:gd name="connsiteX1-13" fmla="*/ 1976718 w 1976718"/>
                  <a:gd name="connsiteY1-14" fmla="*/ 0 h 806823"/>
                  <a:gd name="connsiteX2-15" fmla="*/ 1976718 w 1976718"/>
                  <a:gd name="connsiteY2-16" fmla="*/ 806823 h 806823"/>
                  <a:gd name="connsiteX3-17" fmla="*/ 0 w 1976718"/>
                  <a:gd name="connsiteY3-18" fmla="*/ 806823 h 806823"/>
                  <a:gd name="connsiteX4-19" fmla="*/ 322729 w 1976718"/>
                  <a:gd name="connsiteY4-20" fmla="*/ 413508 h 806823"/>
                  <a:gd name="connsiteX5-21" fmla="*/ 0 w 1976718"/>
                  <a:gd name="connsiteY5-22" fmla="*/ 0 h 80682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</a:cxnLst>
                <a:rect l="l" t="t" r="r" b="b"/>
                <a:pathLst>
                  <a:path w="1976718" h="806823">
                    <a:moveTo>
                      <a:pt x="0" y="0"/>
                    </a:moveTo>
                    <a:lnTo>
                      <a:pt x="1976718" y="0"/>
                    </a:lnTo>
                    <a:lnTo>
                      <a:pt x="1976718" y="806823"/>
                    </a:lnTo>
                    <a:lnTo>
                      <a:pt x="0" y="806823"/>
                    </a:lnTo>
                    <a:lnTo>
                      <a:pt x="322729" y="41350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" name="圆角矩形 2"/>
              <p:cNvSpPr/>
              <p:nvPr/>
            </p:nvSpPr>
            <p:spPr>
              <a:xfrm>
                <a:off x="4739081" y="5331750"/>
                <a:ext cx="5353387" cy="453738"/>
              </a:xfrm>
              <a:prstGeom prst="roundRect">
                <a:avLst>
                  <a:gd name="adj" fmla="val 10709"/>
                </a:avLst>
              </a:prstGeom>
              <a:grpFill/>
              <a:ln w="19050">
                <a:solidFill>
                  <a:srgbClr val="F4ECD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spc="300" dirty="0">
                  <a:solidFill>
                    <a:srgbClr val="F4ECD7"/>
                  </a:solidFill>
                  <a:effectLst>
                    <a:outerShdw blurRad="38100" dist="38100" dir="2700000" algn="tl">
                      <a:srgbClr val="000000">
                        <a:alpha val="20000"/>
                      </a:srgbClr>
                    </a:outerShdw>
                  </a:effectLst>
                  <a:latin typeface="字魂105号-简雅黑" panose="00000500000000000000" pitchFamily="2" charset="-122"/>
                  <a:ea typeface="字魂105号-简雅黑" panose="00000500000000000000" pitchFamily="2" charset="-122"/>
                </a:endParaRPr>
              </a:p>
            </p:txBody>
          </p:sp>
        </p:grpSp>
        <p:sp>
          <p:nvSpPr>
            <p:cNvPr id="100" name="文本框 99"/>
            <p:cNvSpPr txBox="1"/>
            <p:nvPr/>
          </p:nvSpPr>
          <p:spPr>
            <a:xfrm>
              <a:off x="3975" y="4725"/>
              <a:ext cx="11757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/>
              <a:r>
                <a:rPr lang="zh-CN" sz="2800" b="1">
                  <a:solidFill>
                    <a:srgbClr val="F4ECD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“十四五”时期发展的总体思路和重点任务</a:t>
              </a:r>
              <a:endParaRPr lang="zh-CN" sz="2800" b="1">
                <a:solidFill>
                  <a:srgbClr val="F4ECD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  <p:sp>
        <p:nvSpPr>
          <p:cNvPr id="2" name="任意多边形 1"/>
          <p:cNvSpPr/>
          <p:nvPr/>
        </p:nvSpPr>
        <p:spPr>
          <a:xfrm>
            <a:off x="1431925" y="557530"/>
            <a:ext cx="387985" cy="581660"/>
          </a:xfrm>
          <a:custGeom>
            <a:avLst/>
            <a:gdLst>
              <a:gd name="connsiteX0" fmla="*/ 0 w 445645"/>
              <a:gd name="connsiteY0" fmla="*/ 0 h 2012344"/>
              <a:gd name="connsiteX1" fmla="*/ 445645 w 445645"/>
              <a:gd name="connsiteY1" fmla="*/ 0 h 2012344"/>
              <a:gd name="connsiteX2" fmla="*/ 445645 w 445645"/>
              <a:gd name="connsiteY2" fmla="*/ 808233 h 2012344"/>
              <a:gd name="connsiteX3" fmla="*/ 445645 w 445645"/>
              <a:gd name="connsiteY3" fmla="*/ 1369810 h 2012344"/>
              <a:gd name="connsiteX4" fmla="*/ 445645 w 445645"/>
              <a:gd name="connsiteY4" fmla="*/ 2012344 h 2012344"/>
              <a:gd name="connsiteX5" fmla="*/ 228399 w 445645"/>
              <a:gd name="connsiteY5" fmla="*/ 1815755 h 2012344"/>
              <a:gd name="connsiteX6" fmla="*/ 0 w 445645"/>
              <a:gd name="connsiteY6" fmla="*/ 2012344 h 2012344"/>
              <a:gd name="connsiteX7" fmla="*/ 0 w 445645"/>
              <a:gd name="connsiteY7" fmla="*/ 1369810 h 2012344"/>
              <a:gd name="connsiteX8" fmla="*/ 0 w 445645"/>
              <a:gd name="connsiteY8" fmla="*/ 808233 h 201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5645" h="2012344">
                <a:moveTo>
                  <a:pt x="0" y="0"/>
                </a:moveTo>
                <a:lnTo>
                  <a:pt x="445645" y="0"/>
                </a:lnTo>
                <a:lnTo>
                  <a:pt x="445645" y="808233"/>
                </a:lnTo>
                <a:lnTo>
                  <a:pt x="445645" y="1369810"/>
                </a:lnTo>
                <a:lnTo>
                  <a:pt x="445645" y="2012344"/>
                </a:lnTo>
                <a:lnTo>
                  <a:pt x="228399" y="1815755"/>
                </a:lnTo>
                <a:lnTo>
                  <a:pt x="0" y="2012344"/>
                </a:lnTo>
                <a:lnTo>
                  <a:pt x="0" y="1369810"/>
                </a:lnTo>
                <a:lnTo>
                  <a:pt x="0" y="80823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19225" y="664210"/>
            <a:ext cx="411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181100" y="1792605"/>
            <a:ext cx="9829800" cy="4116070"/>
          </a:xfrm>
          <a:prstGeom prst="rect">
            <a:avLst/>
          </a:prstGeom>
          <a:solidFill>
            <a:schemeClr val="bg1">
              <a:alpha val="71000"/>
            </a:schemeClr>
          </a:solidFill>
          <a:ln w="12700" cap="flat" cmpd="sng" algn="ctr">
            <a:noFill/>
            <a:prstDash val="solid"/>
            <a:miter lim="800000"/>
          </a:ln>
          <a:effectLst>
            <a:outerShdw blurRad="228600" algn="ctr" rotWithShape="0">
              <a:prstClr val="black">
                <a:alpha val="20000"/>
              </a:prstClr>
            </a:outerShdw>
            <a:softEdge rad="12700"/>
          </a:effectLst>
        </p:spPr>
        <p:txBody>
          <a:bodyPr rtlCol="0" anchor="ctr"/>
          <a:p>
            <a:pPr algn="just" fontAlgn="auto">
              <a:lnSpc>
                <a:spcPct val="150000"/>
              </a:lnSpc>
            </a:pPr>
            <a:endParaRPr lang="zh-CN" altLang="en-US" ker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4" name="TextBox 560"/>
          <p:cNvSpPr txBox="1"/>
          <p:nvPr/>
        </p:nvSpPr>
        <p:spPr>
          <a:xfrm>
            <a:off x="1520825" y="664845"/>
            <a:ext cx="7134225" cy="4603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“十四五”时期河北省经济社会发展的指导思想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731786" y="571941"/>
            <a:ext cx="659141" cy="659140"/>
          </a:xfrm>
          <a:prstGeom prst="ellipse">
            <a:avLst/>
          </a:prstGeom>
          <a:solidFill>
            <a:srgbClr val="AE0201"/>
          </a:solidFill>
          <a:ln w="57150">
            <a:solidFill>
              <a:srgbClr val="F4ECD7"/>
            </a:solidFill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思源宋体 CN" panose="02020400000000000000" pitchFamily="18" charset="-122"/>
                <a:ea typeface="思源宋体 CN" panose="02020400000000000000" pitchFamily="18" charset="-122"/>
              </a:rPr>
              <a:t>1</a:t>
            </a:r>
            <a:endParaRPr lang="zh-CN" altLang="en-US" sz="2000" b="1" dirty="0"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思源宋体 CN" panose="02020400000000000000" pitchFamily="18" charset="-122"/>
              <a:ea typeface="思源宋体 CN" panose="02020400000000000000" pitchFamily="18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480820" y="2143125"/>
            <a:ext cx="9230360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dist" fontAlgn="auto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lang="zh-CN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高举中国特色社会主义伟大旗帜，深入贯彻党的十九大和十九届二中、三中、四中、五中全会精神，坚持以马克思列宁主义、毛泽东思想、邓小平理论、“三个代表”重要思想、科学发展观、习近平新时代中国特色社会主义思想为指导，全面贯彻党的基本理论、基本路线、基本方略，深入落实习近平总书记对河北工作的一系列重要指示批示，统筹推进“五位一体”总体布局，协调推进“四个全面”战略布局，完整、准确、全面贯彻新发展理念，坚持稳中求进工作总基调，以推动高质量发展为主题，以深化供给侧结构性改革为主线，以改革创新为根本动力，以满足人民日益增长的美好生活需要为根本目的，统筹发展和安全，坚持“三六八九”工作思路，凝心聚力持续全力抓好“三件大事”，</a:t>
            </a:r>
            <a:endParaRPr lang="zh-CN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9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PA" val="v4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2439</Words>
  <Application>WPS 演示</Application>
  <PresentationFormat>宽屏</PresentationFormat>
  <Paragraphs>302</Paragraphs>
  <Slides>26</Slides>
  <Notes>21</Notes>
  <HiddenSlides>0</HiddenSlides>
  <MMClips>1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50" baseType="lpstr">
      <vt:lpstr>Arial</vt:lpstr>
      <vt:lpstr>宋体</vt:lpstr>
      <vt:lpstr>Wingdings</vt:lpstr>
      <vt:lpstr>思源宋体 CN</vt:lpstr>
      <vt:lpstr>字魂105号-简雅黑</vt:lpstr>
      <vt:lpstr>黑体</vt:lpstr>
      <vt:lpstr>微软雅黑 Light</vt:lpstr>
      <vt:lpstr>微软雅黑</vt:lpstr>
      <vt:lpstr>仿宋_GB2312</vt:lpstr>
      <vt:lpstr>Gill Sans</vt:lpstr>
      <vt:lpstr>Calibri</vt:lpstr>
      <vt:lpstr>Arial Unicode MS</vt:lpstr>
      <vt:lpstr>思源黑体</vt:lpstr>
      <vt:lpstr>Calibri Light</vt:lpstr>
      <vt:lpstr>Symbol</vt:lpstr>
      <vt:lpstr>字魂36号-正文宋楷</vt:lpstr>
      <vt:lpstr>Lato Regular</vt:lpstr>
      <vt:lpstr>思源黑体 CN Bold</vt:lpstr>
      <vt:lpstr>思源黑体 CN Light</vt:lpstr>
      <vt:lpstr>思源黑体 CN Normal</vt:lpstr>
      <vt:lpstr>仿宋</vt:lpstr>
      <vt:lpstr>Segoe Print</vt:lpstr>
      <vt:lpstr>Cordia New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孙文娟</cp:lastModifiedBy>
  <cp:revision>256</cp:revision>
  <dcterms:created xsi:type="dcterms:W3CDTF">2020-07-03T04:00:00Z</dcterms:created>
  <dcterms:modified xsi:type="dcterms:W3CDTF">2021-02-19T05:05:34Z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