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5" r:id="rId3"/>
  </p:sldMasterIdLst>
  <p:notesMasterIdLst>
    <p:notesMasterId r:id="rId6"/>
  </p:notesMasterIdLst>
  <p:sldIdLst>
    <p:sldId id="351" r:id="rId4"/>
    <p:sldId id="352" r:id="rId5"/>
    <p:sldId id="391" r:id="rId7"/>
    <p:sldId id="373" r:id="rId8"/>
    <p:sldId id="372" r:id="rId9"/>
    <p:sldId id="337" r:id="rId10"/>
    <p:sldId id="340" r:id="rId11"/>
    <p:sldId id="341" r:id="rId12"/>
    <p:sldId id="379" r:id="rId13"/>
    <p:sldId id="347" r:id="rId14"/>
    <p:sldId id="348" r:id="rId15"/>
    <p:sldId id="349" r:id="rId16"/>
    <p:sldId id="350" r:id="rId17"/>
    <p:sldId id="342" r:id="rId18"/>
    <p:sldId id="343" r:id="rId19"/>
    <p:sldId id="390" r:id="rId20"/>
    <p:sldId id="345" r:id="rId21"/>
    <p:sldId id="355" r:id="rId22"/>
  </p:sldIdLst>
  <p:sldSz cx="12192000" cy="6858000"/>
  <p:notesSz cx="6858000" cy="9144000"/>
  <p:embeddedFontLst>
    <p:embeddedFont>
      <p:font typeface="微软雅黑" panose="020B0503020204020204" pitchFamily="34" charset="-122"/>
      <p:regular r:id="rId27"/>
    </p:embeddedFont>
    <p:embeddedFont>
      <p:font typeface="方正大标宋简体" panose="02000000000000000000" charset="-122"/>
      <p:regular r:id="rId28"/>
    </p:embeddedFont>
    <p:embeddedFont>
      <p:font typeface="Calibri" panose="020F0502020204030204" charset="0"/>
      <p:regular r:id="rId29"/>
      <p:bold r:id="rId30"/>
      <p:italic r:id="rId31"/>
      <p:boldItalic r:id="rId32"/>
    </p:embeddedFont>
    <p:embeddedFont>
      <p:font typeface="等线" panose="02010600030101010101" charset="-122"/>
      <p:regular r:id="rId33"/>
    </p:embeddedFont>
    <p:embeddedFont>
      <p:font typeface="Calibri Light" panose="020F0302020204030204" charset="0"/>
      <p:regular r:id="rId34"/>
      <p:italic r:id="rId35"/>
    </p:embeddedFont>
    <p:embeddedFont>
      <p:font typeface="等线 Light" panose="02010600030101010101" charset="-122"/>
      <p:regular r:id="rId3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ng" initials="b" lastIdx="1" clrIdx="0"/>
  <p:cmAuthor id="2" name="40733" initials="4"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val="1"/>
      </p:ext>
    </p:extLst>
  </p:showPr>
  <p:clrMru>
    <a:srgbClr val="C00000"/>
    <a:srgbClr val="740201"/>
    <a:srgbClr val="FDE901"/>
    <a:srgbClr val="FFF9D2"/>
    <a:srgbClr val="EEECE1"/>
    <a:srgbClr val="FAEED8"/>
    <a:srgbClr val="C21B1D"/>
    <a:srgbClr val="F3F3F3"/>
    <a:srgbClr val="BA1219"/>
    <a:srgbClr val="C203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47" autoAdjust="0"/>
    <p:restoredTop sz="94660"/>
  </p:normalViewPr>
  <p:slideViewPr>
    <p:cSldViewPr snapToGrid="0">
      <p:cViewPr varScale="1">
        <p:scale>
          <a:sx n="146" d="100"/>
          <a:sy n="146" d="100"/>
        </p:scale>
        <p:origin x="168" y="168"/>
      </p:cViewPr>
      <p:guideLst>
        <p:guide orient="horz" pos="740"/>
        <p:guide pos="546"/>
        <p:guide pos="7045"/>
        <p:guide orient="horz" pos="37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6" Type="http://schemas.openxmlformats.org/officeDocument/2006/relationships/font" Target="fonts/font10.fntdata"/><Relationship Id="rId35" Type="http://schemas.openxmlformats.org/officeDocument/2006/relationships/font" Target="fonts/font9.fntdata"/><Relationship Id="rId34" Type="http://schemas.openxmlformats.org/officeDocument/2006/relationships/font" Target="fonts/font8.fntdata"/><Relationship Id="rId33" Type="http://schemas.openxmlformats.org/officeDocument/2006/relationships/font" Target="fonts/font7.fntdata"/><Relationship Id="rId32" Type="http://schemas.openxmlformats.org/officeDocument/2006/relationships/font" Target="fonts/font6.fntdata"/><Relationship Id="rId31" Type="http://schemas.openxmlformats.org/officeDocument/2006/relationships/font" Target="fonts/font5.fntdata"/><Relationship Id="rId30" Type="http://schemas.openxmlformats.org/officeDocument/2006/relationships/font" Target="fonts/font4.fntdata"/><Relationship Id="rId3" Type="http://schemas.openxmlformats.org/officeDocument/2006/relationships/slideMaster" Target="slideMasters/slideMaster2.xml"/><Relationship Id="rId29" Type="http://schemas.openxmlformats.org/officeDocument/2006/relationships/font" Target="fonts/font3.fntdata"/><Relationship Id="rId28" Type="http://schemas.openxmlformats.org/officeDocument/2006/relationships/font" Target="fonts/font2.fntdata"/><Relationship Id="rId27" Type="http://schemas.openxmlformats.org/officeDocument/2006/relationships/font" Target="fonts/font1.fntdata"/><Relationship Id="rId26" Type="http://schemas.openxmlformats.org/officeDocument/2006/relationships/commentAuthors" Target="commentAuthors.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85E012-C334-402D-B613-AF231B29B06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A24FEC-7483-462E-BE7F-85BB0E7286F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首尾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showMasterSp="0">
  <p:cSld name="1_标题幻灯片">
    <p:bg>
      <p:bgRef idx="1001">
        <a:schemeClr val="bg1"/>
      </p:bgRef>
    </p:bg>
    <p:spTree>
      <p:nvGrpSpPr>
        <p:cNvPr id="1" name=""/>
        <p:cNvGrpSpPr/>
        <p:nvPr/>
      </p:nvGrpSpPr>
      <p:grpSpPr>
        <a:xfrm>
          <a:off x="0" y="0"/>
          <a:ext cx="0" cy="0"/>
          <a:chOff x="0" y="0"/>
          <a:chExt cx="0" cy="0"/>
        </a:xfrm>
      </p:grpSpPr>
      <p:sp>
        <p:nvSpPr>
          <p:cNvPr id="2" name="矩形 1"/>
          <p:cNvSpPr/>
          <p:nvPr userDrawn="1"/>
        </p:nvSpPr>
        <p:spPr>
          <a:xfrm>
            <a:off x="0" y="12700"/>
            <a:ext cx="12192000" cy="6858000"/>
          </a:xfrm>
          <a:prstGeom prst="rect">
            <a:avLst/>
          </a:prstGeom>
          <a:solidFill>
            <a:srgbClr val="FAEE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showMasterSp="0">
  <p:cSld name="4_标题幻灯片">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725"/>
            <a:ext cx="12192000" cy="6856548"/>
          </a:xfrm>
          <a:prstGeom prst="rect">
            <a:avLst/>
          </a:prstGeom>
        </p:spPr>
      </p:pic>
      <p:pic>
        <p:nvPicPr>
          <p:cNvPr id="3" name="图片 2"/>
          <p:cNvPicPr>
            <a:picLocks noChangeAspect="1"/>
          </p:cNvPicPr>
          <p:nvPr userDrawn="1"/>
        </p:nvPicPr>
        <p:blipFill rotWithShape="1">
          <a:blip r:embed="rId3" cstate="screen"/>
          <a:srcRect/>
          <a:stretch>
            <a:fillRect/>
          </a:stretch>
        </p:blipFill>
        <p:spPr>
          <a:xfrm>
            <a:off x="0" y="0"/>
            <a:ext cx="12192000" cy="6858000"/>
          </a:xfrm>
          <a:prstGeom prst="rect">
            <a:avLst/>
          </a:prstGeom>
        </p:spPr>
      </p:pic>
      <p:sp>
        <p:nvSpPr>
          <p:cNvPr id="6" name="矩形 5"/>
          <p:cNvSpPr/>
          <p:nvPr userDrawn="1"/>
        </p:nvSpPr>
        <p:spPr>
          <a:xfrm>
            <a:off x="0" y="12700"/>
            <a:ext cx="12192000" cy="6858000"/>
          </a:xfrm>
          <a:prstGeom prst="rect">
            <a:avLst/>
          </a:prstGeom>
          <a:solidFill>
            <a:srgbClr val="FAEE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 name="图片 6"/>
          <p:cNvPicPr>
            <a:picLocks noChangeAspect="1"/>
          </p:cNvPicPr>
          <p:nvPr userDrawn="1"/>
        </p:nvPicPr>
        <p:blipFill>
          <a:blip r:embed="rId4" cstate="screen"/>
          <a:stretch>
            <a:fillRect/>
          </a:stretch>
        </p:blipFill>
        <p:spPr>
          <a:xfrm>
            <a:off x="0" y="4955127"/>
            <a:ext cx="12192000" cy="1902873"/>
          </a:xfrm>
          <a:prstGeom prst="rect">
            <a:avLst/>
          </a:prstGeom>
        </p:spPr>
      </p:pic>
      <p:pic>
        <p:nvPicPr>
          <p:cNvPr id="8" name="图片 7"/>
          <p:cNvPicPr>
            <a:picLocks noChangeAspect="1"/>
          </p:cNvPicPr>
          <p:nvPr userDrawn="1"/>
        </p:nvPicPr>
        <p:blipFill>
          <a:blip r:embed="rId5" cstate="screen"/>
          <a:stretch>
            <a:fillRect/>
          </a:stretch>
        </p:blipFill>
        <p:spPr>
          <a:xfrm>
            <a:off x="0" y="4523740"/>
            <a:ext cx="12192000" cy="255524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BB9887CE-677A-456F-972F-4FF33F1E0E1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2A98B37E-2574-48D0-8433-B04F41D3F68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p:spPr>
        <p:txBody>
          <a:bodyPr/>
          <a:lstStyle/>
          <a:p>
            <a:fld id="{8E6A6F64-0D39-4B9C-A2F9-7A9DBA165471}" type="datetimeFigureOut">
              <a:rPr lang="zh-CN" altLang="en-US" smtClean="0"/>
            </a:fld>
            <a:endParaRPr lang="zh-CN" altLang="en-US"/>
          </a:p>
        </p:txBody>
      </p:sp>
      <p:sp>
        <p:nvSpPr>
          <p:cNvPr id="3" name="页脚占位符 2"/>
          <p:cNvSpPr>
            <a:spLocks noGrp="1"/>
          </p:cNvSpPr>
          <p:nvPr>
            <p:ph type="ftr" sz="quarter" idx="11"/>
          </p:nvPr>
        </p:nvSpPr>
        <p:spPr>
          <a:xfrm>
            <a:off x="4165600" y="6356351"/>
            <a:ext cx="3860800" cy="365125"/>
          </a:xfr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p:spPr>
        <p:txBody>
          <a:bodyPr/>
          <a:lstStyle/>
          <a:p>
            <a:fld id="{DE9075AC-DC2A-4E45-86D6-88AB8D4F5B0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slideLayout" Target="../slideLayouts/slideLayout14.xml"/><Relationship Id="rId7" Type="http://schemas.openxmlformats.org/officeDocument/2006/relationships/slideLayout" Target="../slideLayouts/slideLayout13.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3" Type="http://schemas.openxmlformats.org/officeDocument/2006/relationships/slideLayout" Target="../slideLayouts/slideLayout9.xml"/><Relationship Id="rId2" Type="http://schemas.openxmlformats.org/officeDocument/2006/relationships/slideLayout" Target="../slideLayouts/slideLayout8.xml"/><Relationship Id="rId19" Type="http://schemas.openxmlformats.org/officeDocument/2006/relationships/theme" Target="../theme/theme2.xml"/><Relationship Id="rId18" Type="http://schemas.openxmlformats.org/officeDocument/2006/relationships/tags" Target="../tags/tag61.xml"/><Relationship Id="rId17" Type="http://schemas.openxmlformats.org/officeDocument/2006/relationships/tags" Target="../tags/tag60.xml"/><Relationship Id="rId16" Type="http://schemas.openxmlformats.org/officeDocument/2006/relationships/tags" Target="../tags/tag59.xml"/><Relationship Id="rId15" Type="http://schemas.openxmlformats.org/officeDocument/2006/relationships/tags" Target="../tags/tag58.xml"/><Relationship Id="rId14" Type="http://schemas.openxmlformats.org/officeDocument/2006/relationships/tags" Target="../tags/tag57.xml"/><Relationship Id="rId13" Type="http://schemas.openxmlformats.org/officeDocument/2006/relationships/slideLayout" Target="../slideLayouts/slideLayout19.xml"/><Relationship Id="rId12" Type="http://schemas.openxmlformats.org/officeDocument/2006/relationships/slideLayout" Target="../slideLayouts/slideLayout18.xml"/><Relationship Id="rId11" Type="http://schemas.openxmlformats.org/officeDocument/2006/relationships/slideLayout" Target="../slideLayouts/slideLayout17.xml"/><Relationship Id="rId10" Type="http://schemas.openxmlformats.org/officeDocument/2006/relationships/slideLayout" Target="../slideLayouts/slideLayout16.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799"/>
            <a:ext cx="3556000" cy="230704"/>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lang="zh-CN" altLang="en-US" sz="300" dirty="0">
              <a:solidFill>
                <a:schemeClr val="bg1"/>
              </a:solidFill>
              <a:latin typeface="微软雅黑" panose="020B0503020204020204" pitchFamily="34" charset="-122"/>
              <a:ea typeface="微软雅黑" panose="020B0503020204020204" pitchFamily="34" charset="-122"/>
              <a:sym typeface="+mn-ea"/>
            </a:endParaRP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endParaRPr lang="en-US" altLang="zh-CN" sz="600" dirty="0">
              <a:solidFill>
                <a:schemeClr val="bg1"/>
              </a:solidFill>
              <a:latin typeface="微软雅黑" panose="020B0503020204020204" pitchFamily="34" charset="-122"/>
              <a:ea typeface="微软雅黑" panose="020B0503020204020204" pitchFamily="34" charset="-122"/>
              <a:sym typeface="+mn-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Lst>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6.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6.png"/><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3.xml"/><Relationship Id="rId2" Type="http://schemas.openxmlformats.org/officeDocument/2006/relationships/image" Target="../media/image7.jpeg"/><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2" name="图片 1" descr="背景1"/>
          <p:cNvPicPr>
            <a:picLocks noChangeAspect="1"/>
          </p:cNvPicPr>
          <p:nvPr/>
        </p:nvPicPr>
        <p:blipFill>
          <a:blip r:embed="rId2"/>
          <a:stretch>
            <a:fillRect/>
          </a:stretch>
        </p:blipFill>
        <p:spPr>
          <a:xfrm>
            <a:off x="5160010" y="681990"/>
            <a:ext cx="1807845" cy="1733550"/>
          </a:xfrm>
          <a:prstGeom prst="rect">
            <a:avLst/>
          </a:prstGeom>
        </p:spPr>
      </p:pic>
      <p:sp>
        <p:nvSpPr>
          <p:cNvPr id="5" name="文本框 4" descr="7b0a2020202022776f7264617274223a20227b5c2269645c223a32353030323633392c5c227469645c223a5c2231333439345c227d220a7d0a"/>
          <p:cNvSpPr txBox="1"/>
          <p:nvPr/>
        </p:nvSpPr>
        <p:spPr>
          <a:xfrm>
            <a:off x="1019811" y="2976245"/>
            <a:ext cx="10088880" cy="1014730"/>
          </a:xfrm>
          <a:prstGeom prst="rect">
            <a:avLst/>
          </a:prstGeom>
          <a:noFill/>
        </p:spPr>
        <p:txBody>
          <a:bodyPr wrap="none" rtlCol="0" anchor="t">
            <a:spAutoFit/>
          </a:bodyPr>
          <a:p>
            <a:pPr algn="ctr"/>
            <a:r>
              <a:rPr lang="zh-CN" altLang="en-US" sz="6000" b="1" dirty="0">
                <a:ln w="12700" cmpd="sng">
                  <a:noFill/>
                  <a:prstDash val="solid"/>
                </a:ln>
                <a:solidFill>
                  <a:schemeClr val="bg1"/>
                </a:solidFill>
                <a:effectLst/>
                <a:latin typeface="微软雅黑" panose="020B0503020204020204" pitchFamily="34" charset="-122"/>
                <a:ea typeface="微软雅黑" panose="020B0503020204020204" pitchFamily="34" charset="-122"/>
                <a:sym typeface="+mn-ea"/>
              </a:rPr>
              <a:t>河北省第十次党代会报告要点</a:t>
            </a:r>
            <a:endParaRPr lang="zh-CN" altLang="en-US" sz="6000" b="1" dirty="0">
              <a:ln w="12700" cmpd="sng">
                <a:noFill/>
                <a:prstDash val="solid"/>
              </a:ln>
              <a:solidFill>
                <a:schemeClr val="bg1"/>
              </a:solidFill>
              <a:effectLst/>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3000"/>
    </mc:Choice>
    <mc:Fallback>
      <p:transition spd="slow" advTm="3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120775" y="568960"/>
            <a:ext cx="8270875" cy="471170"/>
            <a:chOff x="5262338" y="1456889"/>
            <a:chExt cx="3089855" cy="385245"/>
          </a:xfrm>
        </p:grpSpPr>
        <p:sp>
          <p:nvSpPr>
            <p:cNvPr id="16" name="矩形: 圆角 9"/>
            <p:cNvSpPr/>
            <p:nvPr/>
          </p:nvSpPr>
          <p:spPr>
            <a:xfrm>
              <a:off x="5262338" y="1456889"/>
              <a:ext cx="3089855" cy="385245"/>
            </a:xfrm>
            <a:prstGeom prst="roundRect">
              <a:avLst>
                <a:gd name="adj" fmla="val 50000"/>
              </a:avLst>
            </a:prstGeom>
            <a:solidFill>
              <a:srgbClr val="FFF9D2">
                <a:alpha val="66000"/>
              </a:srgbClr>
            </a:solidFill>
            <a:ln w="6350">
              <a:gradFill flip="none" rotWithShape="1">
                <a:gsLst>
                  <a:gs pos="16000">
                    <a:srgbClr val="C00000">
                      <a:alpha val="0"/>
                    </a:srgbClr>
                  </a:gs>
                  <a:gs pos="100000">
                    <a:srgbClr val="C00000">
                      <a:alpha val="70000"/>
                    </a:srgb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5439472" y="1504930"/>
              <a:ext cx="2756481" cy="301135"/>
            </a:xfrm>
            <a:prstGeom prst="rect">
              <a:avLst/>
            </a:prstGeom>
            <a:noFill/>
          </p:spPr>
          <p:txBody>
            <a:bodyPr wrap="square" rtlCol="0">
              <a:spAutoFit/>
            </a:bodyPr>
            <a:p>
              <a:pPr defTabSz="914400">
                <a:defRPr/>
              </a:pPr>
              <a:r>
                <a:rPr lang="zh-CN" b="1">
                  <a:solidFill>
                    <a:srgbClr val="C00000"/>
                  </a:solidFill>
                  <a:latin typeface="微软雅黑" panose="020B0503020204020204" pitchFamily="34" charset="-122"/>
                  <a:ea typeface="微软雅黑" panose="020B0503020204020204" pitchFamily="34" charset="-122"/>
                  <a:sym typeface="+mn-ea"/>
                </a:rPr>
                <a:t>三、奋发有为走好新的赶考路，加快建设现代化经济强省、美丽河北</a:t>
              </a:r>
              <a:endParaRPr lang="zh-CN" b="1">
                <a:solidFill>
                  <a:srgbClr val="C00000"/>
                </a:solidFill>
                <a:latin typeface="微软雅黑" panose="020B0503020204020204" pitchFamily="34" charset="-122"/>
                <a:ea typeface="微软雅黑" panose="020B0503020204020204" pitchFamily="34" charset="-122"/>
                <a:sym typeface="+mn-ea"/>
              </a:endParaRPr>
            </a:p>
          </p:txBody>
        </p:sp>
      </p:grpSp>
      <p:pic>
        <p:nvPicPr>
          <p:cNvPr id="2" name="图片 1" descr="背景1"/>
          <p:cNvPicPr>
            <a:picLocks noChangeAspect="1"/>
          </p:cNvPicPr>
          <p:nvPr/>
        </p:nvPicPr>
        <p:blipFill>
          <a:blip r:embed="rId1"/>
          <a:stretch>
            <a:fillRect/>
          </a:stretch>
        </p:blipFill>
        <p:spPr>
          <a:xfrm>
            <a:off x="798195" y="401320"/>
            <a:ext cx="807720" cy="774700"/>
          </a:xfrm>
          <a:prstGeom prst="rect">
            <a:avLst/>
          </a:prstGeom>
        </p:spPr>
      </p:pic>
      <p:grpSp>
        <p:nvGrpSpPr>
          <p:cNvPr id="8" name="组合 7"/>
          <p:cNvGrpSpPr/>
          <p:nvPr/>
        </p:nvGrpSpPr>
        <p:grpSpPr>
          <a:xfrm>
            <a:off x="1369695" y="1316990"/>
            <a:ext cx="5503545" cy="368300"/>
            <a:chOff x="2157" y="2074"/>
            <a:chExt cx="8667" cy="580"/>
          </a:xfrm>
        </p:grpSpPr>
        <p:sp>
          <p:nvSpPr>
            <p:cNvPr id="4" name="文本框 3"/>
            <p:cNvSpPr txBox="1"/>
            <p:nvPr/>
          </p:nvSpPr>
          <p:spPr>
            <a:xfrm>
              <a:off x="2588" y="2074"/>
              <a:ext cx="8236" cy="580"/>
            </a:xfrm>
            <a:prstGeom prst="rect">
              <a:avLst/>
            </a:prstGeom>
            <a:noFill/>
          </p:spPr>
          <p:txBody>
            <a:bodyPr wrap="square" rtlCol="0" anchor="t">
              <a:spAutoFit/>
            </a:bodyPr>
            <a:p>
              <a:r>
                <a:rPr lang="zh-CN" altLang="en-US" b="1">
                  <a:solidFill>
                    <a:srgbClr val="C00000"/>
                  </a:solidFill>
                  <a:latin typeface="微软雅黑" panose="020B0503020204020204" pitchFamily="34" charset="-122"/>
                  <a:ea typeface="微软雅黑" panose="020B0503020204020204" pitchFamily="34" charset="-122"/>
                </a:rPr>
                <a:t>今后五年工作的指导思想：</a:t>
              </a:r>
              <a:endParaRPr lang="zh-CN" altLang="en-US" b="1">
                <a:solidFill>
                  <a:srgbClr val="C00000"/>
                </a:solidFill>
                <a:latin typeface="微软雅黑" panose="020B0503020204020204" pitchFamily="34" charset="-122"/>
                <a:ea typeface="微软雅黑" panose="020B0503020204020204" pitchFamily="34" charset="-122"/>
              </a:endParaRPr>
            </a:p>
          </p:txBody>
        </p:sp>
        <p:sp>
          <p:nvSpPr>
            <p:cNvPr id="19" name="菱形 18"/>
            <p:cNvSpPr/>
            <p:nvPr/>
          </p:nvSpPr>
          <p:spPr>
            <a:xfrm>
              <a:off x="2157" y="2168"/>
              <a:ext cx="355" cy="355"/>
            </a:xfrm>
            <a:prstGeom prst="diamond">
              <a:avLst/>
            </a:prstGeom>
            <a:gradFill>
              <a:gsLst>
                <a:gs pos="0">
                  <a:srgbClr val="E30000"/>
                </a:gs>
                <a:gs pos="100000">
                  <a:srgbClr val="76030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a:off x="798195" y="1802765"/>
            <a:ext cx="10879455" cy="4204335"/>
            <a:chOff x="1257" y="2839"/>
            <a:chExt cx="17133" cy="6621"/>
          </a:xfrm>
        </p:grpSpPr>
        <p:sp>
          <p:nvSpPr>
            <p:cNvPr id="6" name="矩形 5"/>
            <p:cNvSpPr/>
            <p:nvPr/>
          </p:nvSpPr>
          <p:spPr>
            <a:xfrm>
              <a:off x="1257" y="2839"/>
              <a:ext cx="17133" cy="6621"/>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786" y="3053"/>
              <a:ext cx="16191" cy="6202"/>
            </a:xfrm>
            <a:prstGeom prst="rect">
              <a:avLst/>
            </a:prstGeom>
            <a:noFill/>
          </p:spPr>
          <p:txBody>
            <a:bodyPr wrap="square" rtlCol="0">
              <a:spAutoFit/>
            </a:bodyPr>
            <a:p>
              <a:pPr indent="457200" algn="just" fontAlgn="auto">
                <a:lnSpc>
                  <a:spcPts val="3000"/>
                </a:lnSpc>
                <a:extLst>
                  <a:ext uri="{35155182-B16C-46BC-9424-99874614C6A1}">
                    <wpsdc:indentchars xmlns:wpsdc="http://www.wps.cn/officeDocument/2017/drawingmlCustomData" val="200" checksum="59296752"/>
                  </a:ext>
                </a:extLst>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高举中国特色社会主义伟大旗帜，坚持以习近平新时代中国特色社会主义思想为指导，深入贯彻党的十八大、十九大和十九届二中、三中、四中、五中、六中全会精神，全面落实习近平总书记对河北工作一系列重要指示和党中央决策部署，增强“四个意识”，坚定“四个自信”，做到“两个维护”，坚持统筹推进“五位一体”总体布局和协调推进“四个全面”战略布局，统筹国内国际两个大局，统筹常态化疫情防控和经济社会发展，统筹发展和安全，统筹当前和长远，</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坚持稳中求进工作总基调，</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坚持以人民为中心的发展思想，坚持立足新发展阶段，完整准确全面贯彻新发展理念，积极构建新发展格局，坚持“三六八九”工作思路，深化重大国家战略和国家大事落地实施，深化经济结构调整和产业转型升级，深化改革开放和创新驱动发展，深化污染防治和生态文明建设，深化保障改善民生和加强社会治理，深化全面从严治党和党的建设新的伟大工程，加快建设现代化经济强省、美丽河北，为全面建成社会主义现代化强国和实现中华民族伟大复兴的中国梦贡献河北力量！</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120775" y="568960"/>
            <a:ext cx="8270875" cy="471170"/>
            <a:chOff x="5262338" y="1456889"/>
            <a:chExt cx="3089855" cy="385245"/>
          </a:xfrm>
        </p:grpSpPr>
        <p:sp>
          <p:nvSpPr>
            <p:cNvPr id="6" name="矩形: 圆角 9"/>
            <p:cNvSpPr/>
            <p:nvPr/>
          </p:nvSpPr>
          <p:spPr>
            <a:xfrm>
              <a:off x="5262338" y="1456889"/>
              <a:ext cx="3089855" cy="385245"/>
            </a:xfrm>
            <a:prstGeom prst="roundRect">
              <a:avLst>
                <a:gd name="adj" fmla="val 50000"/>
              </a:avLst>
            </a:prstGeom>
            <a:solidFill>
              <a:srgbClr val="FFF9D2">
                <a:alpha val="66000"/>
              </a:srgbClr>
            </a:solidFill>
            <a:ln w="6350">
              <a:gradFill flip="none" rotWithShape="1">
                <a:gsLst>
                  <a:gs pos="16000">
                    <a:srgbClr val="C00000">
                      <a:alpha val="0"/>
                    </a:srgbClr>
                  </a:gs>
                  <a:gs pos="100000">
                    <a:srgbClr val="C00000">
                      <a:alpha val="70000"/>
                    </a:srgb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5439472" y="1504930"/>
              <a:ext cx="2756481" cy="301135"/>
            </a:xfrm>
            <a:prstGeom prst="rect">
              <a:avLst/>
            </a:prstGeom>
            <a:noFill/>
          </p:spPr>
          <p:txBody>
            <a:bodyPr wrap="square" rtlCol="0">
              <a:spAutoFit/>
            </a:bodyPr>
            <a:p>
              <a:pPr defTabSz="914400">
                <a:defRPr/>
              </a:pPr>
              <a:r>
                <a:rPr lang="zh-CN" b="1">
                  <a:solidFill>
                    <a:srgbClr val="C00000"/>
                  </a:solidFill>
                  <a:latin typeface="微软雅黑" panose="020B0503020204020204" pitchFamily="34" charset="-122"/>
                  <a:ea typeface="微软雅黑" panose="020B0503020204020204" pitchFamily="34" charset="-122"/>
                  <a:sym typeface="+mn-ea"/>
                </a:rPr>
                <a:t>三、奋发有为走好新的赶考路，加快建设现代化经济强省、美丽河北</a:t>
              </a:r>
              <a:endParaRPr lang="zh-CN" b="1">
                <a:solidFill>
                  <a:srgbClr val="C00000"/>
                </a:solidFill>
                <a:latin typeface="微软雅黑" panose="020B0503020204020204" pitchFamily="34" charset="-122"/>
                <a:ea typeface="微软雅黑" panose="020B0503020204020204" pitchFamily="34" charset="-122"/>
                <a:sym typeface="+mn-ea"/>
              </a:endParaRPr>
            </a:p>
          </p:txBody>
        </p:sp>
      </p:grpSp>
      <p:pic>
        <p:nvPicPr>
          <p:cNvPr id="2" name="图片 1" descr="背景1"/>
          <p:cNvPicPr>
            <a:picLocks noChangeAspect="1"/>
          </p:cNvPicPr>
          <p:nvPr/>
        </p:nvPicPr>
        <p:blipFill>
          <a:blip r:embed="rId1"/>
          <a:stretch>
            <a:fillRect/>
          </a:stretch>
        </p:blipFill>
        <p:spPr>
          <a:xfrm>
            <a:off x="798195" y="401320"/>
            <a:ext cx="807720" cy="774700"/>
          </a:xfrm>
          <a:prstGeom prst="rect">
            <a:avLst/>
          </a:prstGeom>
        </p:spPr>
      </p:pic>
      <p:grpSp>
        <p:nvGrpSpPr>
          <p:cNvPr id="40" name="组合 39"/>
          <p:cNvGrpSpPr/>
          <p:nvPr/>
        </p:nvGrpSpPr>
        <p:grpSpPr>
          <a:xfrm>
            <a:off x="6309360" y="1928495"/>
            <a:ext cx="4114800" cy="922020"/>
            <a:chOff x="9936" y="3037"/>
            <a:chExt cx="6480" cy="1452"/>
          </a:xfrm>
        </p:grpSpPr>
        <p:sp>
          <p:nvSpPr>
            <p:cNvPr id="7" name="矩形 6"/>
            <p:cNvSpPr/>
            <p:nvPr/>
          </p:nvSpPr>
          <p:spPr>
            <a:xfrm>
              <a:off x="11060" y="3037"/>
              <a:ext cx="5356" cy="1452"/>
            </a:xfrm>
            <a:prstGeom prst="rect">
              <a:avLst/>
            </a:prstGeom>
            <a:noFill/>
            <a:ln w="9525">
              <a:noFill/>
            </a:ln>
          </p:spPr>
          <p:txBody>
            <a:bodyPr wrap="square" anchor="t" anchorCtr="0">
              <a:spAutoFit/>
            </a:bodyPr>
            <a:p>
              <a:pPr>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加快建设创新驱动、跨越赶超的现代化河北。</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grpSp>
          <p:nvGrpSpPr>
            <p:cNvPr id="24" name="组合 23"/>
            <p:cNvGrpSpPr/>
            <p:nvPr/>
          </p:nvGrpSpPr>
          <p:grpSpPr>
            <a:xfrm rot="0">
              <a:off x="9936" y="3292"/>
              <a:ext cx="899" cy="824"/>
              <a:chOff x="1538" y="3229"/>
              <a:chExt cx="899" cy="824"/>
            </a:xfrm>
          </p:grpSpPr>
          <p:sp>
            <p:nvSpPr>
              <p:cNvPr id="25" name="AutoShape 8"/>
              <p:cNvSpPr/>
              <p:nvPr/>
            </p:nvSpPr>
            <p:spPr bwMode="auto">
              <a:xfrm rot="8940000">
                <a:off x="1765" y="3277"/>
                <a:ext cx="673" cy="77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800" y="0"/>
                    </a:moveTo>
                    <a:lnTo>
                      <a:pt x="21599" y="5400"/>
                    </a:lnTo>
                    <a:lnTo>
                      <a:pt x="21599" y="16200"/>
                    </a:lnTo>
                    <a:lnTo>
                      <a:pt x="10799" y="21599"/>
                    </a:lnTo>
                    <a:lnTo>
                      <a:pt x="0" y="16199"/>
                    </a:lnTo>
                    <a:lnTo>
                      <a:pt x="0" y="5400"/>
                    </a:lnTo>
                    <a:lnTo>
                      <a:pt x="10800" y="0"/>
                    </a:lnTo>
                    <a:close/>
                  </a:path>
                </a:pathLst>
              </a:custGeom>
              <a:noFill/>
              <a:ln w="12700" cmpd="sng">
                <a:solidFill>
                  <a:srgbClr val="C00000"/>
                </a:solidFill>
                <a:prstDash val="solid"/>
              </a:ln>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00000"/>
                  </a:lnSpc>
                </a:pPr>
                <a:r>
                  <a:rPr lang="es-ES" altLang="zh-CN" sz="1685" b="0">
                    <a:latin typeface="思源黑体 CN Light" panose="020B0300000000000000" pitchFamily="34" charset="-122"/>
                    <a:ea typeface="思源黑体 CN Normal" panose="020B0400000000000000" pitchFamily="34" charset="-122"/>
                    <a:sym typeface="思源黑体 CN Light" panose="020B0300000000000000" pitchFamily="34" charset="-122"/>
                  </a:rPr>
                  <a:t> </a:t>
                </a:r>
                <a:endParaRPr lang="es-ES" altLang="zh-CN" sz="1320">
                  <a:latin typeface="思源黑体 CN Light" panose="020B0300000000000000" pitchFamily="34" charset="-122"/>
                  <a:ea typeface="思源黑体 CN Normal" panose="020B0400000000000000" pitchFamily="34" charset="-122"/>
                  <a:sym typeface="思源黑体 CN Light" panose="020B0300000000000000" pitchFamily="34" charset="-122"/>
                </a:endParaRPr>
              </a:p>
            </p:txBody>
          </p:sp>
          <p:sp>
            <p:nvSpPr>
              <p:cNvPr id="26" name="AutoShape 8"/>
              <p:cNvSpPr/>
              <p:nvPr/>
            </p:nvSpPr>
            <p:spPr bwMode="auto">
              <a:xfrm rot="5400000">
                <a:off x="1590" y="3177"/>
                <a:ext cx="673" cy="77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800" y="0"/>
                    </a:moveTo>
                    <a:lnTo>
                      <a:pt x="21599" y="5400"/>
                    </a:lnTo>
                    <a:lnTo>
                      <a:pt x="21599" y="16200"/>
                    </a:lnTo>
                    <a:lnTo>
                      <a:pt x="10799" y="21599"/>
                    </a:lnTo>
                    <a:lnTo>
                      <a:pt x="0" y="16199"/>
                    </a:lnTo>
                    <a:lnTo>
                      <a:pt x="0" y="5400"/>
                    </a:lnTo>
                    <a:lnTo>
                      <a:pt x="10800" y="0"/>
                    </a:lnTo>
                    <a:close/>
                  </a:path>
                </a:pathLst>
              </a:custGeom>
              <a:gradFill>
                <a:gsLst>
                  <a:gs pos="0">
                    <a:srgbClr val="E30000"/>
                  </a:gs>
                  <a:gs pos="100000">
                    <a:srgbClr val="760303"/>
                  </a:gs>
                </a:gsLst>
                <a:lin ang="5400000" scaled="0"/>
              </a:gradFill>
              <a:ln>
                <a:noFill/>
              </a:ln>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00000"/>
                  </a:lnSpc>
                </a:pPr>
                <a:r>
                  <a:rPr lang="es-ES" altLang="zh-CN" sz="1685" b="0">
                    <a:latin typeface="思源黑体 CN Light" panose="020B0300000000000000" pitchFamily="34" charset="-122"/>
                    <a:ea typeface="思源黑体 CN Normal" panose="020B0400000000000000" pitchFamily="34" charset="-122"/>
                    <a:sym typeface="思源黑体 CN Light" panose="020B0300000000000000" pitchFamily="34" charset="-122"/>
                  </a:rPr>
                  <a:t> </a:t>
                </a:r>
                <a:endParaRPr lang="es-ES" altLang="zh-CN" sz="1320">
                  <a:latin typeface="思源黑体 CN Light" panose="020B0300000000000000" pitchFamily="34" charset="-122"/>
                  <a:ea typeface="思源黑体 CN Normal" panose="020B0400000000000000" pitchFamily="34" charset="-122"/>
                  <a:sym typeface="思源黑体 CN Light" panose="020B0300000000000000" pitchFamily="34" charset="-122"/>
                </a:endParaRPr>
              </a:p>
            </p:txBody>
          </p:sp>
        </p:grpSp>
      </p:grpSp>
      <p:grpSp>
        <p:nvGrpSpPr>
          <p:cNvPr id="41" name="组合 40"/>
          <p:cNvGrpSpPr/>
          <p:nvPr/>
        </p:nvGrpSpPr>
        <p:grpSpPr>
          <a:xfrm>
            <a:off x="1332865" y="3147695"/>
            <a:ext cx="4170680" cy="922020"/>
            <a:chOff x="1339" y="4677"/>
            <a:chExt cx="6568" cy="1452"/>
          </a:xfrm>
        </p:grpSpPr>
        <p:grpSp>
          <p:nvGrpSpPr>
            <p:cNvPr id="12" name="组合 11"/>
            <p:cNvGrpSpPr/>
            <p:nvPr/>
          </p:nvGrpSpPr>
          <p:grpSpPr>
            <a:xfrm rot="0">
              <a:off x="1339" y="4917"/>
              <a:ext cx="899" cy="824"/>
              <a:chOff x="1538" y="3229"/>
              <a:chExt cx="899" cy="824"/>
            </a:xfrm>
          </p:grpSpPr>
          <p:sp>
            <p:nvSpPr>
              <p:cNvPr id="13" name="AutoShape 8"/>
              <p:cNvSpPr/>
              <p:nvPr/>
            </p:nvSpPr>
            <p:spPr bwMode="auto">
              <a:xfrm rot="8940000">
                <a:off x="1765" y="3277"/>
                <a:ext cx="673" cy="77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800" y="0"/>
                    </a:moveTo>
                    <a:lnTo>
                      <a:pt x="21599" y="5400"/>
                    </a:lnTo>
                    <a:lnTo>
                      <a:pt x="21599" y="16200"/>
                    </a:lnTo>
                    <a:lnTo>
                      <a:pt x="10799" y="21599"/>
                    </a:lnTo>
                    <a:lnTo>
                      <a:pt x="0" y="16199"/>
                    </a:lnTo>
                    <a:lnTo>
                      <a:pt x="0" y="5400"/>
                    </a:lnTo>
                    <a:lnTo>
                      <a:pt x="10800" y="0"/>
                    </a:lnTo>
                    <a:close/>
                  </a:path>
                </a:pathLst>
              </a:custGeom>
              <a:noFill/>
              <a:ln w="12700" cmpd="sng">
                <a:solidFill>
                  <a:srgbClr val="C00000"/>
                </a:solidFill>
                <a:prstDash val="solid"/>
              </a:ln>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00000"/>
                  </a:lnSpc>
                </a:pPr>
                <a:r>
                  <a:rPr lang="es-ES" altLang="zh-CN" sz="1685" b="0">
                    <a:latin typeface="思源黑体 CN Light" panose="020B0300000000000000" pitchFamily="34" charset="-122"/>
                    <a:ea typeface="思源黑体 CN Normal" panose="020B0400000000000000" pitchFamily="34" charset="-122"/>
                    <a:sym typeface="思源黑体 CN Light" panose="020B0300000000000000" pitchFamily="34" charset="-122"/>
                  </a:rPr>
                  <a:t> </a:t>
                </a:r>
                <a:endParaRPr lang="es-ES" altLang="zh-CN" sz="1320">
                  <a:latin typeface="思源黑体 CN Light" panose="020B0300000000000000" pitchFamily="34" charset="-122"/>
                  <a:ea typeface="思源黑体 CN Normal" panose="020B0400000000000000" pitchFamily="34" charset="-122"/>
                  <a:sym typeface="思源黑体 CN Light" panose="020B0300000000000000" pitchFamily="34" charset="-122"/>
                </a:endParaRPr>
              </a:p>
            </p:txBody>
          </p:sp>
          <p:sp>
            <p:nvSpPr>
              <p:cNvPr id="14" name="AutoShape 8"/>
              <p:cNvSpPr/>
              <p:nvPr/>
            </p:nvSpPr>
            <p:spPr bwMode="auto">
              <a:xfrm rot="5400000">
                <a:off x="1590" y="3177"/>
                <a:ext cx="673" cy="77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800" y="0"/>
                    </a:moveTo>
                    <a:lnTo>
                      <a:pt x="21599" y="5400"/>
                    </a:lnTo>
                    <a:lnTo>
                      <a:pt x="21599" y="16200"/>
                    </a:lnTo>
                    <a:lnTo>
                      <a:pt x="10799" y="21599"/>
                    </a:lnTo>
                    <a:lnTo>
                      <a:pt x="0" y="16199"/>
                    </a:lnTo>
                    <a:lnTo>
                      <a:pt x="0" y="5400"/>
                    </a:lnTo>
                    <a:lnTo>
                      <a:pt x="10800" y="0"/>
                    </a:lnTo>
                    <a:close/>
                  </a:path>
                </a:pathLst>
              </a:custGeom>
              <a:gradFill>
                <a:gsLst>
                  <a:gs pos="0">
                    <a:srgbClr val="E30000"/>
                  </a:gs>
                  <a:gs pos="100000">
                    <a:srgbClr val="760303"/>
                  </a:gs>
                </a:gsLst>
                <a:lin ang="5400000" scaled="0"/>
              </a:gradFill>
              <a:ln>
                <a:noFill/>
              </a:ln>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00000"/>
                  </a:lnSpc>
                </a:pPr>
                <a:r>
                  <a:rPr lang="es-ES" altLang="zh-CN" sz="1685" b="0">
                    <a:latin typeface="思源黑体 CN Light" panose="020B0300000000000000" pitchFamily="34" charset="-122"/>
                    <a:ea typeface="思源黑体 CN Normal" panose="020B0400000000000000" pitchFamily="34" charset="-122"/>
                    <a:sym typeface="思源黑体 CN Light" panose="020B0300000000000000" pitchFamily="34" charset="-122"/>
                  </a:rPr>
                  <a:t> </a:t>
                </a:r>
                <a:endParaRPr lang="es-ES" altLang="zh-CN" sz="1320">
                  <a:latin typeface="思源黑体 CN Light" panose="020B0300000000000000" pitchFamily="34" charset="-122"/>
                  <a:ea typeface="思源黑体 CN Normal" panose="020B0400000000000000" pitchFamily="34" charset="-122"/>
                  <a:sym typeface="思源黑体 CN Light" panose="020B0300000000000000" pitchFamily="34" charset="-122"/>
                </a:endParaRPr>
              </a:p>
            </p:txBody>
          </p:sp>
        </p:grpSp>
        <p:sp>
          <p:nvSpPr>
            <p:cNvPr id="33" name="矩形 32"/>
            <p:cNvSpPr/>
            <p:nvPr/>
          </p:nvSpPr>
          <p:spPr>
            <a:xfrm>
              <a:off x="2406" y="4677"/>
              <a:ext cx="5501" cy="1452"/>
            </a:xfrm>
            <a:prstGeom prst="rect">
              <a:avLst/>
            </a:prstGeom>
            <a:noFill/>
            <a:ln w="9525">
              <a:noFill/>
            </a:ln>
          </p:spPr>
          <p:txBody>
            <a:bodyPr wrap="square" anchor="t" anchorCtr="0">
              <a:spAutoFit/>
            </a:bodyPr>
            <a:p>
              <a:pPr>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加快建设绿色低碳、生态优美的现代化河北。</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grpSp>
      <p:grpSp>
        <p:nvGrpSpPr>
          <p:cNvPr id="42" name="组合 41"/>
          <p:cNvGrpSpPr/>
          <p:nvPr/>
        </p:nvGrpSpPr>
        <p:grpSpPr>
          <a:xfrm>
            <a:off x="6341110" y="3147695"/>
            <a:ext cx="4998720" cy="922020"/>
            <a:chOff x="9986" y="4677"/>
            <a:chExt cx="7872" cy="1452"/>
          </a:xfrm>
        </p:grpSpPr>
        <p:grpSp>
          <p:nvGrpSpPr>
            <p:cNvPr id="27" name="组合 26"/>
            <p:cNvGrpSpPr/>
            <p:nvPr/>
          </p:nvGrpSpPr>
          <p:grpSpPr>
            <a:xfrm rot="0">
              <a:off x="9986" y="4917"/>
              <a:ext cx="899" cy="824"/>
              <a:chOff x="1538" y="3229"/>
              <a:chExt cx="899" cy="824"/>
            </a:xfrm>
          </p:grpSpPr>
          <p:sp>
            <p:nvSpPr>
              <p:cNvPr id="28" name="AutoShape 8"/>
              <p:cNvSpPr/>
              <p:nvPr/>
            </p:nvSpPr>
            <p:spPr bwMode="auto">
              <a:xfrm rot="8940000">
                <a:off x="1765" y="3277"/>
                <a:ext cx="673" cy="77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800" y="0"/>
                    </a:moveTo>
                    <a:lnTo>
                      <a:pt x="21599" y="5400"/>
                    </a:lnTo>
                    <a:lnTo>
                      <a:pt x="21599" y="16200"/>
                    </a:lnTo>
                    <a:lnTo>
                      <a:pt x="10799" y="21599"/>
                    </a:lnTo>
                    <a:lnTo>
                      <a:pt x="0" y="16199"/>
                    </a:lnTo>
                    <a:lnTo>
                      <a:pt x="0" y="5400"/>
                    </a:lnTo>
                    <a:lnTo>
                      <a:pt x="10800" y="0"/>
                    </a:lnTo>
                    <a:close/>
                  </a:path>
                </a:pathLst>
              </a:custGeom>
              <a:noFill/>
              <a:ln w="12700" cmpd="sng">
                <a:solidFill>
                  <a:srgbClr val="C00000"/>
                </a:solidFill>
                <a:prstDash val="solid"/>
              </a:ln>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00000"/>
                  </a:lnSpc>
                </a:pPr>
                <a:r>
                  <a:rPr lang="es-ES" altLang="zh-CN" sz="1685" b="0">
                    <a:latin typeface="思源黑体 CN Light" panose="020B0300000000000000" pitchFamily="34" charset="-122"/>
                    <a:ea typeface="思源黑体 CN Normal" panose="020B0400000000000000" pitchFamily="34" charset="-122"/>
                    <a:sym typeface="思源黑体 CN Light" panose="020B0300000000000000" pitchFamily="34" charset="-122"/>
                  </a:rPr>
                  <a:t> </a:t>
                </a:r>
                <a:endParaRPr lang="es-ES" altLang="zh-CN" sz="1320">
                  <a:latin typeface="思源黑体 CN Light" panose="020B0300000000000000" pitchFamily="34" charset="-122"/>
                  <a:ea typeface="思源黑体 CN Normal" panose="020B0400000000000000" pitchFamily="34" charset="-122"/>
                  <a:sym typeface="思源黑体 CN Light" panose="020B0300000000000000" pitchFamily="34" charset="-122"/>
                </a:endParaRPr>
              </a:p>
            </p:txBody>
          </p:sp>
          <p:sp>
            <p:nvSpPr>
              <p:cNvPr id="29" name="AutoShape 8"/>
              <p:cNvSpPr/>
              <p:nvPr/>
            </p:nvSpPr>
            <p:spPr bwMode="auto">
              <a:xfrm rot="5400000">
                <a:off x="1590" y="3177"/>
                <a:ext cx="673" cy="77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800" y="0"/>
                    </a:moveTo>
                    <a:lnTo>
                      <a:pt x="21599" y="5400"/>
                    </a:lnTo>
                    <a:lnTo>
                      <a:pt x="21599" y="16200"/>
                    </a:lnTo>
                    <a:lnTo>
                      <a:pt x="10799" y="21599"/>
                    </a:lnTo>
                    <a:lnTo>
                      <a:pt x="0" y="16199"/>
                    </a:lnTo>
                    <a:lnTo>
                      <a:pt x="0" y="5400"/>
                    </a:lnTo>
                    <a:lnTo>
                      <a:pt x="10800" y="0"/>
                    </a:lnTo>
                    <a:close/>
                  </a:path>
                </a:pathLst>
              </a:custGeom>
              <a:gradFill>
                <a:gsLst>
                  <a:gs pos="0">
                    <a:srgbClr val="E30000"/>
                  </a:gs>
                  <a:gs pos="100000">
                    <a:srgbClr val="760303"/>
                  </a:gs>
                </a:gsLst>
                <a:lin ang="5400000" scaled="0"/>
              </a:gradFill>
              <a:ln>
                <a:noFill/>
              </a:ln>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00000"/>
                  </a:lnSpc>
                </a:pPr>
                <a:r>
                  <a:rPr lang="es-ES" altLang="zh-CN" sz="1685" b="0">
                    <a:latin typeface="思源黑体 CN Light" panose="020B0300000000000000" pitchFamily="34" charset="-122"/>
                    <a:ea typeface="思源黑体 CN Normal" panose="020B0400000000000000" pitchFamily="34" charset="-122"/>
                    <a:sym typeface="思源黑体 CN Light" panose="020B0300000000000000" pitchFamily="34" charset="-122"/>
                  </a:rPr>
                  <a:t> </a:t>
                </a:r>
                <a:endParaRPr lang="es-ES" altLang="zh-CN" sz="1320">
                  <a:latin typeface="思源黑体 CN Light" panose="020B0300000000000000" pitchFamily="34" charset="-122"/>
                  <a:ea typeface="思源黑体 CN Normal" panose="020B0400000000000000" pitchFamily="34" charset="-122"/>
                  <a:sym typeface="思源黑体 CN Light" panose="020B0300000000000000" pitchFamily="34" charset="-122"/>
                </a:endParaRPr>
              </a:p>
            </p:txBody>
          </p:sp>
        </p:grpSp>
        <p:sp>
          <p:nvSpPr>
            <p:cNvPr id="34" name="矩形 33"/>
            <p:cNvSpPr/>
            <p:nvPr/>
          </p:nvSpPr>
          <p:spPr>
            <a:xfrm>
              <a:off x="11063" y="4677"/>
              <a:ext cx="6795" cy="1452"/>
            </a:xfrm>
            <a:prstGeom prst="rect">
              <a:avLst/>
            </a:prstGeom>
            <a:noFill/>
            <a:ln w="9525">
              <a:noFill/>
            </a:ln>
          </p:spPr>
          <p:txBody>
            <a:bodyPr wrap="square" anchor="t" anchorCtr="0">
              <a:spAutoFit/>
            </a:bodyPr>
            <a:p>
              <a:pPr>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加快建设文化教育体育繁荣、精神文明的现代化河北。</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grpSp>
      <p:grpSp>
        <p:nvGrpSpPr>
          <p:cNvPr id="43" name="组合 42"/>
          <p:cNvGrpSpPr/>
          <p:nvPr/>
        </p:nvGrpSpPr>
        <p:grpSpPr>
          <a:xfrm>
            <a:off x="1348740" y="4432935"/>
            <a:ext cx="4154170" cy="922020"/>
            <a:chOff x="1364" y="6341"/>
            <a:chExt cx="6542" cy="1452"/>
          </a:xfrm>
        </p:grpSpPr>
        <p:grpSp>
          <p:nvGrpSpPr>
            <p:cNvPr id="17" name="组合 16"/>
            <p:cNvGrpSpPr/>
            <p:nvPr/>
          </p:nvGrpSpPr>
          <p:grpSpPr>
            <a:xfrm rot="0">
              <a:off x="1364" y="6576"/>
              <a:ext cx="899" cy="824"/>
              <a:chOff x="1538" y="3229"/>
              <a:chExt cx="899" cy="824"/>
            </a:xfrm>
          </p:grpSpPr>
          <p:sp>
            <p:nvSpPr>
              <p:cNvPr id="19" name="AutoShape 8"/>
              <p:cNvSpPr/>
              <p:nvPr/>
            </p:nvSpPr>
            <p:spPr bwMode="auto">
              <a:xfrm rot="8940000">
                <a:off x="1765" y="3277"/>
                <a:ext cx="673" cy="77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800" y="0"/>
                    </a:moveTo>
                    <a:lnTo>
                      <a:pt x="21599" y="5400"/>
                    </a:lnTo>
                    <a:lnTo>
                      <a:pt x="21599" y="16200"/>
                    </a:lnTo>
                    <a:lnTo>
                      <a:pt x="10799" y="21599"/>
                    </a:lnTo>
                    <a:lnTo>
                      <a:pt x="0" y="16199"/>
                    </a:lnTo>
                    <a:lnTo>
                      <a:pt x="0" y="5400"/>
                    </a:lnTo>
                    <a:lnTo>
                      <a:pt x="10800" y="0"/>
                    </a:lnTo>
                    <a:close/>
                  </a:path>
                </a:pathLst>
              </a:custGeom>
              <a:noFill/>
              <a:ln w="12700" cmpd="sng">
                <a:solidFill>
                  <a:srgbClr val="C00000"/>
                </a:solidFill>
                <a:prstDash val="solid"/>
              </a:ln>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00000"/>
                  </a:lnSpc>
                </a:pPr>
                <a:r>
                  <a:rPr lang="es-ES" altLang="zh-CN" sz="1685" b="0">
                    <a:latin typeface="思源黑体 CN Light" panose="020B0300000000000000" pitchFamily="34" charset="-122"/>
                    <a:ea typeface="思源黑体 CN Normal" panose="020B0400000000000000" pitchFamily="34" charset="-122"/>
                    <a:sym typeface="思源黑体 CN Light" panose="020B0300000000000000" pitchFamily="34" charset="-122"/>
                  </a:rPr>
                  <a:t> </a:t>
                </a:r>
                <a:endParaRPr lang="es-ES" altLang="zh-CN" sz="1320">
                  <a:latin typeface="思源黑体 CN Light" panose="020B0300000000000000" pitchFamily="34" charset="-122"/>
                  <a:ea typeface="思源黑体 CN Normal" panose="020B0400000000000000" pitchFamily="34" charset="-122"/>
                  <a:sym typeface="思源黑体 CN Light" panose="020B0300000000000000" pitchFamily="34" charset="-122"/>
                </a:endParaRPr>
              </a:p>
            </p:txBody>
          </p:sp>
          <p:sp>
            <p:nvSpPr>
              <p:cNvPr id="21" name="AutoShape 8"/>
              <p:cNvSpPr/>
              <p:nvPr/>
            </p:nvSpPr>
            <p:spPr bwMode="auto">
              <a:xfrm rot="5400000">
                <a:off x="1590" y="3177"/>
                <a:ext cx="673" cy="77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800" y="0"/>
                    </a:moveTo>
                    <a:lnTo>
                      <a:pt x="21599" y="5400"/>
                    </a:lnTo>
                    <a:lnTo>
                      <a:pt x="21599" y="16200"/>
                    </a:lnTo>
                    <a:lnTo>
                      <a:pt x="10799" y="21599"/>
                    </a:lnTo>
                    <a:lnTo>
                      <a:pt x="0" y="16199"/>
                    </a:lnTo>
                    <a:lnTo>
                      <a:pt x="0" y="5400"/>
                    </a:lnTo>
                    <a:lnTo>
                      <a:pt x="10800" y="0"/>
                    </a:lnTo>
                    <a:close/>
                  </a:path>
                </a:pathLst>
              </a:custGeom>
              <a:gradFill>
                <a:gsLst>
                  <a:gs pos="0">
                    <a:srgbClr val="E30000"/>
                  </a:gs>
                  <a:gs pos="100000">
                    <a:srgbClr val="760303"/>
                  </a:gs>
                </a:gsLst>
                <a:lin ang="5400000" scaled="0"/>
              </a:gradFill>
              <a:ln>
                <a:noFill/>
              </a:ln>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00000"/>
                  </a:lnSpc>
                </a:pPr>
                <a:r>
                  <a:rPr lang="es-ES" altLang="zh-CN" sz="1685" b="0">
                    <a:latin typeface="思源黑体 CN Light" panose="020B0300000000000000" pitchFamily="34" charset="-122"/>
                    <a:ea typeface="思源黑体 CN Normal" panose="020B0400000000000000" pitchFamily="34" charset="-122"/>
                    <a:sym typeface="思源黑体 CN Light" panose="020B0300000000000000" pitchFamily="34" charset="-122"/>
                  </a:rPr>
                  <a:t> </a:t>
                </a:r>
                <a:endParaRPr lang="es-ES" altLang="zh-CN" sz="1320">
                  <a:latin typeface="思源黑体 CN Light" panose="020B0300000000000000" pitchFamily="34" charset="-122"/>
                  <a:ea typeface="思源黑体 CN Normal" panose="020B0400000000000000" pitchFamily="34" charset="-122"/>
                  <a:sym typeface="思源黑体 CN Light" panose="020B0300000000000000" pitchFamily="34" charset="-122"/>
                </a:endParaRPr>
              </a:p>
            </p:txBody>
          </p:sp>
        </p:grpSp>
        <p:sp>
          <p:nvSpPr>
            <p:cNvPr id="35" name="矩形 34"/>
            <p:cNvSpPr/>
            <p:nvPr/>
          </p:nvSpPr>
          <p:spPr>
            <a:xfrm>
              <a:off x="2416" y="6341"/>
              <a:ext cx="5490" cy="1452"/>
            </a:xfrm>
            <a:prstGeom prst="rect">
              <a:avLst/>
            </a:prstGeom>
            <a:noFill/>
            <a:ln w="9525">
              <a:noFill/>
            </a:ln>
          </p:spPr>
          <p:txBody>
            <a:bodyPr wrap="square" anchor="t" anchorCtr="0">
              <a:spAutoFit/>
            </a:bodyPr>
            <a:p>
              <a:pPr>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加快建设共同富裕、普惠共享的现代化河北。</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grpSp>
      <p:grpSp>
        <p:nvGrpSpPr>
          <p:cNvPr id="44" name="组合 43"/>
          <p:cNvGrpSpPr/>
          <p:nvPr/>
        </p:nvGrpSpPr>
        <p:grpSpPr>
          <a:xfrm>
            <a:off x="6356985" y="4407535"/>
            <a:ext cx="4069080" cy="922020"/>
            <a:chOff x="10011" y="6301"/>
            <a:chExt cx="6408" cy="1452"/>
          </a:xfrm>
        </p:grpSpPr>
        <p:grpSp>
          <p:nvGrpSpPr>
            <p:cNvPr id="30" name="组合 29"/>
            <p:cNvGrpSpPr/>
            <p:nvPr/>
          </p:nvGrpSpPr>
          <p:grpSpPr>
            <a:xfrm rot="0">
              <a:off x="10011" y="6576"/>
              <a:ext cx="899" cy="824"/>
              <a:chOff x="1538" y="3229"/>
              <a:chExt cx="899" cy="824"/>
            </a:xfrm>
          </p:grpSpPr>
          <p:sp>
            <p:nvSpPr>
              <p:cNvPr id="31" name="AutoShape 8"/>
              <p:cNvSpPr/>
              <p:nvPr/>
            </p:nvSpPr>
            <p:spPr bwMode="auto">
              <a:xfrm rot="8940000">
                <a:off x="1765" y="3277"/>
                <a:ext cx="673" cy="77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800" y="0"/>
                    </a:moveTo>
                    <a:lnTo>
                      <a:pt x="21599" y="5400"/>
                    </a:lnTo>
                    <a:lnTo>
                      <a:pt x="21599" y="16200"/>
                    </a:lnTo>
                    <a:lnTo>
                      <a:pt x="10799" y="21599"/>
                    </a:lnTo>
                    <a:lnTo>
                      <a:pt x="0" y="16199"/>
                    </a:lnTo>
                    <a:lnTo>
                      <a:pt x="0" y="5400"/>
                    </a:lnTo>
                    <a:lnTo>
                      <a:pt x="10800" y="0"/>
                    </a:lnTo>
                    <a:close/>
                  </a:path>
                </a:pathLst>
              </a:custGeom>
              <a:noFill/>
              <a:ln w="12700" cmpd="sng">
                <a:solidFill>
                  <a:srgbClr val="C00000"/>
                </a:solidFill>
                <a:prstDash val="solid"/>
              </a:ln>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00000"/>
                  </a:lnSpc>
                </a:pPr>
                <a:r>
                  <a:rPr lang="es-ES" altLang="zh-CN" sz="1685" b="0">
                    <a:latin typeface="思源黑体 CN Light" panose="020B0300000000000000" pitchFamily="34" charset="-122"/>
                    <a:ea typeface="思源黑体 CN Normal" panose="020B0400000000000000" pitchFamily="34" charset="-122"/>
                    <a:sym typeface="思源黑体 CN Light" panose="020B0300000000000000" pitchFamily="34" charset="-122"/>
                  </a:rPr>
                  <a:t> </a:t>
                </a:r>
                <a:endParaRPr lang="es-ES" altLang="zh-CN" sz="1320">
                  <a:latin typeface="思源黑体 CN Light" panose="020B0300000000000000" pitchFamily="34" charset="-122"/>
                  <a:ea typeface="思源黑体 CN Normal" panose="020B0400000000000000" pitchFamily="34" charset="-122"/>
                  <a:sym typeface="思源黑体 CN Light" panose="020B0300000000000000" pitchFamily="34" charset="-122"/>
                </a:endParaRPr>
              </a:p>
            </p:txBody>
          </p:sp>
          <p:sp>
            <p:nvSpPr>
              <p:cNvPr id="32" name="AutoShape 8"/>
              <p:cNvSpPr/>
              <p:nvPr/>
            </p:nvSpPr>
            <p:spPr bwMode="auto">
              <a:xfrm rot="5400000">
                <a:off x="1590" y="3177"/>
                <a:ext cx="673" cy="77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800" y="0"/>
                    </a:moveTo>
                    <a:lnTo>
                      <a:pt x="21599" y="5400"/>
                    </a:lnTo>
                    <a:lnTo>
                      <a:pt x="21599" y="16200"/>
                    </a:lnTo>
                    <a:lnTo>
                      <a:pt x="10799" y="21599"/>
                    </a:lnTo>
                    <a:lnTo>
                      <a:pt x="0" y="16199"/>
                    </a:lnTo>
                    <a:lnTo>
                      <a:pt x="0" y="5400"/>
                    </a:lnTo>
                    <a:lnTo>
                      <a:pt x="10800" y="0"/>
                    </a:lnTo>
                    <a:close/>
                  </a:path>
                </a:pathLst>
              </a:custGeom>
              <a:gradFill>
                <a:gsLst>
                  <a:gs pos="0">
                    <a:srgbClr val="E30000"/>
                  </a:gs>
                  <a:gs pos="100000">
                    <a:srgbClr val="760303"/>
                  </a:gs>
                </a:gsLst>
                <a:lin ang="5400000" scaled="0"/>
              </a:gradFill>
              <a:ln>
                <a:noFill/>
              </a:ln>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00000"/>
                  </a:lnSpc>
                </a:pPr>
                <a:r>
                  <a:rPr lang="es-ES" altLang="zh-CN" sz="1685" b="0">
                    <a:latin typeface="思源黑体 CN Light" panose="020B0300000000000000" pitchFamily="34" charset="-122"/>
                    <a:ea typeface="思源黑体 CN Normal" panose="020B0400000000000000" pitchFamily="34" charset="-122"/>
                    <a:sym typeface="思源黑体 CN Light" panose="020B0300000000000000" pitchFamily="34" charset="-122"/>
                  </a:rPr>
                  <a:t> </a:t>
                </a:r>
                <a:endParaRPr lang="es-ES" altLang="zh-CN" sz="1320">
                  <a:latin typeface="思源黑体 CN Light" panose="020B0300000000000000" pitchFamily="34" charset="-122"/>
                  <a:ea typeface="思源黑体 CN Normal" panose="020B0400000000000000" pitchFamily="34" charset="-122"/>
                  <a:sym typeface="思源黑体 CN Light" panose="020B0300000000000000" pitchFamily="34" charset="-122"/>
                </a:endParaRPr>
              </a:p>
            </p:txBody>
          </p:sp>
        </p:grpSp>
        <p:sp>
          <p:nvSpPr>
            <p:cNvPr id="36" name="矩形 35"/>
            <p:cNvSpPr/>
            <p:nvPr/>
          </p:nvSpPr>
          <p:spPr>
            <a:xfrm>
              <a:off x="11063" y="6301"/>
              <a:ext cx="5356" cy="1452"/>
            </a:xfrm>
            <a:prstGeom prst="rect">
              <a:avLst/>
            </a:prstGeom>
            <a:noFill/>
            <a:ln w="9525">
              <a:noFill/>
            </a:ln>
          </p:spPr>
          <p:txBody>
            <a:bodyPr wrap="square" anchor="t" anchorCtr="0">
              <a:spAutoFit/>
            </a:bodyPr>
            <a:p>
              <a:pPr>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加快建设公平正义、平安法治的现代化河北。</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grpSp>
      <p:grpSp>
        <p:nvGrpSpPr>
          <p:cNvPr id="37" name="组合 36"/>
          <p:cNvGrpSpPr/>
          <p:nvPr/>
        </p:nvGrpSpPr>
        <p:grpSpPr>
          <a:xfrm>
            <a:off x="1321435" y="1316990"/>
            <a:ext cx="10221595" cy="368300"/>
            <a:chOff x="2081" y="2074"/>
            <a:chExt cx="16097" cy="580"/>
          </a:xfrm>
        </p:grpSpPr>
        <p:sp>
          <p:nvSpPr>
            <p:cNvPr id="4" name="文本框 3"/>
            <p:cNvSpPr txBox="1"/>
            <p:nvPr/>
          </p:nvSpPr>
          <p:spPr>
            <a:xfrm>
              <a:off x="2512" y="2074"/>
              <a:ext cx="15666" cy="580"/>
            </a:xfrm>
            <a:prstGeom prst="rect">
              <a:avLst/>
            </a:prstGeom>
            <a:noFill/>
          </p:spPr>
          <p:txBody>
            <a:bodyPr wrap="square" rtlCol="0" anchor="t">
              <a:spAutoFit/>
            </a:bodyPr>
            <a:p>
              <a:r>
                <a:rPr lang="zh-CN" altLang="en-US" b="1">
                  <a:solidFill>
                    <a:srgbClr val="C00000"/>
                  </a:solidFill>
                  <a:latin typeface="微软雅黑" panose="020B0503020204020204" pitchFamily="34" charset="-122"/>
                  <a:ea typeface="微软雅黑" panose="020B0503020204020204" pitchFamily="34" charset="-122"/>
                </a:rPr>
                <a:t>今后五年的奋斗目标是，加快建设现代化经济强省、美丽河北，即“六个现代化河北”。</a:t>
              </a:r>
              <a:endParaRPr lang="zh-CN" altLang="en-US" b="1">
                <a:solidFill>
                  <a:srgbClr val="C00000"/>
                </a:solidFill>
                <a:latin typeface="微软雅黑" panose="020B0503020204020204" pitchFamily="34" charset="-122"/>
                <a:ea typeface="微软雅黑" panose="020B0503020204020204" pitchFamily="34" charset="-122"/>
              </a:endParaRPr>
            </a:p>
          </p:txBody>
        </p:sp>
        <p:sp>
          <p:nvSpPr>
            <p:cNvPr id="5" name="菱形 4"/>
            <p:cNvSpPr/>
            <p:nvPr/>
          </p:nvSpPr>
          <p:spPr>
            <a:xfrm>
              <a:off x="2081" y="2168"/>
              <a:ext cx="355" cy="355"/>
            </a:xfrm>
            <a:prstGeom prst="diamond">
              <a:avLst/>
            </a:prstGeom>
            <a:gradFill>
              <a:gsLst>
                <a:gs pos="0">
                  <a:srgbClr val="E30000"/>
                </a:gs>
                <a:gs pos="100000">
                  <a:srgbClr val="76030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3" name="组合 22"/>
          <p:cNvGrpSpPr/>
          <p:nvPr/>
        </p:nvGrpSpPr>
        <p:grpSpPr>
          <a:xfrm>
            <a:off x="1380490" y="1913890"/>
            <a:ext cx="4557395" cy="922020"/>
            <a:chOff x="2174" y="3010"/>
            <a:chExt cx="7177" cy="1452"/>
          </a:xfrm>
        </p:grpSpPr>
        <p:sp>
          <p:nvSpPr>
            <p:cNvPr id="8" name="矩形 7"/>
            <p:cNvSpPr/>
            <p:nvPr/>
          </p:nvSpPr>
          <p:spPr>
            <a:xfrm>
              <a:off x="3203" y="3010"/>
              <a:ext cx="6148" cy="1452"/>
            </a:xfrm>
            <a:prstGeom prst="rect">
              <a:avLst/>
            </a:prstGeom>
            <a:noFill/>
            <a:ln w="9525">
              <a:noFill/>
            </a:ln>
          </p:spPr>
          <p:txBody>
            <a:bodyPr wrap="square" anchor="t" anchorCtr="0">
              <a:spAutoFit/>
            </a:bodyPr>
            <a:p>
              <a:pPr>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加快建设“两翼”带动、协同发展的现代化河北。</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15" name="AutoShape 8"/>
            <p:cNvSpPr/>
            <p:nvPr/>
          </p:nvSpPr>
          <p:spPr bwMode="auto">
            <a:xfrm rot="8940000">
              <a:off x="2401" y="3332"/>
              <a:ext cx="673" cy="77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800" y="0"/>
                  </a:moveTo>
                  <a:lnTo>
                    <a:pt x="21599" y="5400"/>
                  </a:lnTo>
                  <a:lnTo>
                    <a:pt x="21599" y="16200"/>
                  </a:lnTo>
                  <a:lnTo>
                    <a:pt x="10799" y="21599"/>
                  </a:lnTo>
                  <a:lnTo>
                    <a:pt x="0" y="16199"/>
                  </a:lnTo>
                  <a:lnTo>
                    <a:pt x="0" y="5400"/>
                  </a:lnTo>
                  <a:lnTo>
                    <a:pt x="10800" y="0"/>
                  </a:lnTo>
                  <a:close/>
                </a:path>
              </a:pathLst>
            </a:custGeom>
            <a:noFill/>
            <a:ln w="12700" cmpd="sng">
              <a:solidFill>
                <a:srgbClr val="C00000"/>
              </a:solidFill>
              <a:prstDash val="solid"/>
            </a:ln>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00000"/>
                </a:lnSpc>
              </a:pPr>
              <a:r>
                <a:rPr lang="es-ES" altLang="zh-CN" sz="1685" b="0">
                  <a:latin typeface="思源黑体 CN Light" panose="020B0300000000000000" pitchFamily="34" charset="-122"/>
                  <a:ea typeface="思源黑体 CN Normal" panose="020B0400000000000000" pitchFamily="34" charset="-122"/>
                  <a:sym typeface="思源黑体 CN Light" panose="020B0300000000000000" pitchFamily="34" charset="-122"/>
                </a:rPr>
                <a:t> </a:t>
              </a:r>
              <a:endParaRPr lang="es-ES" altLang="zh-CN" sz="1320">
                <a:latin typeface="思源黑体 CN Light" panose="020B0300000000000000" pitchFamily="34" charset="-122"/>
                <a:ea typeface="思源黑体 CN Normal" panose="020B0400000000000000" pitchFamily="34" charset="-122"/>
                <a:sym typeface="思源黑体 CN Light" panose="020B0300000000000000" pitchFamily="34" charset="-122"/>
              </a:endParaRPr>
            </a:p>
          </p:txBody>
        </p:sp>
        <p:sp>
          <p:nvSpPr>
            <p:cNvPr id="16" name="AutoShape 8"/>
            <p:cNvSpPr/>
            <p:nvPr/>
          </p:nvSpPr>
          <p:spPr bwMode="auto">
            <a:xfrm rot="5400000">
              <a:off x="2226" y="3232"/>
              <a:ext cx="673" cy="77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800" y="0"/>
                  </a:moveTo>
                  <a:lnTo>
                    <a:pt x="21599" y="5400"/>
                  </a:lnTo>
                  <a:lnTo>
                    <a:pt x="21599" y="16200"/>
                  </a:lnTo>
                  <a:lnTo>
                    <a:pt x="10799" y="21599"/>
                  </a:lnTo>
                  <a:lnTo>
                    <a:pt x="0" y="16199"/>
                  </a:lnTo>
                  <a:lnTo>
                    <a:pt x="0" y="5400"/>
                  </a:lnTo>
                  <a:lnTo>
                    <a:pt x="10800" y="0"/>
                  </a:lnTo>
                  <a:close/>
                </a:path>
              </a:pathLst>
            </a:custGeom>
            <a:gradFill>
              <a:gsLst>
                <a:gs pos="0">
                  <a:srgbClr val="E30000"/>
                </a:gs>
                <a:gs pos="100000">
                  <a:srgbClr val="760303"/>
                </a:gs>
              </a:gsLst>
              <a:lin ang="5400000" scaled="0"/>
            </a:gradFill>
            <a:ln>
              <a:noFill/>
            </a:ln>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00000"/>
                </a:lnSpc>
              </a:pPr>
              <a:r>
                <a:rPr lang="es-ES" altLang="zh-CN" sz="1685" b="0">
                  <a:latin typeface="思源黑体 CN Light" panose="020B0300000000000000" pitchFamily="34" charset="-122"/>
                  <a:ea typeface="思源黑体 CN Normal" panose="020B0400000000000000" pitchFamily="34" charset="-122"/>
                  <a:sym typeface="思源黑体 CN Light" panose="020B0300000000000000" pitchFamily="34" charset="-122"/>
                </a:rPr>
                <a:t> </a:t>
              </a:r>
              <a:endParaRPr lang="es-ES" altLang="zh-CN" sz="1320">
                <a:latin typeface="思源黑体 CN Light" panose="020B0300000000000000" pitchFamily="34" charset="-122"/>
                <a:ea typeface="思源黑体 CN Normal" panose="020B0400000000000000" pitchFamily="34" charset="-122"/>
                <a:sym typeface="思源黑体 CN Light" panose="020B03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fill="hold"/>
                                        <p:tgtEl>
                                          <p:spTgt spid="40"/>
                                        </p:tgtEl>
                                        <p:attrNameLst>
                                          <p:attrName>ppt_x</p:attrName>
                                        </p:attrNameLst>
                                      </p:cBhvr>
                                      <p:tavLst>
                                        <p:tav tm="0">
                                          <p:val>
                                            <p:strVal val="#ppt_x"/>
                                          </p:val>
                                        </p:tav>
                                        <p:tav tm="100000">
                                          <p:val>
                                            <p:strVal val="#ppt_x"/>
                                          </p:val>
                                        </p:tav>
                                      </p:tavLst>
                                    </p:anim>
                                    <p:anim calcmode="lin" valueType="num">
                                      <p:cBhvr additive="base">
                                        <p:cTn id="1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500" fill="hold"/>
                                        <p:tgtEl>
                                          <p:spTgt spid="41"/>
                                        </p:tgtEl>
                                        <p:attrNameLst>
                                          <p:attrName>ppt_x</p:attrName>
                                        </p:attrNameLst>
                                      </p:cBhvr>
                                      <p:tavLst>
                                        <p:tav tm="0">
                                          <p:val>
                                            <p:strVal val="#ppt_x"/>
                                          </p:val>
                                        </p:tav>
                                        <p:tav tm="100000">
                                          <p:val>
                                            <p:strVal val="#ppt_x"/>
                                          </p:val>
                                        </p:tav>
                                      </p:tavLst>
                                    </p:anim>
                                    <p:anim calcmode="lin" valueType="num">
                                      <p:cBhvr additive="base">
                                        <p:cTn id="25"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additive="base">
                                        <p:cTn id="30" dur="500" fill="hold"/>
                                        <p:tgtEl>
                                          <p:spTgt spid="42"/>
                                        </p:tgtEl>
                                        <p:attrNameLst>
                                          <p:attrName>ppt_x</p:attrName>
                                        </p:attrNameLst>
                                      </p:cBhvr>
                                      <p:tavLst>
                                        <p:tav tm="0">
                                          <p:val>
                                            <p:strVal val="#ppt_x"/>
                                          </p:val>
                                        </p:tav>
                                        <p:tav tm="100000">
                                          <p:val>
                                            <p:strVal val="#ppt_x"/>
                                          </p:val>
                                        </p:tav>
                                      </p:tavLst>
                                    </p:anim>
                                    <p:anim calcmode="lin" valueType="num">
                                      <p:cBhvr additive="base">
                                        <p:cTn id="31"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500" fill="hold"/>
                                        <p:tgtEl>
                                          <p:spTgt spid="43"/>
                                        </p:tgtEl>
                                        <p:attrNameLst>
                                          <p:attrName>ppt_x</p:attrName>
                                        </p:attrNameLst>
                                      </p:cBhvr>
                                      <p:tavLst>
                                        <p:tav tm="0">
                                          <p:val>
                                            <p:strVal val="#ppt_x"/>
                                          </p:val>
                                        </p:tav>
                                        <p:tav tm="100000">
                                          <p:val>
                                            <p:strVal val="#ppt_x"/>
                                          </p:val>
                                        </p:tav>
                                      </p:tavLst>
                                    </p:anim>
                                    <p:anim calcmode="lin" valueType="num">
                                      <p:cBhvr additive="base">
                                        <p:cTn id="37"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 calcmode="lin" valueType="num">
                                      <p:cBhvr additive="base">
                                        <p:cTn id="42" dur="500" fill="hold"/>
                                        <p:tgtEl>
                                          <p:spTgt spid="44"/>
                                        </p:tgtEl>
                                        <p:attrNameLst>
                                          <p:attrName>ppt_x</p:attrName>
                                        </p:attrNameLst>
                                      </p:cBhvr>
                                      <p:tavLst>
                                        <p:tav tm="0">
                                          <p:val>
                                            <p:strVal val="#ppt_x"/>
                                          </p:val>
                                        </p:tav>
                                        <p:tav tm="100000">
                                          <p:val>
                                            <p:strVal val="#ppt_x"/>
                                          </p:val>
                                        </p:tav>
                                      </p:tavLst>
                                    </p:anim>
                                    <p:anim calcmode="lin" valueType="num">
                                      <p:cBhvr additive="base">
                                        <p:cTn id="4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120775" y="568960"/>
            <a:ext cx="8270875" cy="471170"/>
            <a:chOff x="5262338" y="1456889"/>
            <a:chExt cx="3089855" cy="385245"/>
          </a:xfrm>
        </p:grpSpPr>
        <p:sp>
          <p:nvSpPr>
            <p:cNvPr id="16" name="矩形: 圆角 9"/>
            <p:cNvSpPr/>
            <p:nvPr/>
          </p:nvSpPr>
          <p:spPr>
            <a:xfrm>
              <a:off x="5262338" y="1456889"/>
              <a:ext cx="3089855" cy="385245"/>
            </a:xfrm>
            <a:prstGeom prst="roundRect">
              <a:avLst>
                <a:gd name="adj" fmla="val 50000"/>
              </a:avLst>
            </a:prstGeom>
            <a:solidFill>
              <a:srgbClr val="FFF9D2">
                <a:alpha val="66000"/>
              </a:srgbClr>
            </a:solidFill>
            <a:ln w="6350">
              <a:gradFill flip="none" rotWithShape="1">
                <a:gsLst>
                  <a:gs pos="16000">
                    <a:srgbClr val="C00000">
                      <a:alpha val="0"/>
                    </a:srgbClr>
                  </a:gs>
                  <a:gs pos="100000">
                    <a:srgbClr val="C00000">
                      <a:alpha val="70000"/>
                    </a:srgb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5439472" y="1504930"/>
              <a:ext cx="2756481" cy="301135"/>
            </a:xfrm>
            <a:prstGeom prst="rect">
              <a:avLst/>
            </a:prstGeom>
            <a:noFill/>
          </p:spPr>
          <p:txBody>
            <a:bodyPr wrap="square" rtlCol="0">
              <a:spAutoFit/>
            </a:bodyPr>
            <a:p>
              <a:pPr defTabSz="914400">
                <a:defRPr/>
              </a:pPr>
              <a:r>
                <a:rPr lang="zh-CN" b="1">
                  <a:solidFill>
                    <a:srgbClr val="C00000"/>
                  </a:solidFill>
                  <a:latin typeface="微软雅黑" panose="020B0503020204020204" pitchFamily="34" charset="-122"/>
                  <a:ea typeface="微软雅黑" panose="020B0503020204020204" pitchFamily="34" charset="-122"/>
                  <a:sym typeface="+mn-ea"/>
                </a:rPr>
                <a:t>四、持续举全省之力办好“三件大事”，打造区域协调发展新的增长极</a:t>
              </a:r>
              <a:endParaRPr lang="zh-CN" b="1">
                <a:solidFill>
                  <a:srgbClr val="C00000"/>
                </a:solidFill>
                <a:latin typeface="微软雅黑" panose="020B0503020204020204" pitchFamily="34" charset="-122"/>
                <a:ea typeface="微软雅黑" panose="020B0503020204020204" pitchFamily="34" charset="-122"/>
                <a:sym typeface="+mn-ea"/>
              </a:endParaRPr>
            </a:p>
          </p:txBody>
        </p:sp>
      </p:grpSp>
      <p:pic>
        <p:nvPicPr>
          <p:cNvPr id="2" name="图片 1" descr="背景1"/>
          <p:cNvPicPr>
            <a:picLocks noChangeAspect="1"/>
          </p:cNvPicPr>
          <p:nvPr/>
        </p:nvPicPr>
        <p:blipFill>
          <a:blip r:embed="rId1"/>
          <a:stretch>
            <a:fillRect/>
          </a:stretch>
        </p:blipFill>
        <p:spPr>
          <a:xfrm>
            <a:off x="798195" y="401320"/>
            <a:ext cx="807720" cy="774700"/>
          </a:xfrm>
          <a:prstGeom prst="rect">
            <a:avLst/>
          </a:prstGeom>
        </p:spPr>
      </p:pic>
      <p:sp>
        <p:nvSpPr>
          <p:cNvPr id="3" name="矩形 2"/>
          <p:cNvSpPr/>
          <p:nvPr/>
        </p:nvSpPr>
        <p:spPr>
          <a:xfrm>
            <a:off x="829945" y="2853690"/>
            <a:ext cx="3346450" cy="1753235"/>
          </a:xfrm>
          <a:prstGeom prst="rect">
            <a:avLst/>
          </a:prstGeom>
          <a:noFill/>
          <a:ln w="9525">
            <a:noFill/>
          </a:ln>
        </p:spPr>
        <p:txBody>
          <a:bodyPr wrap="square" anchor="t" anchorCtr="0">
            <a:spAutoFit/>
          </a:bodyPr>
          <a:p>
            <a:pPr>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紧紧围绕创造“雄安质量”和建设贯彻落实新发展理念的创新发展示范区，打造新时代高质量发展的全国样板。</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grpSp>
        <p:nvGrpSpPr>
          <p:cNvPr id="10" name="组合 9"/>
          <p:cNvGrpSpPr/>
          <p:nvPr/>
        </p:nvGrpSpPr>
        <p:grpSpPr>
          <a:xfrm>
            <a:off x="4276090" y="1640840"/>
            <a:ext cx="3275965" cy="3954780"/>
            <a:chOff x="6684" y="2784"/>
            <a:chExt cx="5159" cy="6228"/>
          </a:xfrm>
        </p:grpSpPr>
        <p:grpSp>
          <p:nvGrpSpPr>
            <p:cNvPr id="6" name="组合 5"/>
            <p:cNvGrpSpPr/>
            <p:nvPr/>
          </p:nvGrpSpPr>
          <p:grpSpPr>
            <a:xfrm>
              <a:off x="7237" y="2784"/>
              <a:ext cx="4606" cy="6229"/>
              <a:chOff x="7237" y="2784"/>
              <a:chExt cx="4606" cy="6229"/>
            </a:xfrm>
          </p:grpSpPr>
          <p:sp>
            <p:nvSpPr>
              <p:cNvPr id="39" name="等腰三角形 38"/>
              <p:cNvSpPr>
                <a:spLocks noChangeAspect="1" noChangeArrowheads="1"/>
              </p:cNvSpPr>
              <p:nvPr/>
            </p:nvSpPr>
            <p:spPr bwMode="auto">
              <a:xfrm rot="5400000" flipV="1">
                <a:off x="11491" y="3812"/>
                <a:ext cx="380" cy="323"/>
              </a:xfrm>
              <a:prstGeom prst="triangle">
                <a:avLst>
                  <a:gd name="adj" fmla="val 50000"/>
                </a:avLst>
              </a:prstGeom>
              <a:solidFill>
                <a:srgbClr val="C10909"/>
              </a:solidFill>
              <a:ln w="9525">
                <a:noFill/>
                <a:miter lim="800000"/>
              </a:ln>
            </p:spPr>
            <p:txBody>
              <a:bodyPr lIns="91421" tIns="45711" rIns="91421" bIns="45711" anchor="ctr"/>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zh-CN" sz="2000" b="0" i="0" u="none" strike="noStrike" kern="1200" cap="none" spc="0" normalizeH="0" baseline="0" noProof="0" dirty="0">
                  <a:ln>
                    <a:noFill/>
                  </a:ln>
                  <a:solidFill>
                    <a:srgbClr val="ED7D31"/>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grpSp>
            <p:nvGrpSpPr>
              <p:cNvPr id="7" name="组合 6"/>
              <p:cNvGrpSpPr/>
              <p:nvPr/>
            </p:nvGrpSpPr>
            <p:grpSpPr>
              <a:xfrm>
                <a:off x="8480" y="2784"/>
                <a:ext cx="2336" cy="2923"/>
                <a:chOff x="5384895" y="1602811"/>
                <a:chExt cx="1483585" cy="1856316"/>
              </a:xfrm>
            </p:grpSpPr>
            <p:sp>
              <p:nvSpPr>
                <p:cNvPr id="45" name="任意多边形 15"/>
                <p:cNvSpPr/>
                <p:nvPr/>
              </p:nvSpPr>
              <p:spPr>
                <a:xfrm rot="17307692">
                  <a:off x="5621821" y="2212468"/>
                  <a:ext cx="1619251" cy="874067"/>
                </a:xfrm>
                <a:custGeom>
                  <a:avLst/>
                  <a:gdLst>
                    <a:gd name="connsiteX0" fmla="*/ 4833930 w 4843779"/>
                    <a:gd name="connsiteY0" fmla="*/ 0 h 2609741"/>
                    <a:gd name="connsiteX1" fmla="*/ 4843489 w 4843779"/>
                    <a:gd name="connsiteY1" fmla="*/ 152635 h 2609741"/>
                    <a:gd name="connsiteX2" fmla="*/ 3517115 w 4843779"/>
                    <a:gd name="connsiteY2" fmla="*/ 2348626 h 2609741"/>
                    <a:gd name="connsiteX3" fmla="*/ 351244 w 4843779"/>
                    <a:gd name="connsiteY3" fmla="*/ 1435790 h 2609741"/>
                    <a:gd name="connsiteX4" fmla="*/ 0 w 4843779"/>
                    <a:gd name="connsiteY4" fmla="*/ 1526124 h 2609741"/>
                    <a:gd name="connsiteX5" fmla="*/ 380009 w 4843779"/>
                    <a:gd name="connsiteY5" fmla="*/ 717222 h 2609741"/>
                    <a:gd name="connsiteX6" fmla="*/ 1326890 w 4843779"/>
                    <a:gd name="connsiteY6" fmla="*/ 1184874 h 2609741"/>
                    <a:gd name="connsiteX7" fmla="*/ 981253 w 4843779"/>
                    <a:gd name="connsiteY7" fmla="*/ 1273766 h 2609741"/>
                    <a:gd name="connsiteX8" fmla="*/ 3348138 w 4843779"/>
                    <a:gd name="connsiteY8" fmla="*/ 1741216 h 2609741"/>
                    <a:gd name="connsiteX9" fmla="*/ 4226462 w 4843779"/>
                    <a:gd name="connsiteY9" fmla="*/ 84448 h 2609741"/>
                    <a:gd name="connsiteX10" fmla="*/ 4217585 w 4843779"/>
                    <a:gd name="connsiteY10" fmla="*/ 0 h 2609741"/>
                    <a:gd name="connsiteX11" fmla="*/ 4833930 w 4843779"/>
                    <a:gd name="connsiteY11" fmla="*/ 0 h 260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3779" h="2609741">
                      <a:moveTo>
                        <a:pt x="4833930" y="0"/>
                      </a:moveTo>
                      <a:lnTo>
                        <a:pt x="4843489" y="152635"/>
                      </a:lnTo>
                      <a:cubicBezTo>
                        <a:pt x="4857473" y="1052464"/>
                        <a:pt x="4365817" y="1918999"/>
                        <a:pt x="3517115" y="2348626"/>
                      </a:cubicBezTo>
                      <a:cubicBezTo>
                        <a:pt x="2385597" y="2921419"/>
                        <a:pt x="1003828" y="2523005"/>
                        <a:pt x="351244" y="1435790"/>
                      </a:cubicBezTo>
                      <a:lnTo>
                        <a:pt x="0" y="1526124"/>
                      </a:lnTo>
                      <a:lnTo>
                        <a:pt x="380009" y="717222"/>
                      </a:lnTo>
                      <a:lnTo>
                        <a:pt x="1326890" y="1184874"/>
                      </a:lnTo>
                      <a:lnTo>
                        <a:pt x="981253" y="1273766"/>
                      </a:lnTo>
                      <a:cubicBezTo>
                        <a:pt x="1534634" y="2011589"/>
                        <a:pt x="2555569" y="2213219"/>
                        <a:pt x="3348138" y="1741216"/>
                      </a:cubicBezTo>
                      <a:cubicBezTo>
                        <a:pt x="3942651" y="1387163"/>
                        <a:pt x="4265044" y="739620"/>
                        <a:pt x="4226462" y="84448"/>
                      </a:cubicBezTo>
                      <a:lnTo>
                        <a:pt x="4217585" y="0"/>
                      </a:lnTo>
                      <a:lnTo>
                        <a:pt x="4833930" y="0"/>
                      </a:lnTo>
                      <a:close/>
                    </a:path>
                  </a:pathLst>
                </a:custGeom>
                <a:solidFill>
                  <a:srgbClr val="C1090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35" b="0" i="0" u="none" strike="noStrike" kern="1200" cap="none" spc="0" normalizeH="0" baseline="0" noProof="1">
                    <a:ln>
                      <a:noFill/>
                    </a:ln>
                    <a:solidFill>
                      <a:srgbClr val="4472C4">
                        <a:lumMod val="75000"/>
                      </a:srgbClr>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sp>
              <p:nvSpPr>
                <p:cNvPr id="46" name="任意多边形 16"/>
                <p:cNvSpPr/>
                <p:nvPr/>
              </p:nvSpPr>
              <p:spPr>
                <a:xfrm rot="17307692">
                  <a:off x="5225036" y="1762670"/>
                  <a:ext cx="1064685" cy="744967"/>
                </a:xfrm>
                <a:custGeom>
                  <a:avLst/>
                  <a:gdLst>
                    <a:gd name="connsiteX0" fmla="*/ 3082922 w 3180980"/>
                    <a:gd name="connsiteY0" fmla="*/ 1705085 h 2227258"/>
                    <a:gd name="connsiteX1" fmla="*/ 3176423 w 3180980"/>
                    <a:gd name="connsiteY1" fmla="*/ 2154476 h 2227258"/>
                    <a:gd name="connsiteX2" fmla="*/ 3180980 w 3180980"/>
                    <a:gd name="connsiteY2" fmla="*/ 2227258 h 2227258"/>
                    <a:gd name="connsiteX3" fmla="*/ 2564635 w 3180980"/>
                    <a:gd name="connsiteY3" fmla="*/ 2227258 h 2227258"/>
                    <a:gd name="connsiteX4" fmla="*/ 2556295 w 3180980"/>
                    <a:gd name="connsiteY4" fmla="*/ 2147919 h 2227258"/>
                    <a:gd name="connsiteX5" fmla="*/ 2411315 w 3180980"/>
                    <a:gd name="connsiteY5" fmla="*/ 1664578 h 2227258"/>
                    <a:gd name="connsiteX6" fmla="*/ 196026 w 3180980"/>
                    <a:gd name="connsiteY6" fmla="*/ 708959 h 2227258"/>
                    <a:gd name="connsiteX7" fmla="*/ 0 w 3180980"/>
                    <a:gd name="connsiteY7" fmla="*/ 127074 h 2227258"/>
                    <a:gd name="connsiteX8" fmla="*/ 3002505 w 3180980"/>
                    <a:gd name="connsiteY8" fmla="*/ 1483914 h 2227258"/>
                    <a:gd name="connsiteX9" fmla="*/ 3082922 w 3180980"/>
                    <a:gd name="connsiteY9" fmla="*/ 1705085 h 222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0980" h="2227258">
                      <a:moveTo>
                        <a:pt x="3082922" y="1705085"/>
                      </a:moveTo>
                      <a:cubicBezTo>
                        <a:pt x="3128937" y="1853627"/>
                        <a:pt x="3159875" y="2004047"/>
                        <a:pt x="3176423" y="2154476"/>
                      </a:cubicBezTo>
                      <a:lnTo>
                        <a:pt x="3180980" y="2227258"/>
                      </a:lnTo>
                      <a:lnTo>
                        <a:pt x="2564635" y="2227258"/>
                      </a:lnTo>
                      <a:lnTo>
                        <a:pt x="2556295" y="2147919"/>
                      </a:lnTo>
                      <a:cubicBezTo>
                        <a:pt x="2531455" y="1984304"/>
                        <a:pt x="2483591" y="1821702"/>
                        <a:pt x="2411315" y="1664578"/>
                      </a:cubicBezTo>
                      <a:cubicBezTo>
                        <a:pt x="2025870" y="826647"/>
                        <a:pt x="1070294" y="414436"/>
                        <a:pt x="196026" y="708959"/>
                      </a:cubicBezTo>
                      <a:lnTo>
                        <a:pt x="0" y="127074"/>
                      </a:lnTo>
                      <a:cubicBezTo>
                        <a:pt x="1201918" y="-277827"/>
                        <a:pt x="2512407" y="314386"/>
                        <a:pt x="3002505" y="1483914"/>
                      </a:cubicBezTo>
                      <a:cubicBezTo>
                        <a:pt x="3033137" y="1557012"/>
                        <a:pt x="3059914" y="1630814"/>
                        <a:pt x="3082922" y="1705085"/>
                      </a:cubicBezTo>
                      <a:close/>
                    </a:path>
                  </a:pathLst>
                </a:custGeom>
                <a:solidFill>
                  <a:srgbClr val="C1090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35" b="0" i="0" u="none" strike="noStrike" kern="1200" cap="none" spc="0" normalizeH="0" baseline="0" noProof="1">
                    <a:ln>
                      <a:noFill/>
                    </a:ln>
                    <a:solidFill>
                      <a:srgbClr val="4472C4">
                        <a:lumMod val="75000"/>
                      </a:srgbClr>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sp>
              <p:nvSpPr>
                <p:cNvPr id="64" name="TextBox 17"/>
                <p:cNvSpPr txBox="1">
                  <a:spLocks noChangeArrowheads="1"/>
                </p:cNvSpPr>
                <p:nvPr/>
              </p:nvSpPr>
              <p:spPr bwMode="auto">
                <a:xfrm>
                  <a:off x="5778544" y="2064242"/>
                  <a:ext cx="503631" cy="869414"/>
                </a:xfrm>
                <a:prstGeom prst="rect">
                  <a:avLst/>
                </a:prstGeom>
                <a:noFill/>
                <a:ln w="9525">
                  <a:noFill/>
                  <a:miter lim="800000"/>
                </a:ln>
              </p:spPr>
              <p:txBody>
                <a:bodyPr wrap="none" lIns="91431" tIns="45715" rIns="91431" bIns="45715">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065" i="0" u="none" strike="noStrike" kern="1200" cap="none" spc="0" normalizeH="0" baseline="0" noProof="0" dirty="0">
                      <a:ln>
                        <a:noFill/>
                      </a:ln>
                      <a:solidFill>
                        <a:prstClr val="black"/>
                      </a:solidFill>
                      <a:effectLst/>
                      <a:uLnTx/>
                      <a:uFillTx/>
                      <a:latin typeface="方正大标宋简体" panose="02000000000000000000" charset="-122"/>
                      <a:ea typeface="方正大标宋简体" panose="02000000000000000000" charset="-122"/>
                      <a:cs typeface="+mn-cs"/>
                      <a:sym typeface="Arial" panose="020B0604020202020204" pitchFamily="34" charset="0"/>
                    </a:rPr>
                    <a:t>1</a:t>
                  </a:r>
                  <a:endParaRPr kumimoji="0" lang="en-US" altLang="zh-CN" sz="5065" i="0" u="none" strike="noStrike" kern="1200" cap="none" spc="0" normalizeH="0" baseline="0" noProof="0" dirty="0">
                    <a:ln>
                      <a:noFill/>
                    </a:ln>
                    <a:solidFill>
                      <a:prstClr val="black"/>
                    </a:solidFill>
                    <a:effectLst/>
                    <a:uLnTx/>
                    <a:uFillTx/>
                    <a:latin typeface="方正大标宋简体" panose="02000000000000000000" charset="-122"/>
                    <a:ea typeface="方正大标宋简体" panose="02000000000000000000" charset="-122"/>
                    <a:cs typeface="+mn-cs"/>
                    <a:sym typeface="Arial" panose="020B0604020202020204" pitchFamily="34" charset="0"/>
                  </a:endParaRPr>
                </a:p>
              </p:txBody>
            </p:sp>
          </p:grpSp>
          <p:grpSp>
            <p:nvGrpSpPr>
              <p:cNvPr id="8" name="组合 7"/>
              <p:cNvGrpSpPr/>
              <p:nvPr/>
            </p:nvGrpSpPr>
            <p:grpSpPr>
              <a:xfrm>
                <a:off x="7237" y="4560"/>
                <a:ext cx="2940" cy="2943"/>
                <a:chOff x="4595487" y="2730994"/>
                <a:chExt cx="1866648" cy="1869016"/>
              </a:xfrm>
            </p:grpSpPr>
            <p:sp>
              <p:nvSpPr>
                <p:cNvPr id="42" name="形状 41"/>
                <p:cNvSpPr/>
                <p:nvPr/>
              </p:nvSpPr>
              <p:spPr>
                <a:xfrm>
                  <a:off x="4595487" y="2730994"/>
                  <a:ext cx="1866648" cy="1869016"/>
                </a:xfrm>
                <a:prstGeom prst="leftCircularArrow">
                  <a:avLst>
                    <a:gd name="adj1" fmla="val 8909"/>
                    <a:gd name="adj2" fmla="val 1142322"/>
                    <a:gd name="adj3" fmla="val 6293598"/>
                    <a:gd name="adj4" fmla="val 18900002"/>
                    <a:gd name="adj5" fmla="val 12500"/>
                  </a:avLst>
                </a:prstGeom>
                <a:solidFill>
                  <a:srgbClr val="C10909"/>
                </a:solidFill>
                <a:ln>
                  <a:noFill/>
                </a:ln>
                <a:effectLst/>
              </p:spPr>
              <p:style>
                <a:lnRef idx="0">
                  <a:scrgbClr r="0" g="0" b="0"/>
                </a:lnRef>
                <a:fillRef idx="3">
                  <a:scrgbClr r="0" g="0" b="0"/>
                </a:fillRef>
                <a:effectRef idx="2">
                  <a:scrgbClr r="0" g="0" b="0"/>
                </a:effectRef>
                <a:fontRef idx="minor">
                  <a:schemeClr val="lt1"/>
                </a:fontRef>
              </p:style>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sp>
              <p:nvSpPr>
                <p:cNvPr id="65" name="TextBox 18"/>
                <p:cNvSpPr txBox="1">
                  <a:spLocks noChangeArrowheads="1"/>
                </p:cNvSpPr>
                <p:nvPr/>
              </p:nvSpPr>
              <p:spPr bwMode="auto">
                <a:xfrm>
                  <a:off x="5192308" y="3213594"/>
                  <a:ext cx="503487" cy="869413"/>
                </a:xfrm>
                <a:prstGeom prst="rect">
                  <a:avLst/>
                </a:prstGeom>
                <a:noFill/>
                <a:ln w="9525">
                  <a:noFill/>
                  <a:miter lim="800000"/>
                </a:ln>
              </p:spPr>
              <p:txBody>
                <a:bodyPr wrap="none" lIns="91431" tIns="45715" rIns="91431" bIns="45715">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065" i="0" u="none" strike="noStrike" kern="1200" cap="none" spc="0" normalizeH="0" baseline="0" noProof="0" dirty="0">
                      <a:ln>
                        <a:noFill/>
                      </a:ln>
                      <a:solidFill>
                        <a:prstClr val="black"/>
                      </a:solidFill>
                      <a:effectLst/>
                      <a:uLnTx/>
                      <a:uFillTx/>
                      <a:latin typeface="方正大标宋简体" panose="02000000000000000000" charset="-122"/>
                      <a:ea typeface="方正大标宋简体" panose="02000000000000000000" charset="-122"/>
                      <a:cs typeface="+mn-cs"/>
                      <a:sym typeface="Arial" panose="020B0604020202020204" pitchFamily="34" charset="0"/>
                    </a:rPr>
                    <a:t>2</a:t>
                  </a:r>
                  <a:endParaRPr kumimoji="0" lang="en-US" altLang="zh-CN" sz="5065" i="0" u="none" strike="noStrike" kern="1200" cap="none" spc="0" normalizeH="0" baseline="0" noProof="0" dirty="0">
                    <a:ln>
                      <a:noFill/>
                    </a:ln>
                    <a:solidFill>
                      <a:prstClr val="black"/>
                    </a:solidFill>
                    <a:effectLst/>
                    <a:uLnTx/>
                    <a:uFillTx/>
                    <a:latin typeface="方正大标宋简体" panose="02000000000000000000" charset="-122"/>
                    <a:ea typeface="方正大标宋简体" panose="02000000000000000000" charset="-122"/>
                    <a:cs typeface="+mn-cs"/>
                    <a:sym typeface="Arial" panose="020B0604020202020204" pitchFamily="34" charset="0"/>
                  </a:endParaRPr>
                </a:p>
              </p:txBody>
            </p:sp>
          </p:grpSp>
          <p:grpSp>
            <p:nvGrpSpPr>
              <p:cNvPr id="9" name="组合 8"/>
              <p:cNvGrpSpPr/>
              <p:nvPr/>
            </p:nvGrpSpPr>
            <p:grpSpPr>
              <a:xfrm>
                <a:off x="8290" y="6487"/>
                <a:ext cx="2526" cy="2527"/>
                <a:chOff x="5264264" y="3954426"/>
                <a:chExt cx="1604217" cy="1604435"/>
              </a:xfrm>
            </p:grpSpPr>
            <p:sp>
              <p:nvSpPr>
                <p:cNvPr id="43" name="空心弧 42"/>
                <p:cNvSpPr/>
                <p:nvPr/>
              </p:nvSpPr>
              <p:spPr>
                <a:xfrm>
                  <a:off x="5264264" y="3954426"/>
                  <a:ext cx="1604217" cy="1604435"/>
                </a:xfrm>
                <a:prstGeom prst="blockArc">
                  <a:avLst>
                    <a:gd name="adj1" fmla="val 13624405"/>
                    <a:gd name="adj2" fmla="val 17228224"/>
                    <a:gd name="adj3" fmla="val 11481"/>
                  </a:avLst>
                </a:prstGeom>
                <a:solidFill>
                  <a:srgbClr val="C10909"/>
                </a:solidFill>
                <a:ln>
                  <a:noFill/>
                </a:ln>
                <a:effectLst/>
              </p:spPr>
              <p:style>
                <a:lnRef idx="0">
                  <a:scrgbClr r="0" g="0" b="0"/>
                </a:lnRef>
                <a:fillRef idx="3">
                  <a:scrgbClr r="0" g="0" b="0"/>
                </a:fillRef>
                <a:effectRef idx="2">
                  <a:scrgbClr r="0" g="0" b="0"/>
                </a:effectRef>
                <a:fontRef idx="minor">
                  <a:schemeClr val="lt1"/>
                </a:fontRef>
              </p:style>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sp>
              <p:nvSpPr>
                <p:cNvPr id="44" name="空心弧 43"/>
                <p:cNvSpPr/>
                <p:nvPr/>
              </p:nvSpPr>
              <p:spPr>
                <a:xfrm>
                  <a:off x="5264264" y="3954426"/>
                  <a:ext cx="1604217" cy="1604435"/>
                </a:xfrm>
                <a:prstGeom prst="blockArc">
                  <a:avLst>
                    <a:gd name="adj1" fmla="val 17085111"/>
                    <a:gd name="adj2" fmla="val 10799997"/>
                    <a:gd name="adj3" fmla="val 11504"/>
                  </a:avLst>
                </a:prstGeom>
                <a:solidFill>
                  <a:srgbClr val="C10909"/>
                </a:solidFill>
                <a:ln>
                  <a:noFill/>
                </a:ln>
                <a:effectLst/>
              </p:spPr>
              <p:style>
                <a:lnRef idx="0">
                  <a:scrgbClr r="0" g="0" b="0"/>
                </a:lnRef>
                <a:fillRef idx="3">
                  <a:scrgbClr r="0" g="0" b="0"/>
                </a:fillRef>
                <a:effectRef idx="2">
                  <a:scrgbClr r="0" g="0" b="0"/>
                </a:effectRef>
                <a:fontRef idx="minor">
                  <a:schemeClr val="lt1"/>
                </a:fontRef>
              </p:style>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sp>
              <p:nvSpPr>
                <p:cNvPr id="66" name="TextBox 19"/>
                <p:cNvSpPr txBox="1">
                  <a:spLocks noChangeArrowheads="1"/>
                </p:cNvSpPr>
                <p:nvPr/>
              </p:nvSpPr>
              <p:spPr bwMode="auto">
                <a:xfrm>
                  <a:off x="5761612" y="4356594"/>
                  <a:ext cx="503620" cy="869201"/>
                </a:xfrm>
                <a:prstGeom prst="rect">
                  <a:avLst/>
                </a:prstGeom>
                <a:noFill/>
                <a:ln w="9525">
                  <a:noFill/>
                  <a:miter lim="800000"/>
                </a:ln>
              </p:spPr>
              <p:txBody>
                <a:bodyPr wrap="none" lIns="91431" tIns="45715" rIns="91431" bIns="45715">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065" i="0" u="none" strike="noStrike" kern="1200" cap="none" spc="0" normalizeH="0" baseline="0" noProof="0" dirty="0">
                      <a:ln>
                        <a:noFill/>
                      </a:ln>
                      <a:solidFill>
                        <a:prstClr val="black"/>
                      </a:solidFill>
                      <a:effectLst/>
                      <a:uLnTx/>
                      <a:uFillTx/>
                      <a:latin typeface="方正大标宋简体" panose="02000000000000000000" charset="-122"/>
                      <a:ea typeface="方正大标宋简体" panose="02000000000000000000" charset="-122"/>
                      <a:cs typeface="+mn-cs"/>
                      <a:sym typeface="Arial" panose="020B0604020202020204" pitchFamily="34" charset="0"/>
                    </a:rPr>
                    <a:t>3</a:t>
                  </a:r>
                  <a:endParaRPr kumimoji="0" lang="en-US" altLang="zh-CN" sz="5065" i="0" u="none" strike="noStrike" kern="1200" cap="none" spc="0" normalizeH="0" baseline="0" noProof="0" dirty="0">
                    <a:ln>
                      <a:noFill/>
                    </a:ln>
                    <a:solidFill>
                      <a:prstClr val="black"/>
                    </a:solidFill>
                    <a:effectLst/>
                    <a:uLnTx/>
                    <a:uFillTx/>
                    <a:latin typeface="方正大标宋简体" panose="02000000000000000000" charset="-122"/>
                    <a:ea typeface="方正大标宋简体" panose="02000000000000000000" charset="-122"/>
                    <a:cs typeface="+mn-cs"/>
                    <a:sym typeface="Arial" panose="020B0604020202020204" pitchFamily="34" charset="0"/>
                  </a:endParaRPr>
                </a:p>
              </p:txBody>
            </p:sp>
          </p:grpSp>
          <p:sp>
            <p:nvSpPr>
              <p:cNvPr id="40" name="等腰三角形 18"/>
              <p:cNvSpPr>
                <a:spLocks noChangeAspect="1" noChangeArrowheads="1"/>
              </p:cNvSpPr>
              <p:nvPr/>
            </p:nvSpPr>
            <p:spPr bwMode="auto">
              <a:xfrm rot="5400000" flipV="1">
                <a:off x="11493" y="7250"/>
                <a:ext cx="377" cy="324"/>
              </a:xfrm>
              <a:prstGeom prst="triangle">
                <a:avLst>
                  <a:gd name="adj" fmla="val 50000"/>
                </a:avLst>
              </a:prstGeom>
              <a:solidFill>
                <a:srgbClr val="C10909"/>
              </a:solidFill>
              <a:ln w="9525">
                <a:noFill/>
                <a:miter lim="800000"/>
              </a:ln>
            </p:spPr>
            <p:txBody>
              <a:bodyPr lIns="91421" tIns="45711" rIns="91421" bIns="45711" anchor="ctr"/>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zh-CN" sz="2000" b="0" i="0" u="none" strike="noStrike" kern="1200" cap="none" spc="0" normalizeH="0" baseline="0" noProof="0" dirty="0">
                  <a:ln>
                    <a:noFill/>
                  </a:ln>
                  <a:solidFill>
                    <a:srgbClr val="ED7D31"/>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grpSp>
        <p:sp>
          <p:nvSpPr>
            <p:cNvPr id="41" name="等腰三角形 18"/>
            <p:cNvSpPr>
              <a:spLocks noChangeAspect="1" noChangeArrowheads="1"/>
            </p:cNvSpPr>
            <p:nvPr/>
          </p:nvSpPr>
          <p:spPr bwMode="auto">
            <a:xfrm rot="16200000" flipH="1" flipV="1">
              <a:off x="6659" y="5908"/>
              <a:ext cx="377" cy="327"/>
            </a:xfrm>
            <a:prstGeom prst="triangle">
              <a:avLst>
                <a:gd name="adj" fmla="val 50000"/>
              </a:avLst>
            </a:prstGeom>
            <a:solidFill>
              <a:srgbClr val="C10909"/>
            </a:solidFill>
            <a:ln>
              <a:noFill/>
            </a:ln>
          </p:spPr>
          <p:txBody>
            <a:bodyPr lIns="91421" tIns="45711" rIns="91421" bIns="45711"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zh-CN" sz="2000" b="0" i="0" u="none" strike="noStrike" kern="1200" cap="none" spc="0" normalizeH="0" baseline="0" noProof="1">
                <a:ln>
                  <a:noFill/>
                </a:ln>
                <a:solidFill>
                  <a:srgbClr val="ED7D31"/>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grpSp>
      <p:sp>
        <p:nvSpPr>
          <p:cNvPr id="11" name="矩形 10"/>
          <p:cNvSpPr/>
          <p:nvPr/>
        </p:nvSpPr>
        <p:spPr>
          <a:xfrm>
            <a:off x="7884795" y="1924050"/>
            <a:ext cx="3549015" cy="922020"/>
          </a:xfrm>
          <a:prstGeom prst="rect">
            <a:avLst/>
          </a:prstGeom>
          <a:noFill/>
          <a:ln w="9525">
            <a:noFill/>
          </a:ln>
        </p:spPr>
        <p:txBody>
          <a:bodyPr wrap="square" anchor="t" anchorCtr="0">
            <a:spAutoFit/>
          </a:bodyPr>
          <a:p>
            <a:pPr>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紧紧围绕疏解北京非首都功能，不断拓展京津冀协同发展新局面。</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12" name="矩形 11"/>
          <p:cNvSpPr/>
          <p:nvPr/>
        </p:nvSpPr>
        <p:spPr>
          <a:xfrm>
            <a:off x="7885430" y="3907155"/>
            <a:ext cx="3549650" cy="1337945"/>
          </a:xfrm>
          <a:prstGeom prst="rect">
            <a:avLst/>
          </a:prstGeom>
          <a:noFill/>
          <a:ln w="9525">
            <a:noFill/>
          </a:ln>
        </p:spPr>
        <p:txBody>
          <a:bodyPr wrap="square" anchor="t" anchorCtr="0">
            <a:spAutoFit/>
          </a:bodyPr>
          <a:p>
            <a:pPr algn="just">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紧紧围绕贯彻“四个办奥”理念，努力交出冬奥会筹办和本地发展两份优异答卷。</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088390" y="568960"/>
            <a:ext cx="10229215" cy="471805"/>
            <a:chOff x="5262338" y="1456889"/>
            <a:chExt cx="3089855" cy="385245"/>
          </a:xfrm>
        </p:grpSpPr>
        <p:sp>
          <p:nvSpPr>
            <p:cNvPr id="16" name="矩形: 圆角 9"/>
            <p:cNvSpPr/>
            <p:nvPr/>
          </p:nvSpPr>
          <p:spPr>
            <a:xfrm>
              <a:off x="5262338" y="1456889"/>
              <a:ext cx="3089855" cy="385245"/>
            </a:xfrm>
            <a:prstGeom prst="roundRect">
              <a:avLst>
                <a:gd name="adj" fmla="val 50000"/>
              </a:avLst>
            </a:prstGeom>
            <a:solidFill>
              <a:srgbClr val="FFF9D2">
                <a:alpha val="66000"/>
              </a:srgbClr>
            </a:solidFill>
            <a:ln w="6350">
              <a:gradFill flip="none" rotWithShape="1">
                <a:gsLst>
                  <a:gs pos="16000">
                    <a:srgbClr val="C00000">
                      <a:alpha val="0"/>
                    </a:srgbClr>
                  </a:gs>
                  <a:gs pos="100000">
                    <a:srgbClr val="C00000">
                      <a:alpha val="70000"/>
                    </a:srgb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5442244" y="1511878"/>
              <a:ext cx="2858760" cy="300730"/>
            </a:xfrm>
            <a:prstGeom prst="rect">
              <a:avLst/>
            </a:prstGeom>
            <a:noFill/>
          </p:spPr>
          <p:txBody>
            <a:bodyPr wrap="square" rtlCol="0">
              <a:spAutoFit/>
            </a:bodyPr>
            <a:p>
              <a:pPr defTabSz="914400">
                <a:defRPr/>
              </a:pPr>
              <a:r>
                <a:rPr lang="zh-CN" b="1">
                  <a:solidFill>
                    <a:srgbClr val="C00000"/>
                  </a:solidFill>
                  <a:latin typeface="微软雅黑" panose="020B0503020204020204" pitchFamily="34" charset="-122"/>
                  <a:ea typeface="微软雅黑" panose="020B0503020204020204" pitchFamily="34" charset="-122"/>
                  <a:sym typeface="+mn-ea"/>
                </a:rPr>
                <a:t>五、坚定不移完整准确全面贯彻新发展理念，积极构建新发展格局和推动高质量发展</a:t>
              </a:r>
              <a:endParaRPr lang="zh-CN" b="1">
                <a:solidFill>
                  <a:srgbClr val="C00000"/>
                </a:solidFill>
                <a:latin typeface="微软雅黑" panose="020B0503020204020204" pitchFamily="34" charset="-122"/>
                <a:ea typeface="微软雅黑" panose="020B0503020204020204" pitchFamily="34" charset="-122"/>
                <a:sym typeface="+mn-ea"/>
              </a:endParaRPr>
            </a:p>
          </p:txBody>
        </p:sp>
      </p:grpSp>
      <p:pic>
        <p:nvPicPr>
          <p:cNvPr id="2" name="图片 1" descr="背景1"/>
          <p:cNvPicPr>
            <a:picLocks noChangeAspect="1"/>
          </p:cNvPicPr>
          <p:nvPr/>
        </p:nvPicPr>
        <p:blipFill>
          <a:blip r:embed="rId1"/>
          <a:stretch>
            <a:fillRect/>
          </a:stretch>
        </p:blipFill>
        <p:spPr>
          <a:xfrm>
            <a:off x="798195" y="401320"/>
            <a:ext cx="807720" cy="774700"/>
          </a:xfrm>
          <a:prstGeom prst="rect">
            <a:avLst/>
          </a:prstGeom>
        </p:spPr>
      </p:pic>
      <p:sp>
        <p:nvSpPr>
          <p:cNvPr id="3" name="矩形 2"/>
          <p:cNvSpPr/>
          <p:nvPr/>
        </p:nvSpPr>
        <p:spPr>
          <a:xfrm>
            <a:off x="734695" y="1906270"/>
            <a:ext cx="3797300" cy="922020"/>
          </a:xfrm>
          <a:prstGeom prst="rect">
            <a:avLst/>
          </a:prstGeom>
          <a:noFill/>
          <a:ln w="9525">
            <a:noFill/>
          </a:ln>
        </p:spPr>
        <p:txBody>
          <a:bodyPr wrap="square" anchor="t" anchorCtr="0">
            <a:spAutoFit/>
          </a:bodyPr>
          <a:p>
            <a:pPr>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加快实施科教强省战略，推动形成依靠创新驱动的内涵式增长。</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grpSp>
        <p:nvGrpSpPr>
          <p:cNvPr id="19" name="组合 18"/>
          <p:cNvGrpSpPr/>
          <p:nvPr/>
        </p:nvGrpSpPr>
        <p:grpSpPr>
          <a:xfrm>
            <a:off x="4569460" y="1804035"/>
            <a:ext cx="3427942" cy="3058410"/>
            <a:chOff x="5966" y="2185"/>
            <a:chExt cx="7206" cy="6431"/>
          </a:xfrm>
        </p:grpSpPr>
        <p:sp>
          <p:nvSpPr>
            <p:cNvPr id="8" name="椭圆 7"/>
            <p:cNvSpPr/>
            <p:nvPr/>
          </p:nvSpPr>
          <p:spPr>
            <a:xfrm>
              <a:off x="6385" y="2185"/>
              <a:ext cx="6431" cy="6431"/>
            </a:xfrm>
            <a:prstGeom prst="ellipse">
              <a:avLst/>
            </a:prstGeom>
            <a:noFill/>
            <a:ln w="38100">
              <a:gradFill>
                <a:gsLst>
                  <a:gs pos="0">
                    <a:srgbClr val="D50216"/>
                  </a:gs>
                  <a:gs pos="100000">
                    <a:srgbClr val="B80517"/>
                  </a:gs>
                </a:gsLst>
                <a:lin ang="5400000" scaled="1"/>
              </a:gradFill>
            </a:ln>
          </p:spPr>
          <p:txBody>
            <a:bodyPr wrap="none" lIns="0" tIns="0" rIns="0" bIns="0" rtlCol="0" anchor="ctr">
              <a:noAutofit/>
            </a:bodyPr>
            <a:p>
              <a:pPr algn="ctr" defTabSz="685800"/>
              <a:endParaRPr lang="zh-CN" altLang="en-US" sz="2100" kern="0">
                <a:solidFill>
                  <a:srgbClr val="FFFFFF"/>
                </a:solidFill>
                <a:latin typeface="微软雅黑" panose="020B0503020204020204" pitchFamily="34" charset="-122"/>
                <a:ea typeface="微软雅黑" panose="020B0503020204020204" pitchFamily="34" charset="-122"/>
              </a:endParaRPr>
            </a:p>
          </p:txBody>
        </p:sp>
        <p:sp>
          <p:nvSpPr>
            <p:cNvPr id="9" name="椭圆 30"/>
            <p:cNvSpPr/>
            <p:nvPr/>
          </p:nvSpPr>
          <p:spPr>
            <a:xfrm>
              <a:off x="6242" y="2681"/>
              <a:ext cx="1418" cy="1418"/>
            </a:xfrm>
            <a:prstGeom prst="ellipse">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p>
              <a:pPr algn="ctr"/>
              <a:endParaRPr lang="zh-CN" altLang="en-US" sz="2800" dirty="0">
                <a:gradFill>
                  <a:gsLst>
                    <a:gs pos="0">
                      <a:srgbClr val="DA0015"/>
                    </a:gs>
                    <a:gs pos="100000">
                      <a:srgbClr val="9E0517"/>
                    </a:gs>
                  </a:gsLst>
                  <a:lin ang="0" scaled="1"/>
                </a:gradFill>
                <a:latin typeface="字魂95号-手刻宋" panose="00000500000000000000" pitchFamily="2" charset="-122"/>
                <a:ea typeface="字魂95号-手刻宋" panose="00000500000000000000" pitchFamily="2" charset="-122"/>
              </a:endParaRPr>
            </a:p>
          </p:txBody>
        </p:sp>
        <p:sp>
          <p:nvSpPr>
            <p:cNvPr id="10" name="文本框 9"/>
            <p:cNvSpPr txBox="1"/>
            <p:nvPr/>
          </p:nvSpPr>
          <p:spPr>
            <a:xfrm>
              <a:off x="6542" y="2871"/>
              <a:ext cx="1125" cy="1098"/>
            </a:xfrm>
            <a:prstGeom prst="rect">
              <a:avLst/>
            </a:prstGeom>
            <a:noFill/>
          </p:spPr>
          <p:txBody>
            <a:bodyPr wrap="square" rtlCol="0">
              <a:spAutoFit/>
            </a:bodyPr>
            <a:p>
              <a:r>
                <a:rPr lang="en-US" altLang="zh-CN" sz="2800" dirty="0">
                  <a:gradFill>
                    <a:gsLst>
                      <a:gs pos="0">
                        <a:srgbClr val="DA0015"/>
                      </a:gs>
                      <a:gs pos="100000">
                        <a:srgbClr val="9E0517"/>
                      </a:gs>
                    </a:gsLst>
                    <a:lin ang="2700000" scaled="0"/>
                  </a:gradFill>
                  <a:latin typeface="方正大标宋简体" panose="02000000000000000000" charset="-122"/>
                  <a:ea typeface="方正大标宋简体" panose="02000000000000000000" charset="-122"/>
                </a:rPr>
                <a:t>1</a:t>
              </a:r>
              <a:endParaRPr lang="zh-CN" altLang="en-US" sz="2800" dirty="0">
                <a:gradFill>
                  <a:gsLst>
                    <a:gs pos="0">
                      <a:srgbClr val="DA0015"/>
                    </a:gs>
                    <a:gs pos="100000">
                      <a:srgbClr val="9E0517"/>
                    </a:gs>
                  </a:gsLst>
                  <a:lin ang="2700000" scaled="0"/>
                </a:gradFill>
                <a:latin typeface="方正大标宋简体" panose="02000000000000000000" charset="-122"/>
                <a:ea typeface="方正大标宋简体" panose="02000000000000000000" charset="-122"/>
              </a:endParaRPr>
            </a:p>
          </p:txBody>
        </p:sp>
        <p:grpSp>
          <p:nvGrpSpPr>
            <p:cNvPr id="12" name="组合 11"/>
            <p:cNvGrpSpPr/>
            <p:nvPr/>
          </p:nvGrpSpPr>
          <p:grpSpPr>
            <a:xfrm>
              <a:off x="5966" y="6218"/>
              <a:ext cx="1418" cy="1418"/>
              <a:chOff x="5381528" y="3356426"/>
              <a:chExt cx="900365" cy="900365"/>
            </a:xfrm>
          </p:grpSpPr>
          <p:sp>
            <p:nvSpPr>
              <p:cNvPr id="13" name="椭圆 32"/>
              <p:cNvSpPr/>
              <p:nvPr/>
            </p:nvSpPr>
            <p:spPr>
              <a:xfrm>
                <a:off x="5381528" y="3356426"/>
                <a:ext cx="900365" cy="900365"/>
              </a:xfrm>
              <a:prstGeom prst="ellipse">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p>
                <a:pPr algn="ctr"/>
                <a:endParaRPr lang="zh-CN" altLang="en-US" sz="2800">
                  <a:gradFill>
                    <a:gsLst>
                      <a:gs pos="0">
                        <a:srgbClr val="DA0015"/>
                      </a:gs>
                      <a:gs pos="100000">
                        <a:srgbClr val="9E0517"/>
                      </a:gs>
                    </a:gsLst>
                    <a:lin ang="0" scaled="1"/>
                  </a:gradFill>
                  <a:latin typeface="字魂95号-手刻宋" panose="00000500000000000000" pitchFamily="2" charset="-122"/>
                  <a:ea typeface="字魂95号-手刻宋" panose="00000500000000000000" pitchFamily="2" charset="-122"/>
                </a:endParaRPr>
              </a:p>
            </p:txBody>
          </p:sp>
          <p:sp>
            <p:nvSpPr>
              <p:cNvPr id="14" name="文本框 13"/>
              <p:cNvSpPr txBox="1"/>
              <p:nvPr/>
            </p:nvSpPr>
            <p:spPr>
              <a:xfrm>
                <a:off x="5556977" y="3509036"/>
                <a:ext cx="714510" cy="696900"/>
              </a:xfrm>
              <a:prstGeom prst="rect">
                <a:avLst/>
              </a:prstGeom>
              <a:noFill/>
            </p:spPr>
            <p:txBody>
              <a:bodyPr wrap="square" rtlCol="0">
                <a:spAutoFit/>
              </a:bodyPr>
              <a:p>
                <a:r>
                  <a:rPr lang="en-US" altLang="zh-CN" sz="2800" dirty="0">
                    <a:gradFill>
                      <a:gsLst>
                        <a:gs pos="0">
                          <a:srgbClr val="DA0015"/>
                        </a:gs>
                        <a:gs pos="100000">
                          <a:srgbClr val="9E0517"/>
                        </a:gs>
                      </a:gsLst>
                      <a:lin ang="2700000" scaled="0"/>
                    </a:gradFill>
                    <a:latin typeface="方正大标宋简体" panose="02000000000000000000" charset="-122"/>
                    <a:ea typeface="方正大标宋简体" panose="02000000000000000000" charset="-122"/>
                  </a:rPr>
                  <a:t>2</a:t>
                </a:r>
                <a:endParaRPr lang="zh-CN" altLang="en-US" sz="2800" dirty="0">
                  <a:gradFill>
                    <a:gsLst>
                      <a:gs pos="0">
                        <a:srgbClr val="DA0015"/>
                      </a:gs>
                      <a:gs pos="100000">
                        <a:srgbClr val="9E0517"/>
                      </a:gs>
                    </a:gsLst>
                    <a:lin ang="2700000" scaled="0"/>
                  </a:gradFill>
                  <a:latin typeface="方正大标宋简体" panose="02000000000000000000" charset="-122"/>
                  <a:ea typeface="方正大标宋简体" panose="02000000000000000000" charset="-122"/>
                </a:endParaRPr>
              </a:p>
            </p:txBody>
          </p:sp>
        </p:grpSp>
        <p:grpSp>
          <p:nvGrpSpPr>
            <p:cNvPr id="11" name="组合 10"/>
            <p:cNvGrpSpPr/>
            <p:nvPr/>
          </p:nvGrpSpPr>
          <p:grpSpPr>
            <a:xfrm>
              <a:off x="11723" y="6258"/>
              <a:ext cx="1449" cy="1418"/>
              <a:chOff x="5039879" y="3379310"/>
              <a:chExt cx="920351" cy="900365"/>
            </a:xfrm>
          </p:grpSpPr>
          <p:sp>
            <p:nvSpPr>
              <p:cNvPr id="21" name="椭圆 32"/>
              <p:cNvSpPr/>
              <p:nvPr/>
            </p:nvSpPr>
            <p:spPr>
              <a:xfrm>
                <a:off x="5039879" y="3379310"/>
                <a:ext cx="900365" cy="900365"/>
              </a:xfrm>
              <a:prstGeom prst="ellipse">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p>
                <a:pPr algn="ctr"/>
                <a:endParaRPr lang="zh-CN" altLang="en-US" sz="2800">
                  <a:gradFill>
                    <a:gsLst>
                      <a:gs pos="0">
                        <a:srgbClr val="DA0015"/>
                      </a:gs>
                      <a:gs pos="100000">
                        <a:srgbClr val="9E0517"/>
                      </a:gs>
                    </a:gsLst>
                    <a:lin ang="0" scaled="1"/>
                  </a:gradFill>
                  <a:latin typeface="字魂95号-手刻宋" panose="00000500000000000000" pitchFamily="2" charset="-122"/>
                  <a:ea typeface="字魂95号-手刻宋" panose="00000500000000000000" pitchFamily="2" charset="-122"/>
                </a:endParaRPr>
              </a:p>
            </p:txBody>
          </p:sp>
          <p:sp>
            <p:nvSpPr>
              <p:cNvPr id="22" name="文本框 21"/>
              <p:cNvSpPr txBox="1"/>
              <p:nvPr/>
            </p:nvSpPr>
            <p:spPr>
              <a:xfrm>
                <a:off x="5245690" y="3519834"/>
                <a:ext cx="714540" cy="696900"/>
              </a:xfrm>
              <a:prstGeom prst="rect">
                <a:avLst/>
              </a:prstGeom>
              <a:noFill/>
            </p:spPr>
            <p:txBody>
              <a:bodyPr wrap="square" rtlCol="0">
                <a:spAutoFit/>
              </a:bodyPr>
              <a:p>
                <a:r>
                  <a:rPr lang="en-US" altLang="zh-CN" sz="2800" dirty="0">
                    <a:gradFill>
                      <a:gsLst>
                        <a:gs pos="0">
                          <a:srgbClr val="DA0015"/>
                        </a:gs>
                        <a:gs pos="100000">
                          <a:srgbClr val="9E0517"/>
                        </a:gs>
                      </a:gsLst>
                      <a:lin ang="2700000" scaled="0"/>
                    </a:gradFill>
                    <a:latin typeface="方正大标宋简体" panose="02000000000000000000" charset="-122"/>
                    <a:ea typeface="方正大标宋简体" panose="02000000000000000000" charset="-122"/>
                  </a:rPr>
                  <a:t>3</a:t>
                </a:r>
                <a:endParaRPr lang="zh-CN" altLang="en-US" sz="2800" dirty="0">
                  <a:gradFill>
                    <a:gsLst>
                      <a:gs pos="0">
                        <a:srgbClr val="DA0015"/>
                      </a:gs>
                      <a:gs pos="100000">
                        <a:srgbClr val="9E0517"/>
                      </a:gs>
                    </a:gsLst>
                    <a:lin ang="2700000" scaled="0"/>
                  </a:gradFill>
                  <a:latin typeface="方正大标宋简体" panose="02000000000000000000" charset="-122"/>
                  <a:ea typeface="方正大标宋简体" panose="02000000000000000000" charset="-122"/>
                </a:endParaRPr>
              </a:p>
            </p:txBody>
          </p:sp>
        </p:grpSp>
        <p:grpSp>
          <p:nvGrpSpPr>
            <p:cNvPr id="24" name="组合 23"/>
            <p:cNvGrpSpPr/>
            <p:nvPr/>
          </p:nvGrpSpPr>
          <p:grpSpPr>
            <a:xfrm>
              <a:off x="11540" y="2681"/>
              <a:ext cx="1444" cy="1418"/>
              <a:chOff x="5281514" y="3089366"/>
              <a:chExt cx="916989" cy="900365"/>
            </a:xfrm>
          </p:grpSpPr>
          <p:sp>
            <p:nvSpPr>
              <p:cNvPr id="25" name="椭圆 32"/>
              <p:cNvSpPr/>
              <p:nvPr/>
            </p:nvSpPr>
            <p:spPr>
              <a:xfrm>
                <a:off x="5281514" y="3089366"/>
                <a:ext cx="900365" cy="900365"/>
              </a:xfrm>
              <a:prstGeom prst="ellipse">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p>
                <a:pPr algn="ctr"/>
                <a:endParaRPr lang="zh-CN" altLang="en-US" sz="2800">
                  <a:gradFill>
                    <a:gsLst>
                      <a:gs pos="0">
                        <a:srgbClr val="DA0015"/>
                      </a:gs>
                      <a:gs pos="100000">
                        <a:srgbClr val="9E0517"/>
                      </a:gs>
                    </a:gsLst>
                    <a:lin ang="0" scaled="1"/>
                  </a:gradFill>
                  <a:latin typeface="字魂95号-手刻宋" panose="00000500000000000000" pitchFamily="2" charset="-122"/>
                  <a:ea typeface="字魂95号-手刻宋" panose="00000500000000000000" pitchFamily="2" charset="-122"/>
                </a:endParaRPr>
              </a:p>
            </p:txBody>
          </p:sp>
          <p:sp>
            <p:nvSpPr>
              <p:cNvPr id="26" name="文本框 25"/>
              <p:cNvSpPr txBox="1"/>
              <p:nvPr/>
            </p:nvSpPr>
            <p:spPr>
              <a:xfrm>
                <a:off x="5483963" y="3229596"/>
                <a:ext cx="714540" cy="696900"/>
              </a:xfrm>
              <a:prstGeom prst="rect">
                <a:avLst/>
              </a:prstGeom>
              <a:noFill/>
            </p:spPr>
            <p:txBody>
              <a:bodyPr wrap="square" rtlCol="0">
                <a:spAutoFit/>
              </a:bodyPr>
              <a:p>
                <a:r>
                  <a:rPr lang="en-US" altLang="zh-CN" sz="2800" dirty="0">
                    <a:gradFill>
                      <a:gsLst>
                        <a:gs pos="0">
                          <a:srgbClr val="DA0015"/>
                        </a:gs>
                        <a:gs pos="100000">
                          <a:srgbClr val="9E0517"/>
                        </a:gs>
                      </a:gsLst>
                      <a:lin ang="2700000" scaled="0"/>
                    </a:gradFill>
                    <a:latin typeface="方正大标宋简体" panose="02000000000000000000" charset="-122"/>
                    <a:ea typeface="方正大标宋简体" panose="02000000000000000000" charset="-122"/>
                  </a:rPr>
                  <a:t>4</a:t>
                </a:r>
                <a:endParaRPr lang="zh-CN" altLang="en-US" sz="2800" dirty="0">
                  <a:gradFill>
                    <a:gsLst>
                      <a:gs pos="0">
                        <a:srgbClr val="DA0015"/>
                      </a:gs>
                      <a:gs pos="100000">
                        <a:srgbClr val="9E0517"/>
                      </a:gs>
                    </a:gsLst>
                    <a:lin ang="2700000" scaled="0"/>
                  </a:gradFill>
                  <a:latin typeface="方正大标宋简体" panose="02000000000000000000" charset="-122"/>
                  <a:ea typeface="方正大标宋简体" panose="02000000000000000000" charset="-122"/>
                </a:endParaRPr>
              </a:p>
            </p:txBody>
          </p:sp>
        </p:grpSp>
        <p:sp>
          <p:nvSpPr>
            <p:cNvPr id="28" name="TextBox 27"/>
            <p:cNvSpPr txBox="1"/>
            <p:nvPr/>
          </p:nvSpPr>
          <p:spPr>
            <a:xfrm>
              <a:off x="8289" y="4089"/>
              <a:ext cx="2623" cy="2623"/>
            </a:xfrm>
            <a:prstGeom prst="ellipse">
              <a:avLst/>
            </a:prstGeom>
            <a:gradFill>
              <a:gsLst>
                <a:gs pos="0">
                  <a:srgbClr val="DA0015"/>
                </a:gs>
                <a:gs pos="100000">
                  <a:srgbClr val="9E0517"/>
                </a:gs>
              </a:gsLst>
              <a:lin ang="2700000" scaled="0"/>
            </a:gradFill>
          </p:spPr>
          <p:txBody>
            <a:bodyPr wrap="none" lIns="0" tIns="0" rIns="0" bIns="0" rtlCol="0" anchor="ctr">
              <a:noAutofit/>
            </a:bodyPr>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1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0" name="Freeform 65"/>
            <p:cNvSpPr>
              <a:spLocks noChangeArrowheads="1"/>
            </p:cNvSpPr>
            <p:nvPr/>
          </p:nvSpPr>
          <p:spPr bwMode="auto">
            <a:xfrm>
              <a:off x="9136" y="4876"/>
              <a:ext cx="928" cy="921"/>
            </a:xfrm>
            <a:custGeom>
              <a:avLst/>
              <a:gdLst>
                <a:gd name="T0" fmla="*/ 381 w 417"/>
                <a:gd name="T1" fmla="*/ 203 h 417"/>
                <a:gd name="T2" fmla="*/ 381 w 417"/>
                <a:gd name="T3" fmla="*/ 203 h 417"/>
                <a:gd name="T4" fmla="*/ 416 w 417"/>
                <a:gd name="T5" fmla="*/ 141 h 417"/>
                <a:gd name="T6" fmla="*/ 408 w 417"/>
                <a:gd name="T7" fmla="*/ 106 h 417"/>
                <a:gd name="T8" fmla="*/ 337 w 417"/>
                <a:gd name="T9" fmla="*/ 79 h 417"/>
                <a:gd name="T10" fmla="*/ 319 w 417"/>
                <a:gd name="T11" fmla="*/ 17 h 417"/>
                <a:gd name="T12" fmla="*/ 275 w 417"/>
                <a:gd name="T13" fmla="*/ 0 h 417"/>
                <a:gd name="T14" fmla="*/ 213 w 417"/>
                <a:gd name="T15" fmla="*/ 35 h 417"/>
                <a:gd name="T16" fmla="*/ 151 w 417"/>
                <a:gd name="T17" fmla="*/ 0 h 417"/>
                <a:gd name="T18" fmla="*/ 107 w 417"/>
                <a:gd name="T19" fmla="*/ 17 h 417"/>
                <a:gd name="T20" fmla="*/ 89 w 417"/>
                <a:gd name="T21" fmla="*/ 79 h 417"/>
                <a:gd name="T22" fmla="*/ 18 w 417"/>
                <a:gd name="T23" fmla="*/ 106 h 417"/>
                <a:gd name="T24" fmla="*/ 0 w 417"/>
                <a:gd name="T25" fmla="*/ 141 h 417"/>
                <a:gd name="T26" fmla="*/ 44 w 417"/>
                <a:gd name="T27" fmla="*/ 203 h 417"/>
                <a:gd name="T28" fmla="*/ 0 w 417"/>
                <a:gd name="T29" fmla="*/ 275 h 417"/>
                <a:gd name="T30" fmla="*/ 18 w 417"/>
                <a:gd name="T31" fmla="*/ 310 h 417"/>
                <a:gd name="T32" fmla="*/ 89 w 417"/>
                <a:gd name="T33" fmla="*/ 328 h 417"/>
                <a:gd name="T34" fmla="*/ 107 w 417"/>
                <a:gd name="T35" fmla="*/ 398 h 417"/>
                <a:gd name="T36" fmla="*/ 151 w 417"/>
                <a:gd name="T37" fmla="*/ 416 h 417"/>
                <a:gd name="T38" fmla="*/ 213 w 417"/>
                <a:gd name="T39" fmla="*/ 372 h 417"/>
                <a:gd name="T40" fmla="*/ 275 w 417"/>
                <a:gd name="T41" fmla="*/ 416 h 417"/>
                <a:gd name="T42" fmla="*/ 319 w 417"/>
                <a:gd name="T43" fmla="*/ 398 h 417"/>
                <a:gd name="T44" fmla="*/ 337 w 417"/>
                <a:gd name="T45" fmla="*/ 328 h 417"/>
                <a:gd name="T46" fmla="*/ 408 w 417"/>
                <a:gd name="T47" fmla="*/ 310 h 417"/>
                <a:gd name="T48" fmla="*/ 416 w 417"/>
                <a:gd name="T49" fmla="*/ 265 h 417"/>
                <a:gd name="T50" fmla="*/ 381 w 417"/>
                <a:gd name="T51" fmla="*/ 203 h 417"/>
                <a:gd name="T52" fmla="*/ 213 w 417"/>
                <a:gd name="T53" fmla="*/ 292 h 417"/>
                <a:gd name="T54" fmla="*/ 213 w 417"/>
                <a:gd name="T55" fmla="*/ 292 h 417"/>
                <a:gd name="T56" fmla="*/ 125 w 417"/>
                <a:gd name="T57" fmla="*/ 203 h 417"/>
                <a:gd name="T58" fmla="*/ 213 w 417"/>
                <a:gd name="T59" fmla="*/ 115 h 417"/>
                <a:gd name="T60" fmla="*/ 301 w 417"/>
                <a:gd name="T61" fmla="*/ 203 h 417"/>
                <a:gd name="T62" fmla="*/ 213 w 417"/>
                <a:gd name="T63" fmla="*/ 292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7" h="417">
                  <a:moveTo>
                    <a:pt x="381" y="203"/>
                  </a:moveTo>
                  <a:lnTo>
                    <a:pt x="381" y="203"/>
                  </a:lnTo>
                  <a:cubicBezTo>
                    <a:pt x="381" y="177"/>
                    <a:pt x="399" y="159"/>
                    <a:pt x="416" y="141"/>
                  </a:cubicBezTo>
                  <a:cubicBezTo>
                    <a:pt x="416" y="132"/>
                    <a:pt x="408" y="115"/>
                    <a:pt x="408" y="106"/>
                  </a:cubicBezTo>
                  <a:cubicBezTo>
                    <a:pt x="372" y="115"/>
                    <a:pt x="354" y="97"/>
                    <a:pt x="337" y="79"/>
                  </a:cubicBezTo>
                  <a:cubicBezTo>
                    <a:pt x="319" y="62"/>
                    <a:pt x="310" y="44"/>
                    <a:pt x="319" y="17"/>
                  </a:cubicBezTo>
                  <a:cubicBezTo>
                    <a:pt x="310" y="9"/>
                    <a:pt x="293" y="0"/>
                    <a:pt x="275" y="0"/>
                  </a:cubicBezTo>
                  <a:cubicBezTo>
                    <a:pt x="266" y="17"/>
                    <a:pt x="240" y="35"/>
                    <a:pt x="213" y="35"/>
                  </a:cubicBezTo>
                  <a:cubicBezTo>
                    <a:pt x="187" y="35"/>
                    <a:pt x="160" y="17"/>
                    <a:pt x="151" y="0"/>
                  </a:cubicBezTo>
                  <a:cubicBezTo>
                    <a:pt x="133" y="0"/>
                    <a:pt x="116" y="9"/>
                    <a:pt x="107" y="17"/>
                  </a:cubicBezTo>
                  <a:cubicBezTo>
                    <a:pt x="116" y="44"/>
                    <a:pt x="107" y="62"/>
                    <a:pt x="89" y="79"/>
                  </a:cubicBezTo>
                  <a:cubicBezTo>
                    <a:pt x="72" y="97"/>
                    <a:pt x="44" y="115"/>
                    <a:pt x="18" y="106"/>
                  </a:cubicBezTo>
                  <a:cubicBezTo>
                    <a:pt x="18" y="115"/>
                    <a:pt x="9" y="132"/>
                    <a:pt x="0" y="141"/>
                  </a:cubicBezTo>
                  <a:cubicBezTo>
                    <a:pt x="27" y="159"/>
                    <a:pt x="44" y="177"/>
                    <a:pt x="44" y="203"/>
                  </a:cubicBezTo>
                  <a:cubicBezTo>
                    <a:pt x="44" y="230"/>
                    <a:pt x="27" y="256"/>
                    <a:pt x="0" y="275"/>
                  </a:cubicBezTo>
                  <a:cubicBezTo>
                    <a:pt x="9" y="283"/>
                    <a:pt x="18" y="301"/>
                    <a:pt x="18" y="310"/>
                  </a:cubicBezTo>
                  <a:cubicBezTo>
                    <a:pt x="44" y="310"/>
                    <a:pt x="72" y="310"/>
                    <a:pt x="89" y="328"/>
                  </a:cubicBezTo>
                  <a:cubicBezTo>
                    <a:pt x="107" y="345"/>
                    <a:pt x="116" y="372"/>
                    <a:pt x="107" y="398"/>
                  </a:cubicBezTo>
                  <a:cubicBezTo>
                    <a:pt x="116" y="407"/>
                    <a:pt x="133" y="407"/>
                    <a:pt x="151" y="416"/>
                  </a:cubicBezTo>
                  <a:cubicBezTo>
                    <a:pt x="160" y="389"/>
                    <a:pt x="187" y="372"/>
                    <a:pt x="213" y="372"/>
                  </a:cubicBezTo>
                  <a:cubicBezTo>
                    <a:pt x="240" y="372"/>
                    <a:pt x="266" y="389"/>
                    <a:pt x="275" y="416"/>
                  </a:cubicBezTo>
                  <a:cubicBezTo>
                    <a:pt x="293" y="407"/>
                    <a:pt x="310" y="407"/>
                    <a:pt x="319" y="398"/>
                  </a:cubicBezTo>
                  <a:cubicBezTo>
                    <a:pt x="310" y="372"/>
                    <a:pt x="319" y="345"/>
                    <a:pt x="337" y="328"/>
                  </a:cubicBezTo>
                  <a:cubicBezTo>
                    <a:pt x="354" y="310"/>
                    <a:pt x="372" y="301"/>
                    <a:pt x="408" y="310"/>
                  </a:cubicBezTo>
                  <a:cubicBezTo>
                    <a:pt x="408" y="292"/>
                    <a:pt x="416" y="283"/>
                    <a:pt x="416" y="265"/>
                  </a:cubicBezTo>
                  <a:cubicBezTo>
                    <a:pt x="399" y="256"/>
                    <a:pt x="381" y="230"/>
                    <a:pt x="381" y="203"/>
                  </a:cubicBezTo>
                  <a:close/>
                  <a:moveTo>
                    <a:pt x="213" y="292"/>
                  </a:moveTo>
                  <a:lnTo>
                    <a:pt x="213" y="292"/>
                  </a:lnTo>
                  <a:cubicBezTo>
                    <a:pt x="160" y="292"/>
                    <a:pt x="125" y="256"/>
                    <a:pt x="125" y="203"/>
                  </a:cubicBezTo>
                  <a:cubicBezTo>
                    <a:pt x="125" y="159"/>
                    <a:pt x="160" y="115"/>
                    <a:pt x="213" y="115"/>
                  </a:cubicBezTo>
                  <a:cubicBezTo>
                    <a:pt x="266" y="115"/>
                    <a:pt x="301" y="159"/>
                    <a:pt x="301" y="203"/>
                  </a:cubicBezTo>
                  <a:cubicBezTo>
                    <a:pt x="301" y="256"/>
                    <a:pt x="266" y="292"/>
                    <a:pt x="213" y="292"/>
                  </a:cubicBezTo>
                  <a:close/>
                </a:path>
              </a:pathLst>
            </a:custGeom>
            <a:solidFill>
              <a:srgbClr val="FFFFFF"/>
            </a:solidFill>
            <a:ln>
              <a:noFill/>
            </a:ln>
            <a:effectLst/>
          </p:spPr>
          <p:txBody>
            <a:bodyPr wrap="none" lIns="17145" tIns="8573" rIns="17145" bIns="8573" anchor="ctr"/>
            <a:p>
              <a:pPr marL="0" marR="0" lvl="0" indent="0" defTabSz="914400"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dirty="0">
                <a:ln>
                  <a:noFill/>
                </a:ln>
                <a:solidFill>
                  <a:srgbClr val="000000"/>
                </a:solidFill>
                <a:effectLst/>
                <a:uLnTx/>
                <a:uFillTx/>
                <a:latin typeface="思源宋体 CN" panose="02020400000000000000" pitchFamily="18" charset="-122"/>
              </a:endParaRPr>
            </a:p>
          </p:txBody>
        </p:sp>
      </p:grpSp>
      <p:sp>
        <p:nvSpPr>
          <p:cNvPr id="23" name="矩形 22"/>
          <p:cNvSpPr/>
          <p:nvPr/>
        </p:nvSpPr>
        <p:spPr>
          <a:xfrm>
            <a:off x="723265" y="3438525"/>
            <a:ext cx="3734435" cy="1337945"/>
          </a:xfrm>
          <a:prstGeom prst="rect">
            <a:avLst/>
          </a:prstGeom>
          <a:noFill/>
          <a:ln w="9525">
            <a:noFill/>
          </a:ln>
        </p:spPr>
        <p:txBody>
          <a:bodyPr wrap="square" anchor="t" anchorCtr="0">
            <a:spAutoFit/>
          </a:bodyPr>
          <a:p>
            <a:pPr>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加快构建现代产业新体系，以重点突破带动经济结构战略性调整和绿色转型。</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29" name="矩形 28"/>
          <p:cNvSpPr/>
          <p:nvPr/>
        </p:nvSpPr>
        <p:spPr>
          <a:xfrm>
            <a:off x="8103235" y="3646170"/>
            <a:ext cx="3903345" cy="922020"/>
          </a:xfrm>
          <a:prstGeom prst="rect">
            <a:avLst/>
          </a:prstGeom>
          <a:noFill/>
          <a:ln w="9525">
            <a:noFill/>
          </a:ln>
        </p:spPr>
        <p:txBody>
          <a:bodyPr wrap="square" anchor="t" anchorCtr="0">
            <a:spAutoFit/>
          </a:bodyPr>
          <a:p>
            <a:pPr>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加快深化改革和扩大开放，提高资源配置效率和调动全社会积极性创造性。</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30" name="矩形 29"/>
          <p:cNvSpPr/>
          <p:nvPr/>
        </p:nvSpPr>
        <p:spPr>
          <a:xfrm>
            <a:off x="8194040" y="1907540"/>
            <a:ext cx="3797300" cy="922020"/>
          </a:xfrm>
          <a:prstGeom prst="rect">
            <a:avLst/>
          </a:prstGeom>
          <a:noFill/>
          <a:ln w="9525">
            <a:noFill/>
          </a:ln>
        </p:spPr>
        <p:txBody>
          <a:bodyPr wrap="square" anchor="t" anchorCtr="0">
            <a:spAutoFit/>
          </a:bodyPr>
          <a:p>
            <a:pPr>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加快新型城镇化和农业农村现代化步伐，扎实推进乡村全面振兴。</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heel(1)">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down)">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down)">
                                      <p:cBhvr>
                                        <p:cTn id="3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2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143635" y="568960"/>
            <a:ext cx="8270875" cy="471170"/>
            <a:chOff x="5262338" y="1456889"/>
            <a:chExt cx="3089855" cy="385245"/>
          </a:xfrm>
        </p:grpSpPr>
        <p:sp>
          <p:nvSpPr>
            <p:cNvPr id="16" name="矩形: 圆角 9"/>
            <p:cNvSpPr/>
            <p:nvPr/>
          </p:nvSpPr>
          <p:spPr>
            <a:xfrm>
              <a:off x="5262338" y="1456889"/>
              <a:ext cx="3089855" cy="385245"/>
            </a:xfrm>
            <a:prstGeom prst="roundRect">
              <a:avLst>
                <a:gd name="adj" fmla="val 50000"/>
              </a:avLst>
            </a:prstGeom>
            <a:solidFill>
              <a:srgbClr val="FFF9D2">
                <a:alpha val="66000"/>
              </a:srgbClr>
            </a:solidFill>
            <a:ln w="6350">
              <a:gradFill flip="none" rotWithShape="1">
                <a:gsLst>
                  <a:gs pos="16000">
                    <a:srgbClr val="C00000">
                      <a:alpha val="0"/>
                    </a:srgbClr>
                  </a:gs>
                  <a:gs pos="100000">
                    <a:srgbClr val="C00000">
                      <a:alpha val="70000"/>
                    </a:srgb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5439472" y="1504930"/>
              <a:ext cx="2756481" cy="301135"/>
            </a:xfrm>
            <a:prstGeom prst="rect">
              <a:avLst/>
            </a:prstGeom>
            <a:noFill/>
          </p:spPr>
          <p:txBody>
            <a:bodyPr wrap="square" rtlCol="0">
              <a:spAutoFit/>
            </a:bodyPr>
            <a:p>
              <a:pPr defTabSz="914400">
                <a:defRPr/>
              </a:pPr>
              <a:r>
                <a:rPr lang="zh-CN" b="1">
                  <a:solidFill>
                    <a:srgbClr val="C00000"/>
                  </a:solidFill>
                  <a:latin typeface="微软雅黑" panose="020B0503020204020204" pitchFamily="34" charset="-122"/>
                  <a:ea typeface="微软雅黑" panose="020B0503020204020204" pitchFamily="34" charset="-122"/>
                  <a:sym typeface="+mn-ea"/>
                </a:rPr>
                <a:t>六、大力弘扬塞罕坝精神，全面提升生态环境质量和水平</a:t>
              </a:r>
              <a:endParaRPr lang="zh-CN" b="1">
                <a:solidFill>
                  <a:srgbClr val="C00000"/>
                </a:solidFill>
                <a:latin typeface="微软雅黑" panose="020B0503020204020204" pitchFamily="34" charset="-122"/>
                <a:ea typeface="微软雅黑" panose="020B0503020204020204" pitchFamily="34" charset="-122"/>
                <a:sym typeface="+mn-ea"/>
              </a:endParaRPr>
            </a:p>
          </p:txBody>
        </p:sp>
      </p:grpSp>
      <p:pic>
        <p:nvPicPr>
          <p:cNvPr id="2" name="图片 1" descr="背景1"/>
          <p:cNvPicPr>
            <a:picLocks noChangeAspect="1"/>
          </p:cNvPicPr>
          <p:nvPr/>
        </p:nvPicPr>
        <p:blipFill>
          <a:blip r:embed="rId1"/>
          <a:stretch>
            <a:fillRect/>
          </a:stretch>
        </p:blipFill>
        <p:spPr>
          <a:xfrm>
            <a:off x="798195" y="401320"/>
            <a:ext cx="807720" cy="774700"/>
          </a:xfrm>
          <a:prstGeom prst="rect">
            <a:avLst/>
          </a:prstGeom>
        </p:spPr>
      </p:pic>
      <p:grpSp>
        <p:nvGrpSpPr>
          <p:cNvPr id="3" name="组合 2"/>
          <p:cNvGrpSpPr/>
          <p:nvPr/>
        </p:nvGrpSpPr>
        <p:grpSpPr>
          <a:xfrm>
            <a:off x="1765935" y="1849755"/>
            <a:ext cx="2406650" cy="2754630"/>
            <a:chOff x="2406" y="2913"/>
            <a:chExt cx="3790" cy="4338"/>
          </a:xfrm>
        </p:grpSpPr>
        <p:sp>
          <p:nvSpPr>
            <p:cNvPr id="9" name="圆角矩形 8"/>
            <p:cNvSpPr/>
            <p:nvPr/>
          </p:nvSpPr>
          <p:spPr>
            <a:xfrm>
              <a:off x="2406" y="3744"/>
              <a:ext cx="3790" cy="3507"/>
            </a:xfrm>
            <a:prstGeom prst="roundRect">
              <a:avLst>
                <a:gd name="adj" fmla="val 4853"/>
              </a:avLst>
            </a:prstGeom>
            <a:solidFill>
              <a:schemeClr val="bg1"/>
            </a:solidFill>
            <a:ln>
              <a:solidFill>
                <a:srgbClr val="C00000"/>
              </a:solidFill>
            </a:ln>
            <a:effectLst/>
          </p:spPr>
          <p:style>
            <a:lnRef idx="1">
              <a:srgbClr val="4276AA"/>
            </a:lnRef>
            <a:fillRef idx="3">
              <a:srgbClr val="4276AA"/>
            </a:fillRef>
            <a:effectRef idx="2">
              <a:srgbClr val="4276AA"/>
            </a:effectRef>
            <a:fontRef idx="minor">
              <a:srgbClr val="FFFFFF"/>
            </a:fontRef>
          </p:style>
          <p:txBody>
            <a:bodyPr rtlCol="0" anchor="ctr"/>
            <a:lstStyle/>
            <a:p>
              <a:pPr algn="ctr"/>
              <a:endParaRPr kumimoji="1" lang="zh-CN" altLang="en-US" sz="3200">
                <a:latin typeface="思源宋体" panose="02020700000000000000" charset="-122"/>
                <a:ea typeface="思源宋体" panose="02020700000000000000" charset="-122"/>
                <a:cs typeface="思源宋体" panose="02020700000000000000" charset="-122"/>
                <a:sym typeface="Arial" panose="020B0604020202020204" pitchFamily="34" charset="0"/>
              </a:endParaRPr>
            </a:p>
          </p:txBody>
        </p:sp>
        <p:sp>
          <p:nvSpPr>
            <p:cNvPr id="14" name="椭圆 13"/>
            <p:cNvSpPr/>
            <p:nvPr/>
          </p:nvSpPr>
          <p:spPr>
            <a:xfrm>
              <a:off x="3606" y="2913"/>
              <a:ext cx="1390" cy="1390"/>
            </a:xfrm>
            <a:prstGeom prst="ellipse">
              <a:avLst/>
            </a:prstGeom>
            <a:gradFill>
              <a:gsLst>
                <a:gs pos="0">
                  <a:srgbClr val="E30000"/>
                </a:gs>
                <a:gs pos="100000">
                  <a:srgbClr val="760303"/>
                </a:gs>
              </a:gsLst>
              <a:lin scaled="0"/>
            </a:gradFill>
            <a:ln w="76200">
              <a:noFill/>
            </a:ln>
            <a:effectLst/>
          </p:spPr>
          <p:style>
            <a:lnRef idx="1">
              <a:srgbClr val="4276AA"/>
            </a:lnRef>
            <a:fillRef idx="3">
              <a:srgbClr val="4276AA"/>
            </a:fillRef>
            <a:effectRef idx="2">
              <a:srgbClr val="4276AA"/>
            </a:effectRef>
            <a:fontRef idx="minor">
              <a:srgbClr val="FFFFFF"/>
            </a:fontRef>
          </p:style>
          <p:txBody>
            <a:bodyPr rtlCol="0" anchor="ctr"/>
            <a:lstStyle/>
            <a:p>
              <a:pPr algn="ctr"/>
              <a:endParaRPr kumimoji="1" lang="zh-CN" altLang="en-US" sz="2200">
                <a:solidFill>
                  <a:srgbClr val="C00000"/>
                </a:solidFill>
                <a:latin typeface="思源宋体" panose="02020700000000000000" charset="-122"/>
                <a:ea typeface="思源宋体" panose="02020700000000000000" charset="-122"/>
                <a:cs typeface="思源宋体" panose="02020700000000000000" charset="-122"/>
                <a:sym typeface="Arial" panose="020B0604020202020204" pitchFamily="34" charset="0"/>
              </a:endParaRPr>
            </a:p>
          </p:txBody>
        </p:sp>
        <p:sp>
          <p:nvSpPr>
            <p:cNvPr id="100" name="文本框 99"/>
            <p:cNvSpPr txBox="1"/>
            <p:nvPr/>
          </p:nvSpPr>
          <p:spPr>
            <a:xfrm>
              <a:off x="2524" y="4340"/>
              <a:ext cx="3568" cy="2761"/>
            </a:xfrm>
            <a:prstGeom prst="rect">
              <a:avLst/>
            </a:prstGeom>
            <a:noFill/>
            <a:ln w="9525">
              <a:noFill/>
            </a:ln>
          </p:spPr>
          <p:txBody>
            <a:bodyPr wrap="square">
              <a:spAutoFit/>
            </a:bodyPr>
            <a:p>
              <a:pPr indent="0" algn="just" fontAlgn="auto">
                <a:lnSpc>
                  <a:spcPct val="150000"/>
                </a:lnSpc>
              </a:pPr>
              <a:r>
                <a:rPr lang="zh-CN" b="0">
                  <a:latin typeface="微软雅黑" panose="020B0503020204020204" pitchFamily="34" charset="-122"/>
                  <a:ea typeface="微软雅黑" panose="020B0503020204020204" pitchFamily="34" charset="-122"/>
                </a:rPr>
                <a:t>统筹区域治理、流域治理、属地治理，以更高标准打好蓝天、碧水、净土保卫战。</a:t>
              </a:r>
              <a:endParaRPr lang="zh-CN" b="0">
                <a:latin typeface="微软雅黑" panose="020B0503020204020204" pitchFamily="34" charset="-122"/>
                <a:ea typeface="微软雅黑" panose="020B0503020204020204" pitchFamily="34" charset="-122"/>
              </a:endParaRPr>
            </a:p>
          </p:txBody>
        </p:sp>
        <p:sp>
          <p:nvSpPr>
            <p:cNvPr id="7" name="文本框 6"/>
            <p:cNvSpPr txBox="1"/>
            <p:nvPr/>
          </p:nvSpPr>
          <p:spPr>
            <a:xfrm>
              <a:off x="4023" y="3147"/>
              <a:ext cx="608" cy="919"/>
            </a:xfrm>
            <a:prstGeom prst="rect">
              <a:avLst/>
            </a:prstGeom>
            <a:noFill/>
          </p:spPr>
          <p:txBody>
            <a:bodyPr wrap="none" rtlCol="0">
              <a:spAutoFit/>
            </a:bodyPr>
            <a:p>
              <a:pPr algn="ctr"/>
              <a:r>
                <a:rPr kumimoji="1" lang="en-US" altLang="zh-CN" sz="3200" dirty="0">
                  <a:solidFill>
                    <a:srgbClr val="FFFFFF"/>
                  </a:solidFill>
                  <a:latin typeface="方正大标宋简体" panose="02000000000000000000" charset="-122"/>
                  <a:ea typeface="方正大标宋简体" panose="02000000000000000000" charset="-122"/>
                  <a:cs typeface="思源宋体" panose="02020700000000000000" charset="-122"/>
                  <a:sym typeface="Arial" panose="020B0604020202020204" pitchFamily="34" charset="0"/>
                </a:rPr>
                <a:t>1</a:t>
              </a:r>
              <a:endParaRPr kumimoji="1" lang="en-US" altLang="zh-CN" sz="3200" dirty="0">
                <a:solidFill>
                  <a:srgbClr val="FFFFFF"/>
                </a:solidFill>
                <a:latin typeface="方正大标宋简体" panose="02000000000000000000" charset="-122"/>
                <a:ea typeface="方正大标宋简体" panose="02000000000000000000" charset="-122"/>
                <a:cs typeface="思源宋体" panose="02020700000000000000" charset="-122"/>
                <a:sym typeface="Arial" panose="020B0604020202020204" pitchFamily="34" charset="0"/>
              </a:endParaRPr>
            </a:p>
          </p:txBody>
        </p:sp>
      </p:grpSp>
      <p:grpSp>
        <p:nvGrpSpPr>
          <p:cNvPr id="4" name="组合 3"/>
          <p:cNvGrpSpPr/>
          <p:nvPr/>
        </p:nvGrpSpPr>
        <p:grpSpPr>
          <a:xfrm>
            <a:off x="4886960" y="1849755"/>
            <a:ext cx="2406650" cy="2755265"/>
            <a:chOff x="7321" y="2913"/>
            <a:chExt cx="3790" cy="4339"/>
          </a:xfrm>
        </p:grpSpPr>
        <p:sp>
          <p:nvSpPr>
            <p:cNvPr id="8" name="圆角矩形 7"/>
            <p:cNvSpPr/>
            <p:nvPr/>
          </p:nvSpPr>
          <p:spPr>
            <a:xfrm>
              <a:off x="7321" y="3744"/>
              <a:ext cx="3790" cy="3508"/>
            </a:xfrm>
            <a:prstGeom prst="roundRect">
              <a:avLst>
                <a:gd name="adj" fmla="val 4853"/>
              </a:avLst>
            </a:prstGeom>
            <a:solidFill>
              <a:schemeClr val="bg1"/>
            </a:solidFill>
            <a:ln>
              <a:solidFill>
                <a:srgbClr val="C00000"/>
              </a:solidFill>
            </a:ln>
            <a:effectLst/>
          </p:spPr>
          <p:style>
            <a:lnRef idx="1">
              <a:srgbClr val="4276AA"/>
            </a:lnRef>
            <a:fillRef idx="3">
              <a:srgbClr val="4276AA"/>
            </a:fillRef>
            <a:effectRef idx="2">
              <a:srgbClr val="4276AA"/>
            </a:effectRef>
            <a:fontRef idx="minor">
              <a:srgbClr val="FFFFFF"/>
            </a:fontRef>
          </p:style>
          <p:txBody>
            <a:bodyPr rtlCol="0" anchor="ctr"/>
            <a:p>
              <a:pPr algn="ctr"/>
              <a:endParaRPr kumimoji="1" lang="zh-CN" altLang="en-US" sz="3200">
                <a:latin typeface="思源宋体" panose="02020700000000000000" charset="-122"/>
                <a:ea typeface="思源宋体" panose="02020700000000000000" charset="-122"/>
                <a:cs typeface="思源宋体" panose="02020700000000000000" charset="-122"/>
                <a:sym typeface="Arial" panose="020B0604020202020204" pitchFamily="34" charset="0"/>
              </a:endParaRPr>
            </a:p>
          </p:txBody>
        </p:sp>
        <p:sp>
          <p:nvSpPr>
            <p:cNvPr id="10" name="椭圆 9"/>
            <p:cNvSpPr/>
            <p:nvPr/>
          </p:nvSpPr>
          <p:spPr>
            <a:xfrm>
              <a:off x="8521" y="2913"/>
              <a:ext cx="1390" cy="1390"/>
            </a:xfrm>
            <a:prstGeom prst="ellipse">
              <a:avLst/>
            </a:prstGeom>
            <a:gradFill>
              <a:gsLst>
                <a:gs pos="0">
                  <a:srgbClr val="E30000"/>
                </a:gs>
                <a:gs pos="100000">
                  <a:srgbClr val="760303"/>
                </a:gs>
              </a:gsLst>
              <a:lin scaled="0"/>
            </a:gradFill>
            <a:ln w="76200">
              <a:noFill/>
            </a:ln>
            <a:effectLst/>
          </p:spPr>
          <p:style>
            <a:lnRef idx="1">
              <a:srgbClr val="4276AA"/>
            </a:lnRef>
            <a:fillRef idx="3">
              <a:srgbClr val="4276AA"/>
            </a:fillRef>
            <a:effectRef idx="2">
              <a:srgbClr val="4276AA"/>
            </a:effectRef>
            <a:fontRef idx="minor">
              <a:srgbClr val="FFFFFF"/>
            </a:fontRef>
          </p:style>
          <p:txBody>
            <a:bodyPr rtlCol="0" anchor="ctr"/>
            <a:p>
              <a:pPr algn="ctr"/>
              <a:endParaRPr kumimoji="1" lang="zh-CN" altLang="en-US" sz="2200">
                <a:latin typeface="思源宋体" panose="02020700000000000000" charset="-122"/>
                <a:ea typeface="思源宋体" panose="02020700000000000000" charset="-122"/>
                <a:cs typeface="思源宋体" panose="02020700000000000000" charset="-122"/>
                <a:sym typeface="Arial" panose="020B0604020202020204" pitchFamily="34" charset="0"/>
              </a:endParaRPr>
            </a:p>
          </p:txBody>
        </p:sp>
        <p:sp>
          <p:nvSpPr>
            <p:cNvPr id="13" name="文本框 12"/>
            <p:cNvSpPr txBox="1"/>
            <p:nvPr/>
          </p:nvSpPr>
          <p:spPr>
            <a:xfrm>
              <a:off x="8924" y="3108"/>
              <a:ext cx="608" cy="919"/>
            </a:xfrm>
            <a:prstGeom prst="rect">
              <a:avLst/>
            </a:prstGeom>
            <a:noFill/>
          </p:spPr>
          <p:txBody>
            <a:bodyPr wrap="none" rtlCol="0">
              <a:spAutoFit/>
            </a:bodyPr>
            <a:p>
              <a:pPr algn="ctr"/>
              <a:r>
                <a:rPr kumimoji="1" lang="en-US" altLang="zh-CN" sz="3200" dirty="0">
                  <a:solidFill>
                    <a:srgbClr val="FFFFFF"/>
                  </a:solidFill>
                  <a:latin typeface="方正大标宋简体" panose="02000000000000000000" charset="-122"/>
                  <a:ea typeface="方正大标宋简体" panose="02000000000000000000" charset="-122"/>
                  <a:cs typeface="思源宋体" panose="02020700000000000000" charset="-122"/>
                  <a:sym typeface="Arial" panose="020B0604020202020204" pitchFamily="34" charset="0"/>
                </a:rPr>
                <a:t>2</a:t>
              </a:r>
              <a:endParaRPr kumimoji="1" lang="en-US" altLang="zh-CN" sz="3200" dirty="0">
                <a:solidFill>
                  <a:srgbClr val="FFFFFF"/>
                </a:solidFill>
                <a:latin typeface="方正大标宋简体" panose="02000000000000000000" charset="-122"/>
                <a:ea typeface="方正大标宋简体" panose="02000000000000000000" charset="-122"/>
                <a:cs typeface="思源宋体" panose="02020700000000000000" charset="-122"/>
                <a:sym typeface="Arial" panose="020B0604020202020204" pitchFamily="34" charset="0"/>
              </a:endParaRPr>
            </a:p>
          </p:txBody>
        </p:sp>
        <p:sp>
          <p:nvSpPr>
            <p:cNvPr id="19" name="文本框 18"/>
            <p:cNvSpPr txBox="1"/>
            <p:nvPr/>
          </p:nvSpPr>
          <p:spPr>
            <a:xfrm>
              <a:off x="7432" y="4622"/>
              <a:ext cx="3568" cy="2107"/>
            </a:xfrm>
            <a:prstGeom prst="rect">
              <a:avLst/>
            </a:prstGeom>
            <a:noFill/>
            <a:ln w="9525">
              <a:noFill/>
            </a:ln>
          </p:spPr>
          <p:txBody>
            <a:bodyPr wrap="square">
              <a:spAutoFit/>
            </a:bodyPr>
            <a:p>
              <a:pPr indent="0" algn="just" fontAlgn="auto">
                <a:lnSpc>
                  <a:spcPct val="150000"/>
                </a:lnSpc>
              </a:pPr>
              <a:r>
                <a:rPr lang="zh-CN" b="0">
                  <a:latin typeface="微软雅黑" panose="020B0503020204020204" pitchFamily="34" charset="-122"/>
                  <a:ea typeface="微软雅黑" panose="020B0503020204020204" pitchFamily="34" charset="-122"/>
                </a:rPr>
                <a:t>统筹山水林田湖草沙系统治理，筑牢京津冀生态安全屏障。</a:t>
              </a:r>
              <a:endParaRPr lang="zh-CN" b="0">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8023225" y="1849755"/>
            <a:ext cx="2406650" cy="2755265"/>
            <a:chOff x="12260" y="2913"/>
            <a:chExt cx="3790" cy="4339"/>
          </a:xfrm>
        </p:grpSpPr>
        <p:sp>
          <p:nvSpPr>
            <p:cNvPr id="11" name="圆角矩形 10"/>
            <p:cNvSpPr/>
            <p:nvPr/>
          </p:nvSpPr>
          <p:spPr>
            <a:xfrm>
              <a:off x="12260" y="3744"/>
              <a:ext cx="3790" cy="3508"/>
            </a:xfrm>
            <a:prstGeom prst="roundRect">
              <a:avLst>
                <a:gd name="adj" fmla="val 4853"/>
              </a:avLst>
            </a:prstGeom>
            <a:solidFill>
              <a:schemeClr val="bg1"/>
            </a:solidFill>
            <a:ln>
              <a:solidFill>
                <a:srgbClr val="C00000"/>
              </a:solidFill>
            </a:ln>
            <a:effectLst/>
          </p:spPr>
          <p:style>
            <a:lnRef idx="1">
              <a:srgbClr val="4276AA"/>
            </a:lnRef>
            <a:fillRef idx="3">
              <a:srgbClr val="4276AA"/>
            </a:fillRef>
            <a:effectRef idx="2">
              <a:srgbClr val="4276AA"/>
            </a:effectRef>
            <a:fontRef idx="minor">
              <a:srgbClr val="FFFFFF"/>
            </a:fontRef>
          </p:style>
          <p:txBody>
            <a:bodyPr rtlCol="0" anchor="ctr"/>
            <a:p>
              <a:pPr algn="ctr"/>
              <a:endParaRPr kumimoji="1" lang="zh-CN" altLang="en-US" sz="3200">
                <a:latin typeface="思源宋体" panose="02020700000000000000" charset="-122"/>
                <a:ea typeface="思源宋体" panose="02020700000000000000" charset="-122"/>
                <a:cs typeface="思源宋体" panose="02020700000000000000" charset="-122"/>
                <a:sym typeface="Arial" panose="020B0604020202020204" pitchFamily="34" charset="0"/>
              </a:endParaRPr>
            </a:p>
          </p:txBody>
        </p:sp>
        <p:sp>
          <p:nvSpPr>
            <p:cNvPr id="12" name="椭圆 11"/>
            <p:cNvSpPr/>
            <p:nvPr/>
          </p:nvSpPr>
          <p:spPr>
            <a:xfrm>
              <a:off x="13436" y="2913"/>
              <a:ext cx="1390" cy="1390"/>
            </a:xfrm>
            <a:prstGeom prst="ellipse">
              <a:avLst/>
            </a:prstGeom>
            <a:gradFill>
              <a:gsLst>
                <a:gs pos="0">
                  <a:srgbClr val="E30000"/>
                </a:gs>
                <a:gs pos="100000">
                  <a:srgbClr val="760303"/>
                </a:gs>
              </a:gsLst>
              <a:lin scaled="0"/>
            </a:gradFill>
            <a:ln w="76200">
              <a:noFill/>
            </a:ln>
            <a:effectLst/>
          </p:spPr>
          <p:style>
            <a:lnRef idx="1">
              <a:srgbClr val="4276AA"/>
            </a:lnRef>
            <a:fillRef idx="3">
              <a:srgbClr val="4276AA"/>
            </a:fillRef>
            <a:effectRef idx="2">
              <a:srgbClr val="4276AA"/>
            </a:effectRef>
            <a:fontRef idx="minor">
              <a:srgbClr val="FFFFFF"/>
            </a:fontRef>
          </p:style>
          <p:txBody>
            <a:bodyPr rtlCol="0" anchor="ctr"/>
            <a:p>
              <a:pPr algn="ctr"/>
              <a:endParaRPr kumimoji="1" lang="zh-CN" altLang="en-US" sz="2200">
                <a:latin typeface="思源宋体" panose="02020700000000000000" charset="-122"/>
                <a:ea typeface="思源宋体" panose="02020700000000000000" charset="-122"/>
                <a:cs typeface="思源宋体" panose="02020700000000000000" charset="-122"/>
                <a:sym typeface="Arial" panose="020B0604020202020204" pitchFamily="34" charset="0"/>
              </a:endParaRPr>
            </a:p>
          </p:txBody>
        </p:sp>
        <p:sp>
          <p:nvSpPr>
            <p:cNvPr id="17" name="文本框 16"/>
            <p:cNvSpPr txBox="1"/>
            <p:nvPr/>
          </p:nvSpPr>
          <p:spPr>
            <a:xfrm>
              <a:off x="13852" y="3128"/>
              <a:ext cx="608" cy="919"/>
            </a:xfrm>
            <a:prstGeom prst="rect">
              <a:avLst/>
            </a:prstGeom>
            <a:noFill/>
          </p:spPr>
          <p:txBody>
            <a:bodyPr wrap="none" rtlCol="0">
              <a:spAutoFit/>
            </a:bodyPr>
            <a:p>
              <a:pPr algn="ctr"/>
              <a:r>
                <a:rPr kumimoji="1" lang="en-US" altLang="zh-CN" sz="3200" dirty="0">
                  <a:solidFill>
                    <a:srgbClr val="FFFFFF"/>
                  </a:solidFill>
                  <a:latin typeface="方正大标宋简体" panose="02000000000000000000" charset="-122"/>
                  <a:ea typeface="方正大标宋简体" panose="02000000000000000000" charset="-122"/>
                  <a:cs typeface="思源宋体" panose="02020700000000000000" charset="-122"/>
                  <a:sym typeface="Arial" panose="020B0604020202020204" pitchFamily="34" charset="0"/>
                </a:rPr>
                <a:t>3</a:t>
              </a:r>
              <a:endParaRPr kumimoji="1" lang="en-US" altLang="zh-CN" sz="3200" dirty="0">
                <a:solidFill>
                  <a:srgbClr val="FFFFFF"/>
                </a:solidFill>
                <a:latin typeface="方正大标宋简体" panose="02000000000000000000" charset="-122"/>
                <a:ea typeface="方正大标宋简体" panose="02000000000000000000" charset="-122"/>
                <a:cs typeface="思源宋体" panose="02020700000000000000" charset="-122"/>
                <a:sym typeface="Arial" panose="020B0604020202020204" pitchFamily="34" charset="0"/>
              </a:endParaRPr>
            </a:p>
          </p:txBody>
        </p:sp>
        <p:sp>
          <p:nvSpPr>
            <p:cNvPr id="21" name="文本框 20"/>
            <p:cNvSpPr txBox="1"/>
            <p:nvPr/>
          </p:nvSpPr>
          <p:spPr>
            <a:xfrm>
              <a:off x="12520" y="4302"/>
              <a:ext cx="3274" cy="2761"/>
            </a:xfrm>
            <a:prstGeom prst="rect">
              <a:avLst/>
            </a:prstGeom>
            <a:noFill/>
            <a:ln w="9525">
              <a:noFill/>
            </a:ln>
          </p:spPr>
          <p:txBody>
            <a:bodyPr wrap="square">
              <a:spAutoFit/>
            </a:bodyPr>
            <a:p>
              <a:pPr indent="0" algn="just" fontAlgn="auto">
                <a:lnSpc>
                  <a:spcPct val="150000"/>
                </a:lnSpc>
              </a:pPr>
              <a:r>
                <a:rPr lang="zh-CN" b="0">
                  <a:latin typeface="微软雅黑" panose="020B0503020204020204" pitchFamily="34" charset="-122"/>
                  <a:ea typeface="微软雅黑" panose="020B0503020204020204" pitchFamily="34" charset="-122"/>
                </a:rPr>
                <a:t>统筹治污减排降碳协同增效，积极稳妥有序推进碳达峰、碳中和。</a:t>
              </a:r>
              <a:endParaRPr lang="zh-CN" b="0">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120775" y="568960"/>
            <a:ext cx="11285855" cy="471170"/>
            <a:chOff x="5262338" y="1456889"/>
            <a:chExt cx="3566440" cy="385245"/>
          </a:xfrm>
        </p:grpSpPr>
        <p:sp>
          <p:nvSpPr>
            <p:cNvPr id="16" name="矩形: 圆角 9"/>
            <p:cNvSpPr/>
            <p:nvPr/>
          </p:nvSpPr>
          <p:spPr>
            <a:xfrm>
              <a:off x="5262338" y="1456889"/>
              <a:ext cx="3089855" cy="385245"/>
            </a:xfrm>
            <a:prstGeom prst="roundRect">
              <a:avLst>
                <a:gd name="adj" fmla="val 50000"/>
              </a:avLst>
            </a:prstGeom>
            <a:solidFill>
              <a:srgbClr val="FFF9D2">
                <a:alpha val="66000"/>
              </a:srgbClr>
            </a:solidFill>
            <a:ln w="6350">
              <a:gradFill flip="none" rotWithShape="1">
                <a:gsLst>
                  <a:gs pos="16000">
                    <a:srgbClr val="C00000">
                      <a:alpha val="0"/>
                    </a:srgbClr>
                  </a:gs>
                  <a:gs pos="100000">
                    <a:srgbClr val="C00000">
                      <a:alpha val="70000"/>
                    </a:srgb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5439545" y="1505174"/>
              <a:ext cx="3389233" cy="301135"/>
            </a:xfrm>
            <a:prstGeom prst="rect">
              <a:avLst/>
            </a:prstGeom>
            <a:noFill/>
          </p:spPr>
          <p:txBody>
            <a:bodyPr wrap="square" rtlCol="0">
              <a:spAutoFit/>
            </a:bodyPr>
            <a:p>
              <a:pPr defTabSz="914400">
                <a:defRPr/>
              </a:pPr>
              <a:r>
                <a:rPr lang="zh-CN" b="1">
                  <a:solidFill>
                    <a:srgbClr val="C00000"/>
                  </a:solidFill>
                  <a:latin typeface="微软雅黑" panose="020B0503020204020204" pitchFamily="34" charset="-122"/>
                  <a:ea typeface="微软雅黑" panose="020B0503020204020204" pitchFamily="34" charset="-122"/>
                  <a:sym typeface="+mn-ea"/>
                </a:rPr>
                <a:t>七、认真践行以人民为中心的发展思想，持续改善人民生活品质和扎实推动共同富裕</a:t>
              </a:r>
              <a:endParaRPr lang="zh-CN" b="1">
                <a:solidFill>
                  <a:srgbClr val="C00000"/>
                </a:solidFill>
                <a:latin typeface="微软雅黑" panose="020B0503020204020204" pitchFamily="34" charset="-122"/>
                <a:ea typeface="微软雅黑" panose="020B0503020204020204" pitchFamily="34" charset="-122"/>
                <a:sym typeface="+mn-ea"/>
              </a:endParaRPr>
            </a:p>
          </p:txBody>
        </p:sp>
      </p:grpSp>
      <p:pic>
        <p:nvPicPr>
          <p:cNvPr id="2" name="图片 1" descr="背景1"/>
          <p:cNvPicPr>
            <a:picLocks noChangeAspect="1"/>
          </p:cNvPicPr>
          <p:nvPr/>
        </p:nvPicPr>
        <p:blipFill>
          <a:blip r:embed="rId1"/>
          <a:stretch>
            <a:fillRect/>
          </a:stretch>
        </p:blipFill>
        <p:spPr>
          <a:xfrm>
            <a:off x="798195" y="401320"/>
            <a:ext cx="807720" cy="774700"/>
          </a:xfrm>
          <a:prstGeom prst="rect">
            <a:avLst/>
          </a:prstGeom>
        </p:spPr>
      </p:pic>
      <p:grpSp>
        <p:nvGrpSpPr>
          <p:cNvPr id="6" name="组合 5"/>
          <p:cNvGrpSpPr/>
          <p:nvPr/>
        </p:nvGrpSpPr>
        <p:grpSpPr>
          <a:xfrm>
            <a:off x="1326515" y="1575435"/>
            <a:ext cx="9829800" cy="885190"/>
            <a:chOff x="2089" y="2481"/>
            <a:chExt cx="15480" cy="1394"/>
          </a:xfrm>
        </p:grpSpPr>
        <p:sp>
          <p:nvSpPr>
            <p:cNvPr id="3" name="文本框 2"/>
            <p:cNvSpPr txBox="1"/>
            <p:nvPr/>
          </p:nvSpPr>
          <p:spPr>
            <a:xfrm>
              <a:off x="3497" y="2689"/>
              <a:ext cx="12440" cy="798"/>
            </a:xfrm>
            <a:prstGeom prst="rect">
              <a:avLst/>
            </a:prstGeom>
            <a:noFill/>
          </p:spPr>
          <p:txBody>
            <a:bodyPr wrap="square">
              <a:spAutoFit/>
            </a:bodyPr>
            <a:p>
              <a:pPr indent="457200" fontAlgn="auto">
                <a:lnSpc>
                  <a:spcPct val="150000"/>
                </a:lnSpc>
                <a:extLst>
                  <a:ext uri="{35155182-B16C-46BC-9424-99874614C6A1}">
                    <wpsdc:indentchars xmlns:wpsdc="http://www.wps.cn/officeDocument/2017/drawingmlCustomData" val="200" checksum="59296752"/>
                  </a:ext>
                </a:extLst>
              </a:pPr>
              <a:r>
                <a:rPr b="0" i="0" dirty="0">
                  <a:solidFill>
                    <a:schemeClr val="tx1"/>
                  </a:solidFill>
                  <a:effectLst/>
                  <a:latin typeface="微软雅黑" panose="020B0503020204020204" pitchFamily="34" charset="-122"/>
                  <a:ea typeface="微软雅黑" panose="020B0503020204020204" pitchFamily="34" charset="-122"/>
                  <a:cs typeface="字魂105号-简雅黑" panose="00000500000000000000" pitchFamily="2" charset="-122"/>
                </a:rPr>
                <a:t>大力保障和改善民生，加快构建优质均衡的公共服务体系。</a:t>
              </a:r>
              <a:endParaRPr b="0" i="0" dirty="0">
                <a:solidFill>
                  <a:schemeClr val="tx1"/>
                </a:solidFill>
                <a:effectLst/>
                <a:latin typeface="微软雅黑" panose="020B0503020204020204" pitchFamily="34" charset="-122"/>
                <a:ea typeface="微软雅黑" panose="020B0503020204020204" pitchFamily="34" charset="-122"/>
                <a:cs typeface="字魂105号-简雅黑" panose="00000500000000000000" pitchFamily="2" charset="-122"/>
              </a:endParaRPr>
            </a:p>
          </p:txBody>
        </p:sp>
        <p:grpSp>
          <p:nvGrpSpPr>
            <p:cNvPr id="4" name="组合 3"/>
            <p:cNvGrpSpPr/>
            <p:nvPr/>
          </p:nvGrpSpPr>
          <p:grpSpPr>
            <a:xfrm rot="0">
              <a:off x="2517" y="2656"/>
              <a:ext cx="1597" cy="1049"/>
              <a:chOff x="890429" y="1171061"/>
              <a:chExt cx="1014186" cy="643929"/>
            </a:xfrm>
          </p:grpSpPr>
          <p:sp>
            <p:nvSpPr>
              <p:cNvPr id="5" name="矩形: 圆角 11"/>
              <p:cNvSpPr/>
              <p:nvPr/>
            </p:nvSpPr>
            <p:spPr>
              <a:xfrm>
                <a:off x="981754" y="1171061"/>
                <a:ext cx="831215" cy="643929"/>
              </a:xfrm>
              <a:prstGeom prst="roundRect">
                <a:avLst>
                  <a:gd name="adj" fmla="val 0"/>
                </a:avLst>
              </a:prstGeom>
              <a:gradFill>
                <a:gsLst>
                  <a:gs pos="0">
                    <a:srgbClr val="E30000"/>
                  </a:gs>
                  <a:gs pos="100000">
                    <a:srgbClr val="76030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nvSpPr>
            <p:spPr>
              <a:xfrm>
                <a:off x="890429" y="1243040"/>
                <a:ext cx="1014186" cy="504585"/>
              </a:xfrm>
              <a:prstGeom prst="rect">
                <a:avLst/>
              </a:prstGeom>
              <a:noFill/>
            </p:spPr>
            <p:txBody>
              <a:bodyPr wrap="square">
                <a:spAutoFit/>
              </a:bodyPr>
              <a:p>
                <a:pPr algn="dist"/>
                <a:r>
                  <a:rPr lang="en-US" altLang="zh-CN" sz="2800" dirty="0">
                    <a:solidFill>
                      <a:schemeClr val="bg1"/>
                    </a:solidFill>
                    <a:latin typeface="方正大标宋简体" panose="02000000000000000000" charset="-122"/>
                    <a:ea typeface="方正大标宋简体" panose="02000000000000000000" charset="-122"/>
                    <a:cs typeface="字魂105号-简雅黑" panose="00000500000000000000" pitchFamily="2" charset="-122"/>
                  </a:rPr>
                  <a:t>1</a:t>
                </a:r>
                <a:endParaRPr lang="en-US" altLang="zh-CN" sz="2800" dirty="0">
                  <a:solidFill>
                    <a:schemeClr val="bg1"/>
                  </a:solidFill>
                  <a:latin typeface="方正大标宋简体" panose="02000000000000000000" charset="-122"/>
                  <a:ea typeface="方正大标宋简体" panose="02000000000000000000" charset="-122"/>
                  <a:cs typeface="字魂105号-简雅黑" panose="00000500000000000000" pitchFamily="2" charset="-122"/>
                </a:endParaRPr>
              </a:p>
            </p:txBody>
          </p:sp>
        </p:grpSp>
        <p:sp>
          <p:nvSpPr>
            <p:cNvPr id="23" name="矩形 22"/>
            <p:cNvSpPr/>
            <p:nvPr/>
          </p:nvSpPr>
          <p:spPr>
            <a:xfrm>
              <a:off x="2089" y="2481"/>
              <a:ext cx="15480" cy="1395"/>
            </a:xfrm>
            <a:prstGeom prst="rect">
              <a:avLst/>
            </a:prstGeom>
            <a:noFill/>
            <a:ln w="19050">
              <a:solidFill>
                <a:srgbClr val="C00000"/>
              </a:solidFill>
              <a:prstDash val="sysDash"/>
            </a:ln>
            <a:extLst>
              <a:ext uri="{909E8E84-426E-40DD-AFC4-6F175D3DCCD1}">
                <a14:hiddenFill xmlns:a14="http://schemas.microsoft.com/office/drawing/2010/main">
                  <a:solidFill>
                    <a:schemeClr val="tx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7" name="组合 6"/>
          <p:cNvGrpSpPr/>
          <p:nvPr/>
        </p:nvGrpSpPr>
        <p:grpSpPr>
          <a:xfrm>
            <a:off x="1326515" y="3148330"/>
            <a:ext cx="9829800" cy="885190"/>
            <a:chOff x="2089" y="4958"/>
            <a:chExt cx="15480" cy="1394"/>
          </a:xfrm>
        </p:grpSpPr>
        <p:sp>
          <p:nvSpPr>
            <p:cNvPr id="25" name="文本框 24"/>
            <p:cNvSpPr txBox="1"/>
            <p:nvPr/>
          </p:nvSpPr>
          <p:spPr>
            <a:xfrm>
              <a:off x="3497" y="5166"/>
              <a:ext cx="12440" cy="798"/>
            </a:xfrm>
            <a:prstGeom prst="rect">
              <a:avLst/>
            </a:prstGeom>
            <a:noFill/>
          </p:spPr>
          <p:txBody>
            <a:bodyPr wrap="square">
              <a:spAutoFit/>
            </a:bodyPr>
            <a:p>
              <a:pPr indent="457200" fontAlgn="auto">
                <a:lnSpc>
                  <a:spcPct val="150000"/>
                </a:lnSpc>
                <a:extLst>
                  <a:ext uri="{35155182-B16C-46BC-9424-99874614C6A1}">
                    <wpsdc:indentchars xmlns:wpsdc="http://www.wps.cn/officeDocument/2017/drawingmlCustomData" val="200" checksum="59296752"/>
                  </a:ext>
                </a:extLst>
              </a:pPr>
              <a:r>
                <a:rPr b="0" i="0" dirty="0">
                  <a:solidFill>
                    <a:schemeClr val="tx1"/>
                  </a:solidFill>
                  <a:effectLst/>
                  <a:latin typeface="微软雅黑" panose="020B0503020204020204" pitchFamily="34" charset="-122"/>
                  <a:ea typeface="微软雅黑" panose="020B0503020204020204" pitchFamily="34" charset="-122"/>
                  <a:cs typeface="字魂105号-简雅黑" panose="00000500000000000000" pitchFamily="2" charset="-122"/>
                </a:rPr>
                <a:t>大力弘扬社会主义核心价值观，推动文化事业和文化产业繁荣发展。</a:t>
              </a:r>
              <a:endParaRPr b="0" i="0" dirty="0">
                <a:solidFill>
                  <a:schemeClr val="tx1"/>
                </a:solidFill>
                <a:effectLst/>
                <a:latin typeface="微软雅黑" panose="020B0503020204020204" pitchFamily="34" charset="-122"/>
                <a:ea typeface="微软雅黑" panose="020B0503020204020204" pitchFamily="34" charset="-122"/>
                <a:cs typeface="字魂105号-简雅黑" panose="00000500000000000000" pitchFamily="2" charset="-122"/>
              </a:endParaRPr>
            </a:p>
          </p:txBody>
        </p:sp>
        <p:grpSp>
          <p:nvGrpSpPr>
            <p:cNvPr id="26" name="组合 25"/>
            <p:cNvGrpSpPr/>
            <p:nvPr/>
          </p:nvGrpSpPr>
          <p:grpSpPr>
            <a:xfrm rot="0">
              <a:off x="2517" y="5145"/>
              <a:ext cx="1597" cy="1049"/>
              <a:chOff x="890429" y="1178427"/>
              <a:chExt cx="1014186" cy="643929"/>
            </a:xfrm>
          </p:grpSpPr>
          <p:sp>
            <p:nvSpPr>
              <p:cNvPr id="27" name="矩形: 圆角 11"/>
              <p:cNvSpPr/>
              <p:nvPr/>
            </p:nvSpPr>
            <p:spPr>
              <a:xfrm>
                <a:off x="981754" y="1178427"/>
                <a:ext cx="831215" cy="643929"/>
              </a:xfrm>
              <a:prstGeom prst="roundRect">
                <a:avLst>
                  <a:gd name="adj" fmla="val 0"/>
                </a:avLst>
              </a:prstGeom>
              <a:gradFill>
                <a:gsLst>
                  <a:gs pos="0">
                    <a:srgbClr val="E30000"/>
                  </a:gs>
                  <a:gs pos="100000">
                    <a:srgbClr val="76030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文本框 27"/>
              <p:cNvSpPr txBox="1"/>
              <p:nvPr/>
            </p:nvSpPr>
            <p:spPr>
              <a:xfrm>
                <a:off x="890429" y="1243040"/>
                <a:ext cx="1014186" cy="504585"/>
              </a:xfrm>
              <a:prstGeom prst="rect">
                <a:avLst/>
              </a:prstGeom>
              <a:noFill/>
            </p:spPr>
            <p:txBody>
              <a:bodyPr wrap="square">
                <a:spAutoFit/>
              </a:bodyPr>
              <a:p>
                <a:pPr algn="dist"/>
                <a:r>
                  <a:rPr lang="en-US" altLang="zh-CN" sz="2800" dirty="0">
                    <a:solidFill>
                      <a:schemeClr val="bg1"/>
                    </a:solidFill>
                    <a:latin typeface="方正大标宋简体" panose="02000000000000000000" charset="-122"/>
                    <a:ea typeface="方正大标宋简体" panose="02000000000000000000" charset="-122"/>
                    <a:cs typeface="字魂105号-简雅黑" panose="00000500000000000000" pitchFamily="2" charset="-122"/>
                  </a:rPr>
                  <a:t>2</a:t>
                </a:r>
                <a:endParaRPr lang="en-US" altLang="zh-CN" sz="2800" dirty="0">
                  <a:solidFill>
                    <a:schemeClr val="bg1"/>
                  </a:solidFill>
                  <a:latin typeface="方正大标宋简体" panose="02000000000000000000" charset="-122"/>
                  <a:ea typeface="方正大标宋简体" panose="02000000000000000000" charset="-122"/>
                  <a:cs typeface="字魂105号-简雅黑" panose="00000500000000000000" pitchFamily="2" charset="-122"/>
                </a:endParaRPr>
              </a:p>
            </p:txBody>
          </p:sp>
        </p:grpSp>
        <p:sp>
          <p:nvSpPr>
            <p:cNvPr id="29" name="矩形 28"/>
            <p:cNvSpPr/>
            <p:nvPr/>
          </p:nvSpPr>
          <p:spPr>
            <a:xfrm>
              <a:off x="2089" y="4958"/>
              <a:ext cx="15480" cy="1395"/>
            </a:xfrm>
            <a:prstGeom prst="rect">
              <a:avLst/>
            </a:prstGeom>
            <a:noFill/>
            <a:ln w="19050">
              <a:solidFill>
                <a:srgbClr val="C00000"/>
              </a:solidFill>
              <a:prstDash val="sysDash"/>
            </a:ln>
            <a:extLst>
              <a:ext uri="{909E8E84-426E-40DD-AFC4-6F175D3DCCD1}">
                <a14:hiddenFill xmlns:a14="http://schemas.microsoft.com/office/drawing/2010/main">
                  <a:solidFill>
                    <a:schemeClr val="tx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8" name="组合 7"/>
          <p:cNvGrpSpPr/>
          <p:nvPr/>
        </p:nvGrpSpPr>
        <p:grpSpPr>
          <a:xfrm>
            <a:off x="1326515" y="4714875"/>
            <a:ext cx="9828530" cy="885190"/>
            <a:chOff x="2089" y="7425"/>
            <a:chExt cx="15478" cy="1394"/>
          </a:xfrm>
        </p:grpSpPr>
        <p:sp>
          <p:nvSpPr>
            <p:cNvPr id="31" name="文本框 30"/>
            <p:cNvSpPr txBox="1"/>
            <p:nvPr/>
          </p:nvSpPr>
          <p:spPr>
            <a:xfrm>
              <a:off x="3497" y="7633"/>
              <a:ext cx="14071" cy="798"/>
            </a:xfrm>
            <a:prstGeom prst="rect">
              <a:avLst/>
            </a:prstGeom>
            <a:noFill/>
          </p:spPr>
          <p:txBody>
            <a:bodyPr wrap="square">
              <a:spAutoFit/>
            </a:bodyPr>
            <a:p>
              <a:pPr indent="457200" fontAlgn="auto">
                <a:lnSpc>
                  <a:spcPct val="150000"/>
                </a:lnSpc>
                <a:extLst>
                  <a:ext uri="{35155182-B16C-46BC-9424-99874614C6A1}">
                    <wpsdc:indentchars xmlns:wpsdc="http://www.wps.cn/officeDocument/2017/drawingmlCustomData" val="200" checksum="59296752"/>
                  </a:ext>
                </a:extLst>
              </a:pPr>
              <a:r>
                <a:rPr b="0" i="0" dirty="0">
                  <a:solidFill>
                    <a:schemeClr val="tx1"/>
                  </a:solidFill>
                  <a:effectLst/>
                  <a:latin typeface="微软雅黑" panose="020B0503020204020204" pitchFamily="34" charset="-122"/>
                  <a:ea typeface="微软雅黑" panose="020B0503020204020204" pitchFamily="34" charset="-122"/>
                  <a:cs typeface="字魂105号-简雅黑" panose="00000500000000000000" pitchFamily="2" charset="-122"/>
                </a:rPr>
                <a:t>大力推进社会治理体系和治理能力现代化，打造更高水平的平安河北和法治河北。</a:t>
              </a:r>
              <a:endParaRPr b="0" i="0" dirty="0">
                <a:solidFill>
                  <a:schemeClr val="tx1"/>
                </a:solidFill>
                <a:effectLst/>
                <a:latin typeface="微软雅黑" panose="020B0503020204020204" pitchFamily="34" charset="-122"/>
                <a:ea typeface="微软雅黑" panose="020B0503020204020204" pitchFamily="34" charset="-122"/>
                <a:cs typeface="字魂105号-简雅黑" panose="00000500000000000000" pitchFamily="2" charset="-122"/>
              </a:endParaRPr>
            </a:p>
          </p:txBody>
        </p:sp>
        <p:grpSp>
          <p:nvGrpSpPr>
            <p:cNvPr id="32" name="组合 31"/>
            <p:cNvGrpSpPr/>
            <p:nvPr/>
          </p:nvGrpSpPr>
          <p:grpSpPr>
            <a:xfrm rot="0">
              <a:off x="2517" y="7600"/>
              <a:ext cx="1597" cy="1049"/>
              <a:chOff x="890429" y="1171061"/>
              <a:chExt cx="1014186" cy="643929"/>
            </a:xfrm>
          </p:grpSpPr>
          <p:sp>
            <p:nvSpPr>
              <p:cNvPr id="33" name="矩形: 圆角 11"/>
              <p:cNvSpPr/>
              <p:nvPr/>
            </p:nvSpPr>
            <p:spPr>
              <a:xfrm>
                <a:off x="981754" y="1171061"/>
                <a:ext cx="831215" cy="643929"/>
              </a:xfrm>
              <a:prstGeom prst="roundRect">
                <a:avLst>
                  <a:gd name="adj" fmla="val 0"/>
                </a:avLst>
              </a:prstGeom>
              <a:gradFill>
                <a:gsLst>
                  <a:gs pos="0">
                    <a:srgbClr val="E30000"/>
                  </a:gs>
                  <a:gs pos="100000">
                    <a:srgbClr val="76030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文本框 33"/>
              <p:cNvSpPr txBox="1"/>
              <p:nvPr/>
            </p:nvSpPr>
            <p:spPr>
              <a:xfrm>
                <a:off x="890429" y="1253475"/>
                <a:ext cx="1014186" cy="504585"/>
              </a:xfrm>
              <a:prstGeom prst="rect">
                <a:avLst/>
              </a:prstGeom>
              <a:noFill/>
            </p:spPr>
            <p:txBody>
              <a:bodyPr wrap="square">
                <a:spAutoFit/>
              </a:bodyPr>
              <a:p>
                <a:pPr algn="dist"/>
                <a:r>
                  <a:rPr lang="en-US" altLang="zh-CN" sz="2800" dirty="0">
                    <a:solidFill>
                      <a:schemeClr val="bg1"/>
                    </a:solidFill>
                    <a:latin typeface="方正大标宋简体" panose="02000000000000000000" charset="-122"/>
                    <a:ea typeface="方正大标宋简体" panose="02000000000000000000" charset="-122"/>
                    <a:cs typeface="字魂105号-简雅黑" panose="00000500000000000000" pitchFamily="2" charset="-122"/>
                  </a:rPr>
                  <a:t>3</a:t>
                </a:r>
                <a:endParaRPr lang="en-US" altLang="zh-CN" sz="2800" dirty="0">
                  <a:solidFill>
                    <a:schemeClr val="bg1"/>
                  </a:solidFill>
                  <a:latin typeface="方正大标宋简体" panose="02000000000000000000" charset="-122"/>
                  <a:ea typeface="方正大标宋简体" panose="02000000000000000000" charset="-122"/>
                  <a:cs typeface="字魂105号-简雅黑" panose="00000500000000000000" pitchFamily="2" charset="-122"/>
                </a:endParaRPr>
              </a:p>
            </p:txBody>
          </p:sp>
        </p:grpSp>
        <p:sp>
          <p:nvSpPr>
            <p:cNvPr id="35" name="矩形 34"/>
            <p:cNvSpPr/>
            <p:nvPr/>
          </p:nvSpPr>
          <p:spPr>
            <a:xfrm>
              <a:off x="2089" y="7425"/>
              <a:ext cx="15479" cy="1395"/>
            </a:xfrm>
            <a:prstGeom prst="rect">
              <a:avLst/>
            </a:prstGeom>
            <a:noFill/>
            <a:ln w="19050">
              <a:solidFill>
                <a:srgbClr val="C00000"/>
              </a:solidFill>
              <a:prstDash val="sysDash"/>
            </a:ln>
            <a:extLst>
              <a:ext uri="{909E8E84-426E-40DD-AFC4-6F175D3DCCD1}">
                <a14:hiddenFill xmlns:a14="http://schemas.microsoft.com/office/drawing/2010/main">
                  <a:solidFill>
                    <a:schemeClr val="tx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085215" y="567055"/>
            <a:ext cx="11285855" cy="471170"/>
            <a:chOff x="5262338" y="1456889"/>
            <a:chExt cx="3566440" cy="385245"/>
          </a:xfrm>
        </p:grpSpPr>
        <p:sp>
          <p:nvSpPr>
            <p:cNvPr id="16" name="矩形: 圆角 9"/>
            <p:cNvSpPr/>
            <p:nvPr/>
          </p:nvSpPr>
          <p:spPr>
            <a:xfrm>
              <a:off x="5262338" y="1456889"/>
              <a:ext cx="3089855" cy="385245"/>
            </a:xfrm>
            <a:prstGeom prst="roundRect">
              <a:avLst>
                <a:gd name="adj" fmla="val 50000"/>
              </a:avLst>
            </a:prstGeom>
            <a:solidFill>
              <a:srgbClr val="FFF9D2">
                <a:alpha val="66000"/>
              </a:srgbClr>
            </a:solidFill>
            <a:ln w="6350">
              <a:gradFill flip="none" rotWithShape="1">
                <a:gsLst>
                  <a:gs pos="16000">
                    <a:srgbClr val="C00000">
                      <a:alpha val="0"/>
                    </a:srgbClr>
                  </a:gs>
                  <a:gs pos="100000">
                    <a:srgbClr val="C00000">
                      <a:alpha val="70000"/>
                    </a:srgb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5439545" y="1505174"/>
              <a:ext cx="3389233" cy="301135"/>
            </a:xfrm>
            <a:prstGeom prst="rect">
              <a:avLst/>
            </a:prstGeom>
            <a:noFill/>
          </p:spPr>
          <p:txBody>
            <a:bodyPr wrap="square" rtlCol="0">
              <a:spAutoFit/>
            </a:bodyPr>
            <a:p>
              <a:pPr defTabSz="914400">
                <a:defRPr/>
              </a:pPr>
              <a:r>
                <a:rPr lang="zh-CN" b="1">
                  <a:solidFill>
                    <a:srgbClr val="C00000"/>
                  </a:solidFill>
                  <a:latin typeface="微软雅黑" panose="020B0503020204020204" pitchFamily="34" charset="-122"/>
                  <a:ea typeface="微软雅黑" panose="020B0503020204020204" pitchFamily="34" charset="-122"/>
                  <a:sym typeface="+mn-ea"/>
                </a:rPr>
                <a:t>八、扎实推动全面从严治党向纵深发展，以自我革命精神推进党的建设新的伟大工程</a:t>
              </a:r>
              <a:endParaRPr lang="zh-CN" b="1">
                <a:solidFill>
                  <a:srgbClr val="C00000"/>
                </a:solidFill>
                <a:latin typeface="微软雅黑" panose="020B0503020204020204" pitchFamily="34" charset="-122"/>
                <a:ea typeface="微软雅黑" panose="020B0503020204020204" pitchFamily="34" charset="-122"/>
                <a:sym typeface="+mn-ea"/>
              </a:endParaRPr>
            </a:p>
          </p:txBody>
        </p:sp>
      </p:grpSp>
      <p:pic>
        <p:nvPicPr>
          <p:cNvPr id="2" name="图片 1" descr="背景1"/>
          <p:cNvPicPr>
            <a:picLocks noChangeAspect="1"/>
          </p:cNvPicPr>
          <p:nvPr/>
        </p:nvPicPr>
        <p:blipFill>
          <a:blip r:embed="rId1"/>
          <a:stretch>
            <a:fillRect/>
          </a:stretch>
        </p:blipFill>
        <p:spPr>
          <a:xfrm>
            <a:off x="798195" y="401320"/>
            <a:ext cx="807720" cy="774700"/>
          </a:xfrm>
          <a:prstGeom prst="rect">
            <a:avLst/>
          </a:prstGeom>
        </p:spPr>
      </p:pic>
      <p:grpSp>
        <p:nvGrpSpPr>
          <p:cNvPr id="3" name="组合 2"/>
          <p:cNvGrpSpPr/>
          <p:nvPr/>
        </p:nvGrpSpPr>
        <p:grpSpPr>
          <a:xfrm>
            <a:off x="1480820" y="2108200"/>
            <a:ext cx="9417685" cy="821055"/>
            <a:chOff x="2332" y="3320"/>
            <a:chExt cx="14831" cy="1293"/>
          </a:xfrm>
        </p:grpSpPr>
        <p:grpSp>
          <p:nvGrpSpPr>
            <p:cNvPr id="28" name="组合 27"/>
            <p:cNvGrpSpPr/>
            <p:nvPr/>
          </p:nvGrpSpPr>
          <p:grpSpPr>
            <a:xfrm>
              <a:off x="2332" y="3320"/>
              <a:ext cx="14831" cy="1293"/>
              <a:chOff x="1758461" y="4281854"/>
              <a:chExt cx="5458077" cy="504000"/>
            </a:xfrm>
            <a:solidFill>
              <a:srgbClr val="C00000"/>
            </a:solidFill>
          </p:grpSpPr>
          <p:sp>
            <p:nvSpPr>
              <p:cNvPr id="29" name="任意多边形 28"/>
              <p:cNvSpPr/>
              <p:nvPr/>
            </p:nvSpPr>
            <p:spPr>
              <a:xfrm>
                <a:off x="1758461" y="4281854"/>
                <a:ext cx="624254" cy="504000"/>
              </a:xfrm>
              <a:custGeom>
                <a:avLst/>
                <a:gdLst>
                  <a:gd name="connsiteX0" fmla="*/ 0 w 624254"/>
                  <a:gd name="connsiteY0" fmla="*/ 0 h 504000"/>
                  <a:gd name="connsiteX1" fmla="*/ 96717 w 624254"/>
                  <a:gd name="connsiteY1" fmla="*/ 0 h 504000"/>
                  <a:gd name="connsiteX2" fmla="*/ 96717 w 624254"/>
                  <a:gd name="connsiteY2" fmla="*/ 202222 h 504000"/>
                  <a:gd name="connsiteX3" fmla="*/ 316524 w 624254"/>
                  <a:gd name="connsiteY3" fmla="*/ 422029 h 504000"/>
                  <a:gd name="connsiteX4" fmla="*/ 536331 w 624254"/>
                  <a:gd name="connsiteY4" fmla="*/ 202222 h 504000"/>
                  <a:gd name="connsiteX5" fmla="*/ 536331 w 624254"/>
                  <a:gd name="connsiteY5" fmla="*/ 0 h 504000"/>
                  <a:gd name="connsiteX6" fmla="*/ 624254 w 624254"/>
                  <a:gd name="connsiteY6" fmla="*/ 0 h 504000"/>
                  <a:gd name="connsiteX7" fmla="*/ 624254 w 624254"/>
                  <a:gd name="connsiteY7" fmla="*/ 504000 h 504000"/>
                  <a:gd name="connsiteX8" fmla="*/ 0 w 624254"/>
                  <a:gd name="connsiteY8" fmla="*/ 504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254" h="504000">
                    <a:moveTo>
                      <a:pt x="0" y="0"/>
                    </a:moveTo>
                    <a:lnTo>
                      <a:pt x="96717" y="0"/>
                    </a:lnTo>
                    <a:lnTo>
                      <a:pt x="96717" y="202222"/>
                    </a:lnTo>
                    <a:cubicBezTo>
                      <a:pt x="96717" y="323618"/>
                      <a:pt x="195128" y="422029"/>
                      <a:pt x="316524" y="422029"/>
                    </a:cubicBezTo>
                    <a:cubicBezTo>
                      <a:pt x="437920" y="422029"/>
                      <a:pt x="536331" y="323618"/>
                      <a:pt x="536331" y="202222"/>
                    </a:cubicBezTo>
                    <a:lnTo>
                      <a:pt x="536331" y="0"/>
                    </a:lnTo>
                    <a:lnTo>
                      <a:pt x="624254" y="0"/>
                    </a:lnTo>
                    <a:lnTo>
                      <a:pt x="624254" y="504000"/>
                    </a:lnTo>
                    <a:lnTo>
                      <a:pt x="0" y="504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dirty="0">
                    <a:solidFill>
                      <a:srgbClr val="C00000"/>
                    </a:solidFill>
                    <a:latin typeface="方正大标宋简体" panose="02000000000000000000" charset="-122"/>
                    <a:ea typeface="方正大标宋简体" panose="02000000000000000000" charset="-122"/>
                  </a:rPr>
                  <a:t>1</a:t>
                </a:r>
                <a:endParaRPr lang="en-US" altLang="zh-CN" sz="3200" dirty="0">
                  <a:solidFill>
                    <a:srgbClr val="C00000"/>
                  </a:solidFill>
                  <a:latin typeface="方正大标宋简体" panose="02000000000000000000" charset="-122"/>
                  <a:ea typeface="方正大标宋简体" panose="02000000000000000000" charset="-122"/>
                </a:endParaRPr>
              </a:p>
            </p:txBody>
          </p:sp>
          <p:sp>
            <p:nvSpPr>
              <p:cNvPr id="30" name="矩形 29"/>
              <p:cNvSpPr/>
              <p:nvPr/>
            </p:nvSpPr>
            <p:spPr>
              <a:xfrm>
                <a:off x="2382620" y="4281854"/>
                <a:ext cx="4833918" cy="5039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20000"/>
                  </a:lnSpc>
                </a:pPr>
                <a:endParaRPr lang="en-US" altLang="zh-CN" dirty="0">
                  <a:latin typeface="Arial" panose="020B0604020202020204" pitchFamily="34" charset="0"/>
                  <a:ea typeface="微软雅黑" panose="020B0503020204020204" pitchFamily="34" charset="-122"/>
                  <a:cs typeface="Lato Regular" charset="0"/>
                  <a:sym typeface="Lato Regular" charset="0"/>
                </a:endParaRPr>
              </a:p>
            </p:txBody>
          </p:sp>
        </p:grpSp>
        <p:sp>
          <p:nvSpPr>
            <p:cNvPr id="31" name="文本框 30"/>
            <p:cNvSpPr txBox="1"/>
            <p:nvPr/>
          </p:nvSpPr>
          <p:spPr>
            <a:xfrm>
              <a:off x="4373" y="3456"/>
              <a:ext cx="12440" cy="798"/>
            </a:xfrm>
            <a:prstGeom prst="rect">
              <a:avLst/>
            </a:prstGeom>
            <a:noFill/>
          </p:spPr>
          <p:txBody>
            <a:bodyPr wrap="square">
              <a:spAutoFit/>
            </a:bodyPr>
            <a:p>
              <a:pPr indent="457200" fontAlgn="auto">
                <a:lnSpc>
                  <a:spcPct val="150000"/>
                </a:lnSpc>
                <a:extLst>
                  <a:ext uri="{35155182-B16C-46BC-9424-99874614C6A1}">
                    <wpsdc:indentchars xmlns:wpsdc="http://www.wps.cn/officeDocument/2017/drawingmlCustomData" val="200" checksum="59296752"/>
                  </a:ext>
                </a:extLst>
              </a:pPr>
              <a:r>
                <a:rPr dirty="0">
                  <a:solidFill>
                    <a:schemeClr val="bg1"/>
                  </a:solidFill>
                  <a:effectLst/>
                  <a:latin typeface="微软雅黑" panose="020B0503020204020204" pitchFamily="34" charset="-122"/>
                  <a:ea typeface="微软雅黑" panose="020B0503020204020204" pitchFamily="34" charset="-122"/>
                  <a:cs typeface="字魂105号-简雅黑" panose="00000500000000000000" pitchFamily="2" charset="-122"/>
                  <a:sym typeface="+mn-ea"/>
                </a:rPr>
                <a:t>切实加强党的全面领导，充分发挥党总揽全局、协调各方作用。</a:t>
              </a:r>
              <a:endParaRPr b="0" i="0" dirty="0">
                <a:solidFill>
                  <a:schemeClr val="bg1"/>
                </a:solidFill>
                <a:effectLst/>
                <a:latin typeface="微软雅黑" panose="020B0503020204020204" pitchFamily="34" charset="-122"/>
                <a:ea typeface="微软雅黑" panose="020B0503020204020204" pitchFamily="34" charset="-122"/>
                <a:cs typeface="字魂105号-简雅黑" panose="00000500000000000000" pitchFamily="2" charset="-122"/>
              </a:endParaRPr>
            </a:p>
          </p:txBody>
        </p:sp>
      </p:grpSp>
      <p:grpSp>
        <p:nvGrpSpPr>
          <p:cNvPr id="4" name="组合 3"/>
          <p:cNvGrpSpPr/>
          <p:nvPr/>
        </p:nvGrpSpPr>
        <p:grpSpPr>
          <a:xfrm>
            <a:off x="1480820" y="3912870"/>
            <a:ext cx="9620885" cy="821055"/>
            <a:chOff x="2332" y="6162"/>
            <a:chExt cx="15151" cy="1293"/>
          </a:xfrm>
        </p:grpSpPr>
        <p:grpSp>
          <p:nvGrpSpPr>
            <p:cNvPr id="32" name="组合 31"/>
            <p:cNvGrpSpPr/>
            <p:nvPr/>
          </p:nvGrpSpPr>
          <p:grpSpPr>
            <a:xfrm>
              <a:off x="2332" y="6162"/>
              <a:ext cx="14831" cy="1293"/>
              <a:chOff x="1758461" y="4281854"/>
              <a:chExt cx="5458077" cy="504000"/>
            </a:xfrm>
            <a:solidFill>
              <a:srgbClr val="C00000"/>
            </a:solidFill>
          </p:grpSpPr>
          <p:sp>
            <p:nvSpPr>
              <p:cNvPr id="33" name="任意多边形 32"/>
              <p:cNvSpPr/>
              <p:nvPr/>
            </p:nvSpPr>
            <p:spPr>
              <a:xfrm>
                <a:off x="1758461" y="4281854"/>
                <a:ext cx="624254" cy="504000"/>
              </a:xfrm>
              <a:custGeom>
                <a:avLst/>
                <a:gdLst>
                  <a:gd name="connsiteX0" fmla="*/ 0 w 624254"/>
                  <a:gd name="connsiteY0" fmla="*/ 0 h 504000"/>
                  <a:gd name="connsiteX1" fmla="*/ 96717 w 624254"/>
                  <a:gd name="connsiteY1" fmla="*/ 0 h 504000"/>
                  <a:gd name="connsiteX2" fmla="*/ 96717 w 624254"/>
                  <a:gd name="connsiteY2" fmla="*/ 202222 h 504000"/>
                  <a:gd name="connsiteX3" fmla="*/ 316524 w 624254"/>
                  <a:gd name="connsiteY3" fmla="*/ 422029 h 504000"/>
                  <a:gd name="connsiteX4" fmla="*/ 536331 w 624254"/>
                  <a:gd name="connsiteY4" fmla="*/ 202222 h 504000"/>
                  <a:gd name="connsiteX5" fmla="*/ 536331 w 624254"/>
                  <a:gd name="connsiteY5" fmla="*/ 0 h 504000"/>
                  <a:gd name="connsiteX6" fmla="*/ 624254 w 624254"/>
                  <a:gd name="connsiteY6" fmla="*/ 0 h 504000"/>
                  <a:gd name="connsiteX7" fmla="*/ 624254 w 624254"/>
                  <a:gd name="connsiteY7" fmla="*/ 504000 h 504000"/>
                  <a:gd name="connsiteX8" fmla="*/ 0 w 624254"/>
                  <a:gd name="connsiteY8" fmla="*/ 504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254" h="504000">
                    <a:moveTo>
                      <a:pt x="0" y="0"/>
                    </a:moveTo>
                    <a:lnTo>
                      <a:pt x="96717" y="0"/>
                    </a:lnTo>
                    <a:lnTo>
                      <a:pt x="96717" y="202222"/>
                    </a:lnTo>
                    <a:cubicBezTo>
                      <a:pt x="96717" y="323618"/>
                      <a:pt x="195128" y="422029"/>
                      <a:pt x="316524" y="422029"/>
                    </a:cubicBezTo>
                    <a:cubicBezTo>
                      <a:pt x="437920" y="422029"/>
                      <a:pt x="536331" y="323618"/>
                      <a:pt x="536331" y="202222"/>
                    </a:cubicBezTo>
                    <a:lnTo>
                      <a:pt x="536331" y="0"/>
                    </a:lnTo>
                    <a:lnTo>
                      <a:pt x="624254" y="0"/>
                    </a:lnTo>
                    <a:lnTo>
                      <a:pt x="624254" y="504000"/>
                    </a:lnTo>
                    <a:lnTo>
                      <a:pt x="0" y="504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dirty="0">
                    <a:solidFill>
                      <a:srgbClr val="C00000"/>
                    </a:solidFill>
                    <a:latin typeface="方正大标宋简体" panose="02000000000000000000" charset="-122"/>
                    <a:ea typeface="方正大标宋简体" panose="02000000000000000000" charset="-122"/>
                  </a:rPr>
                  <a:t>2</a:t>
                </a:r>
                <a:endParaRPr lang="en-US" altLang="zh-CN" sz="3200" dirty="0">
                  <a:solidFill>
                    <a:srgbClr val="C00000"/>
                  </a:solidFill>
                  <a:latin typeface="方正大标宋简体" panose="02000000000000000000" charset="-122"/>
                  <a:ea typeface="方正大标宋简体" panose="02000000000000000000" charset="-122"/>
                </a:endParaRPr>
              </a:p>
            </p:txBody>
          </p:sp>
          <p:sp>
            <p:nvSpPr>
              <p:cNvPr id="34" name="矩形 33"/>
              <p:cNvSpPr/>
              <p:nvPr/>
            </p:nvSpPr>
            <p:spPr>
              <a:xfrm>
                <a:off x="2382620" y="4281854"/>
                <a:ext cx="4833918" cy="5039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20000"/>
                  </a:lnSpc>
                </a:pPr>
                <a:endParaRPr lang="en-US" altLang="zh-CN" dirty="0">
                  <a:latin typeface="Arial" panose="020B0604020202020204" pitchFamily="34" charset="0"/>
                  <a:ea typeface="微软雅黑" panose="020B0503020204020204" pitchFamily="34" charset="-122"/>
                  <a:cs typeface="Lato Regular" charset="0"/>
                  <a:sym typeface="Lato Regular" charset="0"/>
                </a:endParaRPr>
              </a:p>
            </p:txBody>
          </p:sp>
        </p:grpSp>
        <p:sp>
          <p:nvSpPr>
            <p:cNvPr id="35" name="文本框 34"/>
            <p:cNvSpPr txBox="1"/>
            <p:nvPr/>
          </p:nvSpPr>
          <p:spPr>
            <a:xfrm>
              <a:off x="4373" y="6298"/>
              <a:ext cx="13110" cy="798"/>
            </a:xfrm>
            <a:prstGeom prst="rect">
              <a:avLst/>
            </a:prstGeom>
            <a:noFill/>
          </p:spPr>
          <p:txBody>
            <a:bodyPr wrap="square">
              <a:spAutoFit/>
            </a:bodyPr>
            <a:p>
              <a:pPr indent="457200" fontAlgn="auto">
                <a:lnSpc>
                  <a:spcPct val="150000"/>
                </a:lnSpc>
                <a:extLst>
                  <a:ext uri="{35155182-B16C-46BC-9424-99874614C6A1}">
                    <wpsdc:indentchars xmlns:wpsdc="http://www.wps.cn/officeDocument/2017/drawingmlCustomData" val="200" checksum="59296752"/>
                  </a:ext>
                </a:extLst>
              </a:pPr>
              <a:r>
                <a:rPr dirty="0">
                  <a:solidFill>
                    <a:schemeClr val="bg1"/>
                  </a:solidFill>
                  <a:effectLst/>
                  <a:latin typeface="微软雅黑" panose="020B0503020204020204" pitchFamily="34" charset="-122"/>
                  <a:ea typeface="微软雅黑" panose="020B0503020204020204" pitchFamily="34" charset="-122"/>
                  <a:cs typeface="字魂105号-简雅黑" panose="00000500000000000000" pitchFamily="2" charset="-122"/>
                  <a:sym typeface="+mn-ea"/>
                </a:rPr>
                <a:t>切实加强思想政治建设，坚定理想信念和筑牢初心使命。</a:t>
              </a:r>
              <a:endParaRPr b="0" i="0" dirty="0">
                <a:solidFill>
                  <a:schemeClr val="bg1"/>
                </a:solidFill>
                <a:effectLst/>
                <a:latin typeface="微软雅黑" panose="020B0503020204020204" pitchFamily="34" charset="-122"/>
                <a:ea typeface="微软雅黑" panose="020B0503020204020204" pitchFamily="34" charset="-122"/>
                <a:cs typeface="字魂105号-简雅黑"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085215" y="567055"/>
            <a:ext cx="11285855" cy="471170"/>
            <a:chOff x="5262338" y="1456889"/>
            <a:chExt cx="3566440" cy="385245"/>
          </a:xfrm>
        </p:grpSpPr>
        <p:sp>
          <p:nvSpPr>
            <p:cNvPr id="16" name="矩形: 圆角 9"/>
            <p:cNvSpPr/>
            <p:nvPr/>
          </p:nvSpPr>
          <p:spPr>
            <a:xfrm>
              <a:off x="5262338" y="1456889"/>
              <a:ext cx="3089855" cy="385245"/>
            </a:xfrm>
            <a:prstGeom prst="roundRect">
              <a:avLst>
                <a:gd name="adj" fmla="val 50000"/>
              </a:avLst>
            </a:prstGeom>
            <a:solidFill>
              <a:srgbClr val="FFF9D2">
                <a:alpha val="66000"/>
              </a:srgbClr>
            </a:solidFill>
            <a:ln w="6350">
              <a:gradFill flip="none" rotWithShape="1">
                <a:gsLst>
                  <a:gs pos="16000">
                    <a:srgbClr val="C00000">
                      <a:alpha val="0"/>
                    </a:srgbClr>
                  </a:gs>
                  <a:gs pos="100000">
                    <a:srgbClr val="C00000">
                      <a:alpha val="70000"/>
                    </a:srgb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5439545" y="1505174"/>
              <a:ext cx="3389233" cy="301135"/>
            </a:xfrm>
            <a:prstGeom prst="rect">
              <a:avLst/>
            </a:prstGeom>
            <a:noFill/>
          </p:spPr>
          <p:txBody>
            <a:bodyPr wrap="square" rtlCol="0">
              <a:spAutoFit/>
            </a:bodyPr>
            <a:p>
              <a:pPr defTabSz="914400">
                <a:defRPr/>
              </a:pPr>
              <a:r>
                <a:rPr lang="zh-CN" b="1">
                  <a:solidFill>
                    <a:srgbClr val="C00000"/>
                  </a:solidFill>
                  <a:latin typeface="微软雅黑" panose="020B0503020204020204" pitchFamily="34" charset="-122"/>
                  <a:ea typeface="微软雅黑" panose="020B0503020204020204" pitchFamily="34" charset="-122"/>
                  <a:sym typeface="+mn-ea"/>
                </a:rPr>
                <a:t>八、</a:t>
              </a:r>
              <a:r>
                <a:rPr lang="zh-CN" b="1">
                  <a:solidFill>
                    <a:srgbClr val="C00000"/>
                  </a:solidFill>
                  <a:latin typeface="微软雅黑" panose="020B0503020204020204" pitchFamily="34" charset="-122"/>
                  <a:ea typeface="微软雅黑" panose="020B0503020204020204" pitchFamily="34" charset="-122"/>
                  <a:sym typeface="+mn-ea"/>
                </a:rPr>
                <a:t>扎实推动全面从严治党向纵深发展，以自我革命精神推进党的建设新的伟大工程</a:t>
              </a:r>
              <a:endParaRPr lang="zh-CN" b="1">
                <a:solidFill>
                  <a:srgbClr val="C00000"/>
                </a:solidFill>
                <a:latin typeface="微软雅黑" panose="020B0503020204020204" pitchFamily="34" charset="-122"/>
                <a:ea typeface="微软雅黑" panose="020B0503020204020204" pitchFamily="34" charset="-122"/>
                <a:sym typeface="+mn-ea"/>
              </a:endParaRPr>
            </a:p>
          </p:txBody>
        </p:sp>
      </p:grpSp>
      <p:pic>
        <p:nvPicPr>
          <p:cNvPr id="2" name="图片 1" descr="背景1"/>
          <p:cNvPicPr>
            <a:picLocks noChangeAspect="1"/>
          </p:cNvPicPr>
          <p:nvPr/>
        </p:nvPicPr>
        <p:blipFill>
          <a:blip r:embed="rId1"/>
          <a:stretch>
            <a:fillRect/>
          </a:stretch>
        </p:blipFill>
        <p:spPr>
          <a:xfrm>
            <a:off x="798195" y="401320"/>
            <a:ext cx="807720" cy="774700"/>
          </a:xfrm>
          <a:prstGeom prst="rect">
            <a:avLst/>
          </a:prstGeom>
        </p:spPr>
      </p:pic>
      <p:grpSp>
        <p:nvGrpSpPr>
          <p:cNvPr id="3" name="组合 2"/>
          <p:cNvGrpSpPr/>
          <p:nvPr/>
        </p:nvGrpSpPr>
        <p:grpSpPr>
          <a:xfrm>
            <a:off x="1480820" y="2108200"/>
            <a:ext cx="9417685" cy="821055"/>
            <a:chOff x="2332" y="3320"/>
            <a:chExt cx="14831" cy="1293"/>
          </a:xfrm>
        </p:grpSpPr>
        <p:grpSp>
          <p:nvGrpSpPr>
            <p:cNvPr id="28" name="组合 27"/>
            <p:cNvGrpSpPr/>
            <p:nvPr/>
          </p:nvGrpSpPr>
          <p:grpSpPr>
            <a:xfrm>
              <a:off x="2332" y="3320"/>
              <a:ext cx="14831" cy="1293"/>
              <a:chOff x="1758461" y="4281854"/>
              <a:chExt cx="5458077" cy="504000"/>
            </a:xfrm>
            <a:solidFill>
              <a:srgbClr val="C00000"/>
            </a:solidFill>
          </p:grpSpPr>
          <p:sp>
            <p:nvSpPr>
              <p:cNvPr id="29" name="任意多边形 28"/>
              <p:cNvSpPr/>
              <p:nvPr/>
            </p:nvSpPr>
            <p:spPr>
              <a:xfrm>
                <a:off x="1758461" y="4281854"/>
                <a:ext cx="624254" cy="504000"/>
              </a:xfrm>
              <a:custGeom>
                <a:avLst/>
                <a:gdLst>
                  <a:gd name="connsiteX0" fmla="*/ 0 w 624254"/>
                  <a:gd name="connsiteY0" fmla="*/ 0 h 504000"/>
                  <a:gd name="connsiteX1" fmla="*/ 96717 w 624254"/>
                  <a:gd name="connsiteY1" fmla="*/ 0 h 504000"/>
                  <a:gd name="connsiteX2" fmla="*/ 96717 w 624254"/>
                  <a:gd name="connsiteY2" fmla="*/ 202222 h 504000"/>
                  <a:gd name="connsiteX3" fmla="*/ 316524 w 624254"/>
                  <a:gd name="connsiteY3" fmla="*/ 422029 h 504000"/>
                  <a:gd name="connsiteX4" fmla="*/ 536331 w 624254"/>
                  <a:gd name="connsiteY4" fmla="*/ 202222 h 504000"/>
                  <a:gd name="connsiteX5" fmla="*/ 536331 w 624254"/>
                  <a:gd name="connsiteY5" fmla="*/ 0 h 504000"/>
                  <a:gd name="connsiteX6" fmla="*/ 624254 w 624254"/>
                  <a:gd name="connsiteY6" fmla="*/ 0 h 504000"/>
                  <a:gd name="connsiteX7" fmla="*/ 624254 w 624254"/>
                  <a:gd name="connsiteY7" fmla="*/ 504000 h 504000"/>
                  <a:gd name="connsiteX8" fmla="*/ 0 w 624254"/>
                  <a:gd name="connsiteY8" fmla="*/ 504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254" h="504000">
                    <a:moveTo>
                      <a:pt x="0" y="0"/>
                    </a:moveTo>
                    <a:lnTo>
                      <a:pt x="96717" y="0"/>
                    </a:lnTo>
                    <a:lnTo>
                      <a:pt x="96717" y="202222"/>
                    </a:lnTo>
                    <a:cubicBezTo>
                      <a:pt x="96717" y="323618"/>
                      <a:pt x="195128" y="422029"/>
                      <a:pt x="316524" y="422029"/>
                    </a:cubicBezTo>
                    <a:cubicBezTo>
                      <a:pt x="437920" y="422029"/>
                      <a:pt x="536331" y="323618"/>
                      <a:pt x="536331" y="202222"/>
                    </a:cubicBezTo>
                    <a:lnTo>
                      <a:pt x="536331" y="0"/>
                    </a:lnTo>
                    <a:lnTo>
                      <a:pt x="624254" y="0"/>
                    </a:lnTo>
                    <a:lnTo>
                      <a:pt x="624254" y="504000"/>
                    </a:lnTo>
                    <a:lnTo>
                      <a:pt x="0" y="504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dirty="0">
                    <a:solidFill>
                      <a:srgbClr val="C00000"/>
                    </a:solidFill>
                    <a:latin typeface="方正大标宋简体" panose="02000000000000000000" charset="-122"/>
                    <a:ea typeface="方正大标宋简体" panose="02000000000000000000" charset="-122"/>
                  </a:rPr>
                  <a:t>3</a:t>
                </a:r>
                <a:endParaRPr lang="en-US" altLang="zh-CN" sz="3200" dirty="0">
                  <a:solidFill>
                    <a:srgbClr val="C00000"/>
                  </a:solidFill>
                  <a:latin typeface="方正大标宋简体" panose="02000000000000000000" charset="-122"/>
                  <a:ea typeface="方正大标宋简体" panose="02000000000000000000" charset="-122"/>
                </a:endParaRPr>
              </a:p>
            </p:txBody>
          </p:sp>
          <p:sp>
            <p:nvSpPr>
              <p:cNvPr id="30" name="矩形 29"/>
              <p:cNvSpPr/>
              <p:nvPr/>
            </p:nvSpPr>
            <p:spPr>
              <a:xfrm>
                <a:off x="2382620" y="4281854"/>
                <a:ext cx="4833918" cy="5039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20000"/>
                  </a:lnSpc>
                </a:pPr>
                <a:endParaRPr lang="en-US" altLang="zh-CN" dirty="0">
                  <a:latin typeface="Arial" panose="020B0604020202020204" pitchFamily="34" charset="0"/>
                  <a:ea typeface="微软雅黑" panose="020B0503020204020204" pitchFamily="34" charset="-122"/>
                  <a:cs typeface="Lato Regular" charset="0"/>
                  <a:sym typeface="Lato Regular" charset="0"/>
                </a:endParaRPr>
              </a:p>
            </p:txBody>
          </p:sp>
        </p:grpSp>
        <p:sp>
          <p:nvSpPr>
            <p:cNvPr id="31" name="文本框 30"/>
            <p:cNvSpPr txBox="1"/>
            <p:nvPr/>
          </p:nvSpPr>
          <p:spPr>
            <a:xfrm>
              <a:off x="4373" y="3456"/>
              <a:ext cx="12440" cy="798"/>
            </a:xfrm>
            <a:prstGeom prst="rect">
              <a:avLst/>
            </a:prstGeom>
            <a:noFill/>
          </p:spPr>
          <p:txBody>
            <a:bodyPr wrap="square">
              <a:spAutoFit/>
            </a:bodyPr>
            <a:p>
              <a:pPr indent="457200" fontAlgn="auto">
                <a:lnSpc>
                  <a:spcPct val="150000"/>
                </a:lnSpc>
                <a:extLst>
                  <a:ext uri="{35155182-B16C-46BC-9424-99874614C6A1}">
                    <wpsdc:indentchars xmlns:wpsdc="http://www.wps.cn/officeDocument/2017/drawingmlCustomData" val="200" checksum="59296752"/>
                  </a:ext>
                </a:extLst>
              </a:pPr>
              <a:r>
                <a:rPr dirty="0">
                  <a:solidFill>
                    <a:schemeClr val="bg1"/>
                  </a:solidFill>
                  <a:effectLst/>
                  <a:latin typeface="微软雅黑" panose="020B0503020204020204" pitchFamily="34" charset="-122"/>
                  <a:ea typeface="微软雅黑" panose="020B0503020204020204" pitchFamily="34" charset="-122"/>
                  <a:cs typeface="字魂105号-简雅黑" panose="00000500000000000000" pitchFamily="2" charset="-122"/>
                  <a:sym typeface="+mn-ea"/>
                </a:rPr>
                <a:t>切实加强干部队伍和基层党组织建设，全面落实新时代党的组织路线。</a:t>
              </a:r>
              <a:endParaRPr b="0" i="0" dirty="0">
                <a:solidFill>
                  <a:schemeClr val="bg1"/>
                </a:solidFill>
                <a:effectLst/>
                <a:latin typeface="微软雅黑" panose="020B0503020204020204" pitchFamily="34" charset="-122"/>
                <a:ea typeface="微软雅黑" panose="020B0503020204020204" pitchFamily="34" charset="-122"/>
                <a:cs typeface="字魂105号-简雅黑" panose="00000500000000000000" pitchFamily="2" charset="-122"/>
              </a:endParaRPr>
            </a:p>
          </p:txBody>
        </p:sp>
      </p:grpSp>
      <p:grpSp>
        <p:nvGrpSpPr>
          <p:cNvPr id="4" name="组合 3"/>
          <p:cNvGrpSpPr/>
          <p:nvPr/>
        </p:nvGrpSpPr>
        <p:grpSpPr>
          <a:xfrm>
            <a:off x="1480820" y="3912870"/>
            <a:ext cx="9620885" cy="821055"/>
            <a:chOff x="2332" y="6162"/>
            <a:chExt cx="15151" cy="1293"/>
          </a:xfrm>
        </p:grpSpPr>
        <p:grpSp>
          <p:nvGrpSpPr>
            <p:cNvPr id="32" name="组合 31"/>
            <p:cNvGrpSpPr/>
            <p:nvPr/>
          </p:nvGrpSpPr>
          <p:grpSpPr>
            <a:xfrm>
              <a:off x="2332" y="6162"/>
              <a:ext cx="14831" cy="1293"/>
              <a:chOff x="1758461" y="4281854"/>
              <a:chExt cx="5458077" cy="504000"/>
            </a:xfrm>
            <a:solidFill>
              <a:srgbClr val="C00000"/>
            </a:solidFill>
          </p:grpSpPr>
          <p:sp>
            <p:nvSpPr>
              <p:cNvPr id="33" name="任意多边形 32"/>
              <p:cNvSpPr/>
              <p:nvPr/>
            </p:nvSpPr>
            <p:spPr>
              <a:xfrm>
                <a:off x="1758461" y="4281854"/>
                <a:ext cx="624254" cy="504000"/>
              </a:xfrm>
              <a:custGeom>
                <a:avLst/>
                <a:gdLst>
                  <a:gd name="connsiteX0" fmla="*/ 0 w 624254"/>
                  <a:gd name="connsiteY0" fmla="*/ 0 h 504000"/>
                  <a:gd name="connsiteX1" fmla="*/ 96717 w 624254"/>
                  <a:gd name="connsiteY1" fmla="*/ 0 h 504000"/>
                  <a:gd name="connsiteX2" fmla="*/ 96717 w 624254"/>
                  <a:gd name="connsiteY2" fmla="*/ 202222 h 504000"/>
                  <a:gd name="connsiteX3" fmla="*/ 316524 w 624254"/>
                  <a:gd name="connsiteY3" fmla="*/ 422029 h 504000"/>
                  <a:gd name="connsiteX4" fmla="*/ 536331 w 624254"/>
                  <a:gd name="connsiteY4" fmla="*/ 202222 h 504000"/>
                  <a:gd name="connsiteX5" fmla="*/ 536331 w 624254"/>
                  <a:gd name="connsiteY5" fmla="*/ 0 h 504000"/>
                  <a:gd name="connsiteX6" fmla="*/ 624254 w 624254"/>
                  <a:gd name="connsiteY6" fmla="*/ 0 h 504000"/>
                  <a:gd name="connsiteX7" fmla="*/ 624254 w 624254"/>
                  <a:gd name="connsiteY7" fmla="*/ 504000 h 504000"/>
                  <a:gd name="connsiteX8" fmla="*/ 0 w 624254"/>
                  <a:gd name="connsiteY8" fmla="*/ 504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254" h="504000">
                    <a:moveTo>
                      <a:pt x="0" y="0"/>
                    </a:moveTo>
                    <a:lnTo>
                      <a:pt x="96717" y="0"/>
                    </a:lnTo>
                    <a:lnTo>
                      <a:pt x="96717" y="202222"/>
                    </a:lnTo>
                    <a:cubicBezTo>
                      <a:pt x="96717" y="323618"/>
                      <a:pt x="195128" y="422029"/>
                      <a:pt x="316524" y="422029"/>
                    </a:cubicBezTo>
                    <a:cubicBezTo>
                      <a:pt x="437920" y="422029"/>
                      <a:pt x="536331" y="323618"/>
                      <a:pt x="536331" y="202222"/>
                    </a:cubicBezTo>
                    <a:lnTo>
                      <a:pt x="536331" y="0"/>
                    </a:lnTo>
                    <a:lnTo>
                      <a:pt x="624254" y="0"/>
                    </a:lnTo>
                    <a:lnTo>
                      <a:pt x="624254" y="504000"/>
                    </a:lnTo>
                    <a:lnTo>
                      <a:pt x="0" y="504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dirty="0">
                    <a:solidFill>
                      <a:srgbClr val="C00000"/>
                    </a:solidFill>
                    <a:latin typeface="方正大标宋简体" panose="02000000000000000000" charset="-122"/>
                    <a:ea typeface="方正大标宋简体" panose="02000000000000000000" charset="-122"/>
                  </a:rPr>
                  <a:t>4</a:t>
                </a:r>
                <a:endParaRPr lang="en-US" altLang="zh-CN" sz="3200" dirty="0">
                  <a:solidFill>
                    <a:srgbClr val="C00000"/>
                  </a:solidFill>
                  <a:latin typeface="方正大标宋简体" panose="02000000000000000000" charset="-122"/>
                  <a:ea typeface="方正大标宋简体" panose="02000000000000000000" charset="-122"/>
                </a:endParaRPr>
              </a:p>
            </p:txBody>
          </p:sp>
          <p:sp>
            <p:nvSpPr>
              <p:cNvPr id="34" name="矩形 33"/>
              <p:cNvSpPr/>
              <p:nvPr/>
            </p:nvSpPr>
            <p:spPr>
              <a:xfrm>
                <a:off x="2382620" y="4281854"/>
                <a:ext cx="4833918" cy="5039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20000"/>
                  </a:lnSpc>
                </a:pPr>
                <a:endParaRPr lang="en-US" altLang="zh-CN" dirty="0">
                  <a:latin typeface="Arial" panose="020B0604020202020204" pitchFamily="34" charset="0"/>
                  <a:ea typeface="微软雅黑" panose="020B0503020204020204" pitchFamily="34" charset="-122"/>
                  <a:cs typeface="Lato Regular" charset="0"/>
                  <a:sym typeface="Lato Regular" charset="0"/>
                </a:endParaRPr>
              </a:p>
            </p:txBody>
          </p:sp>
        </p:grpSp>
        <p:sp>
          <p:nvSpPr>
            <p:cNvPr id="35" name="文本框 34"/>
            <p:cNvSpPr txBox="1"/>
            <p:nvPr/>
          </p:nvSpPr>
          <p:spPr>
            <a:xfrm>
              <a:off x="4373" y="6298"/>
              <a:ext cx="13110" cy="798"/>
            </a:xfrm>
            <a:prstGeom prst="rect">
              <a:avLst/>
            </a:prstGeom>
            <a:noFill/>
          </p:spPr>
          <p:txBody>
            <a:bodyPr wrap="square">
              <a:spAutoFit/>
            </a:bodyPr>
            <a:p>
              <a:pPr indent="457200" fontAlgn="auto">
                <a:lnSpc>
                  <a:spcPct val="150000"/>
                </a:lnSpc>
                <a:extLst>
                  <a:ext uri="{35155182-B16C-46BC-9424-99874614C6A1}">
                    <wpsdc:indentchars xmlns:wpsdc="http://www.wps.cn/officeDocument/2017/drawingmlCustomData" val="200" checksum="59296752"/>
                  </a:ext>
                </a:extLst>
              </a:pPr>
              <a:r>
                <a:rPr b="0" i="0" dirty="0">
                  <a:solidFill>
                    <a:schemeClr val="bg1"/>
                  </a:solidFill>
                  <a:effectLst/>
                  <a:latin typeface="微软雅黑" panose="020B0503020204020204" pitchFamily="34" charset="-122"/>
                  <a:ea typeface="微软雅黑" panose="020B0503020204020204" pitchFamily="34" charset="-122"/>
                  <a:cs typeface="字魂105号-简雅黑" panose="00000500000000000000" pitchFamily="2" charset="-122"/>
                </a:rPr>
                <a:t>切实加强党风廉政建设，构建一体推进不敢腐、不能腐、不想腐长效机制。</a:t>
              </a:r>
              <a:endParaRPr b="0" i="0" dirty="0">
                <a:solidFill>
                  <a:schemeClr val="bg1"/>
                </a:solidFill>
                <a:effectLst/>
                <a:latin typeface="微软雅黑" panose="020B0503020204020204" pitchFamily="34" charset="-122"/>
                <a:ea typeface="微软雅黑" panose="020B0503020204020204" pitchFamily="34" charset="-122"/>
                <a:cs typeface="字魂105号-简雅黑"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2" name="图片 1" descr="背景1"/>
          <p:cNvPicPr>
            <a:picLocks noChangeAspect="1"/>
          </p:cNvPicPr>
          <p:nvPr/>
        </p:nvPicPr>
        <p:blipFill>
          <a:blip r:embed="rId2"/>
          <a:stretch>
            <a:fillRect/>
          </a:stretch>
        </p:blipFill>
        <p:spPr>
          <a:xfrm>
            <a:off x="5191760" y="607695"/>
            <a:ext cx="1807845" cy="1733550"/>
          </a:xfrm>
          <a:prstGeom prst="rect">
            <a:avLst/>
          </a:prstGeom>
        </p:spPr>
      </p:pic>
      <p:sp>
        <p:nvSpPr>
          <p:cNvPr id="3" name="文本框 2"/>
          <p:cNvSpPr txBox="1"/>
          <p:nvPr/>
        </p:nvSpPr>
        <p:spPr>
          <a:xfrm>
            <a:off x="1486535" y="2763520"/>
            <a:ext cx="9244330" cy="2399665"/>
          </a:xfrm>
          <a:prstGeom prst="rect">
            <a:avLst/>
          </a:prstGeom>
          <a:noFill/>
        </p:spPr>
        <p:txBody>
          <a:bodyPr wrap="square" rtlCol="0">
            <a:spAutoFit/>
          </a:bodyPr>
          <a:p>
            <a:pPr indent="508000" algn="just" fontAlgn="auto">
              <a:lnSpc>
                <a:spcPct val="150000"/>
              </a:lnSpc>
              <a:extLst>
                <a:ext uri="{35155182-B16C-46BC-9424-99874614C6A1}">
                  <wpsdc:indentchars xmlns:wpsdc="http://www.wps.cn/officeDocument/2017/drawingmlCustomData" val="200" checksum="282533468"/>
                </a:ext>
              </a:extLst>
            </a:pPr>
            <a:r>
              <a:rPr sz="2000" b="1" dirty="0">
                <a:solidFill>
                  <a:schemeClr val="bg1"/>
                </a:solidFill>
                <a:latin typeface="微软雅黑" panose="020B0503020204020204" pitchFamily="34" charset="-122"/>
                <a:ea typeface="微软雅黑" panose="020B0503020204020204" pitchFamily="34" charset="-122"/>
              </a:rPr>
              <a:t>同志们！让我们更加紧密地团结在以习近平同志为核心的党中央周围，坚持以习近平新时代中国特</a:t>
            </a:r>
            <a:r>
              <a:rPr lang="zh-CN" sz="2000" b="1" dirty="0">
                <a:solidFill>
                  <a:schemeClr val="bg1"/>
                </a:solidFill>
                <a:latin typeface="微软雅黑" panose="020B0503020204020204" pitchFamily="34" charset="-122"/>
                <a:ea typeface="微软雅黑" panose="020B0503020204020204" pitchFamily="34" charset="-122"/>
              </a:rPr>
              <a:t>色</a:t>
            </a:r>
            <a:r>
              <a:rPr sz="2000" b="1" dirty="0">
                <a:solidFill>
                  <a:schemeClr val="bg1"/>
                </a:solidFill>
                <a:latin typeface="微软雅黑" panose="020B0503020204020204" pitchFamily="34" charset="-122"/>
                <a:ea typeface="微软雅黑" panose="020B0503020204020204" pitchFamily="34" charset="-122"/>
              </a:rPr>
              <a:t>社会主义思想为指导，深入贯彻习近平总书记重要指示批示和党中央决策部署，牢记初心使命，攻坚克难，拼搏奋进，加快建设现代化经济强省、美丽河北，为全面建成社会主义现代化强国、实现中华民族伟大复兴的中国梦作出新的更大贡献！</a:t>
            </a:r>
            <a:endParaRPr sz="2000" b="1"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647700" y="2690495"/>
            <a:ext cx="76200" cy="2495550"/>
          </a:xfrm>
          <a:prstGeom prst="rect">
            <a:avLst/>
          </a:prstGeom>
          <a:solidFill>
            <a:srgbClr val="FFF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11436350" y="2690495"/>
            <a:ext cx="76200" cy="2495550"/>
          </a:xfrm>
          <a:prstGeom prst="rect">
            <a:avLst/>
          </a:prstGeom>
          <a:solidFill>
            <a:srgbClr val="FFF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timing>
    <p:tnLst>
      <p:par>
        <p:cTn id="1" dur="indefinite" restart="never" nodeType="tmRoot"/>
      </p:par>
    </p:tnLst>
    <p:bldLst>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背景1"/>
          <p:cNvPicPr>
            <a:picLocks noChangeAspect="1"/>
          </p:cNvPicPr>
          <p:nvPr/>
        </p:nvPicPr>
        <p:blipFill>
          <a:blip r:embed="rId1"/>
          <a:stretch>
            <a:fillRect/>
          </a:stretch>
        </p:blipFill>
        <p:spPr>
          <a:xfrm>
            <a:off x="798195" y="401320"/>
            <a:ext cx="807720" cy="774700"/>
          </a:xfrm>
          <a:prstGeom prst="rect">
            <a:avLst/>
          </a:prstGeom>
        </p:spPr>
      </p:pic>
      <p:pic>
        <p:nvPicPr>
          <p:cNvPr id="8" name="图片 7" descr="C:\Users\hp\Desktop\党代会.jpg党代会"/>
          <p:cNvPicPr>
            <a:picLocks noChangeAspect="1"/>
          </p:cNvPicPr>
          <p:nvPr/>
        </p:nvPicPr>
        <p:blipFill>
          <a:blip r:embed="rId2"/>
          <a:srcRect/>
          <a:stretch>
            <a:fillRect/>
          </a:stretch>
        </p:blipFill>
        <p:spPr>
          <a:xfrm>
            <a:off x="976630" y="1949450"/>
            <a:ext cx="4718685" cy="2679700"/>
          </a:xfrm>
          <a:prstGeom prst="rect">
            <a:avLst/>
          </a:prstGeom>
        </p:spPr>
      </p:pic>
      <p:sp>
        <p:nvSpPr>
          <p:cNvPr id="9" name="文本框 8"/>
          <p:cNvSpPr txBox="1"/>
          <p:nvPr/>
        </p:nvSpPr>
        <p:spPr>
          <a:xfrm>
            <a:off x="6345555" y="2204720"/>
            <a:ext cx="4841875" cy="2168525"/>
          </a:xfrm>
          <a:prstGeom prst="rect">
            <a:avLst/>
          </a:prstGeom>
          <a:noFill/>
        </p:spPr>
        <p:txBody>
          <a:bodyPr wrap="square" rtlCol="0">
            <a:spAutoFit/>
          </a:bodyPr>
          <a:p>
            <a:pPr indent="457200" algn="just" fontAlgn="auto">
              <a:lnSpc>
                <a:spcPct val="150000"/>
              </a:lnSpc>
              <a:extLst>
                <a:ext uri="{35155182-B16C-46BC-9424-99874614C6A1}">
                  <wpsdc:indentchars xmlns:wpsdc="http://www.wps.cn/officeDocument/2017/drawingmlCustomData" val="200" checksum="59296752"/>
                </a:ext>
              </a:extLst>
            </a:pPr>
            <a:r>
              <a:rPr lang="en-US" altLang="zh-CN">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2021</a:t>
            </a:r>
            <a:r>
              <a:rPr lang="zh-CN" altLang="en-US">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11</a:t>
            </a:r>
            <a:r>
              <a:rPr lang="zh-CN" altLang="en-US">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26</a:t>
            </a:r>
            <a:r>
              <a:rPr lang="zh-CN" altLang="en-US">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日上午，中国共产党河北省第十次代表大会开幕。王东峰代表中国共产党河北省第九届委员会向大会作题为《走好新的赶考路 拼搏奋进新征程 加快建设现代化经济强省美丽河北》的报告。</a:t>
            </a:r>
            <a:endParaRPr lang="zh-CN" altLang="en-US">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背景1"/>
          <p:cNvPicPr>
            <a:picLocks noChangeAspect="1"/>
          </p:cNvPicPr>
          <p:nvPr/>
        </p:nvPicPr>
        <p:blipFill>
          <a:blip r:embed="rId1"/>
          <a:stretch>
            <a:fillRect/>
          </a:stretch>
        </p:blipFill>
        <p:spPr>
          <a:xfrm>
            <a:off x="798195" y="401320"/>
            <a:ext cx="807720" cy="774700"/>
          </a:xfrm>
          <a:prstGeom prst="rect">
            <a:avLst/>
          </a:prstGeom>
        </p:spPr>
      </p:pic>
      <p:grpSp>
        <p:nvGrpSpPr>
          <p:cNvPr id="4" name="组合 3"/>
          <p:cNvGrpSpPr/>
          <p:nvPr/>
        </p:nvGrpSpPr>
        <p:grpSpPr>
          <a:xfrm>
            <a:off x="1692275" y="1586865"/>
            <a:ext cx="8942070" cy="3776980"/>
            <a:chOff x="2665" y="2499"/>
            <a:chExt cx="14082" cy="5948"/>
          </a:xfrm>
        </p:grpSpPr>
        <p:sp>
          <p:nvSpPr>
            <p:cNvPr id="30" name="Freeform 12"/>
            <p:cNvSpPr/>
            <p:nvPr/>
          </p:nvSpPr>
          <p:spPr bwMode="auto">
            <a:xfrm>
              <a:off x="2665" y="2499"/>
              <a:ext cx="833" cy="83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gradFill>
              <a:gsLst>
                <a:gs pos="0">
                  <a:srgbClr val="E30000"/>
                </a:gs>
                <a:gs pos="100000">
                  <a:srgbClr val="760303"/>
                </a:gs>
              </a:gsLst>
              <a:lin ang="13800000" scaled="0"/>
            </a:gradFill>
            <a:ln>
              <a:noFill/>
            </a:ln>
          </p:spPr>
          <p:txBody>
            <a:bodyPr/>
            <a:p>
              <a:endParaRPr lang="zh-CN" altLang="en-US">
                <a:solidFill>
                  <a:schemeClr val="tx1">
                    <a:lumMod val="50000"/>
                    <a:lumOff val="50000"/>
                  </a:schemeClr>
                </a:solidFill>
              </a:endParaRPr>
            </a:p>
          </p:txBody>
        </p:sp>
        <p:sp>
          <p:nvSpPr>
            <p:cNvPr id="31" name="Freeform 12"/>
            <p:cNvSpPr/>
            <p:nvPr/>
          </p:nvSpPr>
          <p:spPr bwMode="auto">
            <a:xfrm flipH="1" flipV="1">
              <a:off x="15914" y="7612"/>
              <a:ext cx="833" cy="83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gradFill>
              <a:gsLst>
                <a:gs pos="0">
                  <a:srgbClr val="E30000"/>
                </a:gs>
                <a:gs pos="100000">
                  <a:srgbClr val="760303"/>
                </a:gs>
              </a:gsLst>
              <a:lin ang="13800000" scaled="0"/>
            </a:gradFill>
            <a:ln>
              <a:noFill/>
            </a:ln>
          </p:spPr>
          <p:txBody>
            <a:bodyPr/>
            <a:p>
              <a:endParaRPr lang="zh-CN" altLang="en-US">
                <a:solidFill>
                  <a:schemeClr val="tx1">
                    <a:lumMod val="50000"/>
                    <a:lumOff val="50000"/>
                  </a:schemeClr>
                </a:solidFill>
              </a:endParaRPr>
            </a:p>
          </p:txBody>
        </p:sp>
        <p:sp>
          <p:nvSpPr>
            <p:cNvPr id="3" name="文本框 2"/>
            <p:cNvSpPr txBox="1"/>
            <p:nvPr/>
          </p:nvSpPr>
          <p:spPr>
            <a:xfrm>
              <a:off x="3097" y="2781"/>
              <a:ext cx="13008" cy="5572"/>
            </a:xfrm>
            <a:prstGeom prst="rect">
              <a:avLst/>
            </a:prstGeom>
            <a:noFill/>
          </p:spPr>
          <p:txBody>
            <a:bodyPr wrap="square" rtlCol="0" anchor="t">
              <a:spAutoFit/>
            </a:bodyPr>
            <a:p>
              <a:pPr indent="457200" algn="just" fontAlgn="auto">
                <a:lnSpc>
                  <a:spcPct val="150000"/>
                </a:lnSpc>
                <a:spcAft>
                  <a:spcPts val="600"/>
                </a:spcAft>
                <a:buClrTx/>
                <a:buSzTx/>
                <a:buFontTx/>
                <a:extLst>
                  <a:ext uri="{35155182-B16C-46BC-9424-99874614C6A1}">
                    <wpsdc:indentchars xmlns:wpsdc="http://www.wps.cn/officeDocument/2017/drawingmlCustomData" val="200" checksum="59296752"/>
                  </a:ext>
                </a:extLst>
              </a:pPr>
              <a:r>
                <a:rPr lang="zh-CN" altLang="en-US" sz="18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中国共产党河北省第十次代表大会，是在“两个一百年”奋斗目标的历史交汇点召开的一次重要会议。</a:t>
              </a:r>
              <a:endParaRPr lang="zh-CN" altLang="en-US" sz="18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508000" algn="just" fontAlgn="auto">
                <a:lnSpc>
                  <a:spcPct val="150000"/>
                </a:lnSpc>
                <a:extLst>
                  <a:ext uri="{35155182-B16C-46BC-9424-99874614C6A1}">
                    <wpsdc:indentchars xmlns:wpsdc="http://www.wps.cn/officeDocument/2017/drawingmlCustomData" val="200" checksum="282533468"/>
                  </a:ext>
                </a:extLst>
              </a:pPr>
              <a:r>
                <a:rPr lang="zh-CN" altLang="en-US" sz="20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大会主题：</a:t>
              </a:r>
              <a:r>
                <a:rPr lang="zh-CN" altLang="en-US">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坚持以习近平新时代中国特色社会主义思想为指导，全面贯彻党的十八大、十九大和十九届二中、三中、四中、五中、六中全会精神，深入贯彻习近平总书记对河北工作一系列重要指示批示和党中央决策部署，不忘初心，牢记使命，组织动员全省上下走好新的赶考路、拼搏奋进新征程，加快建设现代化经济强省、美丽河北，为全面建成社会主义现代化强国和实现中华民族伟大复兴的中国梦不懈奋斗。</a:t>
              </a: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000">
              <a:srgbClr val="E30000"/>
            </a:gs>
            <a:gs pos="100000">
              <a:srgbClr val="760303"/>
            </a:gs>
          </a:gsLst>
          <a:path path="circle">
            <a:fillToRect t="100000" r="100000"/>
          </a:path>
          <a:tileRect l="-100000" b="-100000"/>
        </a:gradFill>
        <a:effectLst/>
      </p:bgPr>
    </p:bg>
    <p:spTree>
      <p:nvGrpSpPr>
        <p:cNvPr id="1" name=""/>
        <p:cNvGrpSpPr/>
        <p:nvPr/>
      </p:nvGrpSpPr>
      <p:grpSpPr>
        <a:xfrm>
          <a:off x="0" y="0"/>
          <a:ext cx="0" cy="0"/>
          <a:chOff x="0" y="0"/>
          <a:chExt cx="0" cy="0"/>
        </a:xfrm>
      </p:grpSpPr>
      <p:grpSp>
        <p:nvGrpSpPr>
          <p:cNvPr id="15" name="组合 14"/>
          <p:cNvGrpSpPr/>
          <p:nvPr/>
        </p:nvGrpSpPr>
        <p:grpSpPr>
          <a:xfrm>
            <a:off x="1120775" y="568960"/>
            <a:ext cx="10535261" cy="471171"/>
            <a:chOff x="5262338" y="1456889"/>
            <a:chExt cx="3790618" cy="385245"/>
          </a:xfrm>
        </p:grpSpPr>
        <p:sp>
          <p:nvSpPr>
            <p:cNvPr id="16" name="矩形: 圆角 9"/>
            <p:cNvSpPr/>
            <p:nvPr/>
          </p:nvSpPr>
          <p:spPr>
            <a:xfrm>
              <a:off x="5262338" y="1456889"/>
              <a:ext cx="3759554" cy="385245"/>
            </a:xfrm>
            <a:prstGeom prst="roundRect">
              <a:avLst>
                <a:gd name="adj" fmla="val 50000"/>
              </a:avLst>
            </a:prstGeom>
            <a:solidFill>
              <a:srgbClr val="FFF9D2">
                <a:alpha val="66000"/>
              </a:srgbClr>
            </a:solidFill>
            <a:ln w="6350">
              <a:gradFill flip="none" rotWithShape="1">
                <a:gsLst>
                  <a:gs pos="16000">
                    <a:srgbClr val="C00000">
                      <a:alpha val="0"/>
                    </a:srgbClr>
                  </a:gs>
                  <a:gs pos="100000">
                    <a:srgbClr val="C00000">
                      <a:alpha val="70000"/>
                    </a:srgb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5439545" y="1505174"/>
              <a:ext cx="3613411" cy="301135"/>
            </a:xfrm>
            <a:prstGeom prst="rect">
              <a:avLst/>
            </a:prstGeom>
            <a:noFill/>
          </p:spPr>
          <p:txBody>
            <a:bodyPr wrap="square" rtlCol="0">
              <a:spAutoFit/>
            </a:bodyPr>
            <a:p>
              <a:pPr defTabSz="914400">
                <a:defRPr/>
              </a:pPr>
              <a:r>
                <a:rPr lang="zh-CN" b="1">
                  <a:solidFill>
                    <a:srgbClr val="C00000"/>
                  </a:solidFill>
                  <a:latin typeface="微软雅黑" panose="020B0503020204020204" pitchFamily="34" charset="-122"/>
                  <a:ea typeface="微软雅黑" panose="020B0503020204020204" pitchFamily="34" charset="-122"/>
                  <a:sym typeface="+mn-ea"/>
                </a:rPr>
                <a:t>一、全面回顾九届省委带领全省人民五年来走过的不平凡历程，河北各项事业发生历史性新变化</a:t>
              </a:r>
              <a:endParaRPr lang="zh-CN" b="1">
                <a:solidFill>
                  <a:srgbClr val="C00000"/>
                </a:solidFill>
                <a:latin typeface="微软雅黑" panose="020B0503020204020204" pitchFamily="34" charset="-122"/>
                <a:ea typeface="微软雅黑" panose="020B0503020204020204" pitchFamily="34" charset="-122"/>
                <a:sym typeface="+mn-ea"/>
              </a:endParaRPr>
            </a:p>
          </p:txBody>
        </p:sp>
      </p:grpSp>
      <p:pic>
        <p:nvPicPr>
          <p:cNvPr id="2" name="图片 1" descr="背景1"/>
          <p:cNvPicPr>
            <a:picLocks noChangeAspect="1"/>
          </p:cNvPicPr>
          <p:nvPr/>
        </p:nvPicPr>
        <p:blipFill>
          <a:blip r:embed="rId1"/>
          <a:stretch>
            <a:fillRect/>
          </a:stretch>
        </p:blipFill>
        <p:spPr>
          <a:xfrm>
            <a:off x="798195" y="401320"/>
            <a:ext cx="807720" cy="774700"/>
          </a:xfrm>
          <a:prstGeom prst="rect">
            <a:avLst/>
          </a:prstGeom>
        </p:spPr>
      </p:pic>
      <p:grpSp>
        <p:nvGrpSpPr>
          <p:cNvPr id="47" name="组合 46"/>
          <p:cNvGrpSpPr/>
          <p:nvPr/>
        </p:nvGrpSpPr>
        <p:grpSpPr>
          <a:xfrm>
            <a:off x="1192530" y="1717040"/>
            <a:ext cx="9600565" cy="3335655"/>
            <a:chOff x="1806" y="3777"/>
            <a:chExt cx="15119" cy="5253"/>
          </a:xfrm>
        </p:grpSpPr>
        <p:grpSp>
          <p:nvGrpSpPr>
            <p:cNvPr id="59" name="组合 10"/>
            <p:cNvGrpSpPr/>
            <p:nvPr/>
          </p:nvGrpSpPr>
          <p:grpSpPr bwMode="auto">
            <a:xfrm>
              <a:off x="7057" y="3777"/>
              <a:ext cx="4612" cy="5253"/>
              <a:chOff x="3360585" y="1637866"/>
              <a:chExt cx="2197100" cy="2500530"/>
            </a:xfrm>
          </p:grpSpPr>
          <p:sp>
            <p:nvSpPr>
              <p:cNvPr id="60" name="Freeform 6"/>
              <p:cNvSpPr/>
              <p:nvPr/>
            </p:nvSpPr>
            <p:spPr bwMode="auto">
              <a:xfrm>
                <a:off x="4459135" y="3208630"/>
                <a:ext cx="1035050" cy="929766"/>
              </a:xfrm>
              <a:custGeom>
                <a:avLst/>
                <a:gdLst>
                  <a:gd name="T0" fmla="*/ 0 w 881"/>
                  <a:gd name="T1" fmla="*/ 198 h 792"/>
                  <a:gd name="T2" fmla="*/ 0 w 881"/>
                  <a:gd name="T3" fmla="*/ 792 h 792"/>
                  <a:gd name="T4" fmla="*/ 881 w 881"/>
                  <a:gd name="T5" fmla="*/ 283 h 792"/>
                  <a:gd name="T6" fmla="*/ 390 w 881"/>
                  <a:gd name="T7" fmla="*/ 0 h 792"/>
                  <a:gd name="T8" fmla="*/ 0 w 881"/>
                  <a:gd name="T9" fmla="*/ 198 h 792"/>
                </a:gdLst>
                <a:ahLst/>
                <a:cxnLst>
                  <a:cxn ang="0">
                    <a:pos x="T0" y="T1"/>
                  </a:cxn>
                  <a:cxn ang="0">
                    <a:pos x="T2" y="T3"/>
                  </a:cxn>
                  <a:cxn ang="0">
                    <a:pos x="T4" y="T5"/>
                  </a:cxn>
                  <a:cxn ang="0">
                    <a:pos x="T6" y="T7"/>
                  </a:cxn>
                  <a:cxn ang="0">
                    <a:pos x="T8" y="T9"/>
                  </a:cxn>
                </a:cxnLst>
                <a:rect l="0" t="0" r="r" b="b"/>
                <a:pathLst>
                  <a:path w="881" h="792">
                    <a:moveTo>
                      <a:pt x="0" y="198"/>
                    </a:moveTo>
                    <a:cubicBezTo>
                      <a:pt x="0" y="792"/>
                      <a:pt x="0" y="792"/>
                      <a:pt x="0" y="792"/>
                    </a:cubicBezTo>
                    <a:cubicBezTo>
                      <a:pt x="881" y="283"/>
                      <a:pt x="881" y="283"/>
                      <a:pt x="881" y="283"/>
                    </a:cubicBezTo>
                    <a:cubicBezTo>
                      <a:pt x="390" y="0"/>
                      <a:pt x="390" y="0"/>
                      <a:pt x="390" y="0"/>
                    </a:cubicBezTo>
                    <a:cubicBezTo>
                      <a:pt x="302" y="120"/>
                      <a:pt x="160" y="198"/>
                      <a:pt x="0" y="198"/>
                    </a:cubicBezTo>
                    <a:close/>
                  </a:path>
                </a:pathLst>
              </a:custGeom>
              <a:solidFill>
                <a:srgbClr val="C00000"/>
              </a:solidFill>
              <a:ln>
                <a:noFill/>
              </a:ln>
            </p:spPr>
            <p:txBody>
              <a:bodyPr/>
              <a:lstStyle/>
              <a:p>
                <a:pPr>
                  <a:defRPr/>
                </a:pPr>
                <a:endParaRPr lang="zh-CN" altLang="en-US" sz="2400" kern="0">
                  <a:solidFill>
                    <a:sysClr val="windowText" lastClr="000000"/>
                  </a:solidFill>
                  <a:cs typeface="思源黑体 CN Light" panose="020B0300000000000000" pitchFamily="34" charset="-122"/>
                  <a:sym typeface="思源黑体 CN Medium" charset="0"/>
                </a:endParaRPr>
              </a:p>
            </p:txBody>
          </p:sp>
          <p:sp>
            <p:nvSpPr>
              <p:cNvPr id="63" name="Freeform 7"/>
              <p:cNvSpPr/>
              <p:nvPr/>
            </p:nvSpPr>
            <p:spPr bwMode="auto">
              <a:xfrm>
                <a:off x="3424085" y="3208630"/>
                <a:ext cx="1035050" cy="929766"/>
              </a:xfrm>
              <a:custGeom>
                <a:avLst/>
                <a:gdLst>
                  <a:gd name="T0" fmla="*/ 881 w 881"/>
                  <a:gd name="T1" fmla="*/ 198 h 792"/>
                  <a:gd name="T2" fmla="*/ 490 w 881"/>
                  <a:gd name="T3" fmla="*/ 0 h 792"/>
                  <a:gd name="T4" fmla="*/ 0 w 881"/>
                  <a:gd name="T5" fmla="*/ 283 h 792"/>
                  <a:gd name="T6" fmla="*/ 881 w 881"/>
                  <a:gd name="T7" fmla="*/ 792 h 792"/>
                  <a:gd name="T8" fmla="*/ 881 w 881"/>
                  <a:gd name="T9" fmla="*/ 792 h 792"/>
                  <a:gd name="T10" fmla="*/ 881 w 881"/>
                  <a:gd name="T11" fmla="*/ 198 h 792"/>
                </a:gdLst>
                <a:ahLst/>
                <a:cxnLst>
                  <a:cxn ang="0">
                    <a:pos x="T0" y="T1"/>
                  </a:cxn>
                  <a:cxn ang="0">
                    <a:pos x="T2" y="T3"/>
                  </a:cxn>
                  <a:cxn ang="0">
                    <a:pos x="T4" y="T5"/>
                  </a:cxn>
                  <a:cxn ang="0">
                    <a:pos x="T6" y="T7"/>
                  </a:cxn>
                  <a:cxn ang="0">
                    <a:pos x="T8" y="T9"/>
                  </a:cxn>
                  <a:cxn ang="0">
                    <a:pos x="T10" y="T11"/>
                  </a:cxn>
                </a:cxnLst>
                <a:rect l="0" t="0" r="r" b="b"/>
                <a:pathLst>
                  <a:path w="881" h="792">
                    <a:moveTo>
                      <a:pt x="881" y="198"/>
                    </a:moveTo>
                    <a:cubicBezTo>
                      <a:pt x="721" y="198"/>
                      <a:pt x="579" y="120"/>
                      <a:pt x="490" y="0"/>
                    </a:cubicBezTo>
                    <a:cubicBezTo>
                      <a:pt x="0" y="283"/>
                      <a:pt x="0" y="283"/>
                      <a:pt x="0" y="283"/>
                    </a:cubicBezTo>
                    <a:cubicBezTo>
                      <a:pt x="881" y="792"/>
                      <a:pt x="881" y="792"/>
                      <a:pt x="881" y="792"/>
                    </a:cubicBezTo>
                    <a:cubicBezTo>
                      <a:pt x="881" y="792"/>
                      <a:pt x="881" y="792"/>
                      <a:pt x="881" y="792"/>
                    </a:cubicBezTo>
                    <a:cubicBezTo>
                      <a:pt x="881" y="198"/>
                      <a:pt x="881" y="198"/>
                      <a:pt x="881" y="198"/>
                    </a:cubicBezTo>
                    <a:close/>
                  </a:path>
                </a:pathLst>
              </a:custGeom>
              <a:solidFill>
                <a:srgbClr val="C00000"/>
              </a:solidFill>
              <a:ln>
                <a:noFill/>
              </a:ln>
            </p:spPr>
            <p:txBody>
              <a:bodyPr/>
              <a:lstStyle/>
              <a:p>
                <a:pPr>
                  <a:defRPr/>
                </a:pPr>
                <a:endParaRPr lang="zh-CN" altLang="en-US" sz="2400" kern="0">
                  <a:solidFill>
                    <a:sysClr val="windowText" lastClr="000000"/>
                  </a:solidFill>
                  <a:cs typeface="思源黑体 CN Light" panose="020B0300000000000000" pitchFamily="34" charset="-122"/>
                  <a:sym typeface="思源黑体 CN Medium" charset="0"/>
                </a:endParaRPr>
              </a:p>
            </p:txBody>
          </p:sp>
          <p:sp>
            <p:nvSpPr>
              <p:cNvPr id="65" name="Freeform 8"/>
              <p:cNvSpPr/>
              <p:nvPr/>
            </p:nvSpPr>
            <p:spPr bwMode="auto">
              <a:xfrm>
                <a:off x="3360585" y="1637866"/>
                <a:ext cx="1035050" cy="947218"/>
              </a:xfrm>
              <a:custGeom>
                <a:avLst/>
                <a:gdLst>
                  <a:gd name="T0" fmla="*/ 880 w 880"/>
                  <a:gd name="T1" fmla="*/ 566 h 806"/>
                  <a:gd name="T2" fmla="*/ 880 w 880"/>
                  <a:gd name="T3" fmla="*/ 0 h 806"/>
                  <a:gd name="T4" fmla="*/ 0 w 880"/>
                  <a:gd name="T5" fmla="*/ 508 h 806"/>
                  <a:gd name="T6" fmla="*/ 0 w 880"/>
                  <a:gd name="T7" fmla="*/ 508 h 806"/>
                  <a:gd name="T8" fmla="*/ 515 w 880"/>
                  <a:gd name="T9" fmla="*/ 806 h 806"/>
                  <a:gd name="T10" fmla="*/ 880 w 880"/>
                  <a:gd name="T11" fmla="*/ 566 h 806"/>
                </a:gdLst>
                <a:ahLst/>
                <a:cxnLst>
                  <a:cxn ang="0">
                    <a:pos x="T0" y="T1"/>
                  </a:cxn>
                  <a:cxn ang="0">
                    <a:pos x="T2" y="T3"/>
                  </a:cxn>
                  <a:cxn ang="0">
                    <a:pos x="T4" y="T5"/>
                  </a:cxn>
                  <a:cxn ang="0">
                    <a:pos x="T6" y="T7"/>
                  </a:cxn>
                  <a:cxn ang="0">
                    <a:pos x="T8" y="T9"/>
                  </a:cxn>
                  <a:cxn ang="0">
                    <a:pos x="T10" y="T11"/>
                  </a:cxn>
                </a:cxnLst>
                <a:rect l="0" t="0" r="r" b="b"/>
                <a:pathLst>
                  <a:path w="880" h="806">
                    <a:moveTo>
                      <a:pt x="880" y="566"/>
                    </a:moveTo>
                    <a:cubicBezTo>
                      <a:pt x="880" y="0"/>
                      <a:pt x="880" y="0"/>
                      <a:pt x="880" y="0"/>
                    </a:cubicBezTo>
                    <a:cubicBezTo>
                      <a:pt x="0" y="508"/>
                      <a:pt x="0" y="508"/>
                      <a:pt x="0" y="508"/>
                    </a:cubicBezTo>
                    <a:cubicBezTo>
                      <a:pt x="0" y="508"/>
                      <a:pt x="0" y="508"/>
                      <a:pt x="0" y="508"/>
                    </a:cubicBezTo>
                    <a:cubicBezTo>
                      <a:pt x="515" y="806"/>
                      <a:pt x="515" y="806"/>
                      <a:pt x="515" y="806"/>
                    </a:cubicBezTo>
                    <a:cubicBezTo>
                      <a:pt x="590" y="675"/>
                      <a:pt x="724" y="583"/>
                      <a:pt x="880" y="566"/>
                    </a:cubicBezTo>
                    <a:close/>
                  </a:path>
                </a:pathLst>
              </a:custGeom>
              <a:solidFill>
                <a:srgbClr val="C00000"/>
              </a:solidFill>
              <a:ln>
                <a:noFill/>
              </a:ln>
            </p:spPr>
            <p:txBody>
              <a:bodyPr/>
              <a:lstStyle/>
              <a:p>
                <a:pPr>
                  <a:defRPr/>
                </a:pPr>
                <a:endParaRPr lang="zh-CN" altLang="en-US" sz="2400" kern="0">
                  <a:solidFill>
                    <a:sysClr val="windowText" lastClr="000000"/>
                  </a:solidFill>
                  <a:cs typeface="思源黑体 CN Light" panose="020B0300000000000000" pitchFamily="34" charset="-122"/>
                  <a:sym typeface="思源黑体 CN Medium" charset="0"/>
                </a:endParaRPr>
              </a:p>
            </p:txBody>
          </p:sp>
          <p:sp>
            <p:nvSpPr>
              <p:cNvPr id="66" name="Freeform 9"/>
              <p:cNvSpPr/>
              <p:nvPr/>
            </p:nvSpPr>
            <p:spPr bwMode="auto">
              <a:xfrm>
                <a:off x="3360585" y="2234439"/>
                <a:ext cx="604837" cy="1194732"/>
              </a:xfrm>
              <a:custGeom>
                <a:avLst/>
                <a:gdLst>
                  <a:gd name="T0" fmla="*/ 449 w 515"/>
                  <a:gd name="T1" fmla="*/ 540 h 1016"/>
                  <a:gd name="T2" fmla="*/ 515 w 515"/>
                  <a:gd name="T3" fmla="*/ 298 h 1016"/>
                  <a:gd name="T4" fmla="*/ 0 w 515"/>
                  <a:gd name="T5" fmla="*/ 0 h 1016"/>
                  <a:gd name="T6" fmla="*/ 0 w 515"/>
                  <a:gd name="T7" fmla="*/ 1016 h 1016"/>
                  <a:gd name="T8" fmla="*/ 489 w 515"/>
                  <a:gd name="T9" fmla="*/ 733 h 1016"/>
                  <a:gd name="T10" fmla="*/ 449 w 515"/>
                  <a:gd name="T11" fmla="*/ 540 h 1016"/>
                </a:gdLst>
                <a:ahLst/>
                <a:cxnLst>
                  <a:cxn ang="0">
                    <a:pos x="T0" y="T1"/>
                  </a:cxn>
                  <a:cxn ang="0">
                    <a:pos x="T2" y="T3"/>
                  </a:cxn>
                  <a:cxn ang="0">
                    <a:pos x="T4" y="T5"/>
                  </a:cxn>
                  <a:cxn ang="0">
                    <a:pos x="T6" y="T7"/>
                  </a:cxn>
                  <a:cxn ang="0">
                    <a:pos x="T8" y="T9"/>
                  </a:cxn>
                  <a:cxn ang="0">
                    <a:pos x="T10" y="T11"/>
                  </a:cxn>
                </a:cxnLst>
                <a:rect l="0" t="0" r="r" b="b"/>
                <a:pathLst>
                  <a:path w="515" h="1016">
                    <a:moveTo>
                      <a:pt x="449" y="540"/>
                    </a:moveTo>
                    <a:cubicBezTo>
                      <a:pt x="449" y="452"/>
                      <a:pt x="473" y="369"/>
                      <a:pt x="515" y="298"/>
                    </a:cubicBezTo>
                    <a:cubicBezTo>
                      <a:pt x="0" y="0"/>
                      <a:pt x="0" y="0"/>
                      <a:pt x="0" y="0"/>
                    </a:cubicBezTo>
                    <a:cubicBezTo>
                      <a:pt x="0" y="1016"/>
                      <a:pt x="0" y="1016"/>
                      <a:pt x="0" y="1016"/>
                    </a:cubicBezTo>
                    <a:cubicBezTo>
                      <a:pt x="489" y="733"/>
                      <a:pt x="489" y="733"/>
                      <a:pt x="489" y="733"/>
                    </a:cubicBezTo>
                    <a:cubicBezTo>
                      <a:pt x="464" y="674"/>
                      <a:pt x="449" y="609"/>
                      <a:pt x="449" y="540"/>
                    </a:cubicBezTo>
                    <a:close/>
                  </a:path>
                </a:pathLst>
              </a:custGeom>
              <a:solidFill>
                <a:srgbClr val="CF0000"/>
              </a:solidFill>
              <a:ln>
                <a:noFill/>
              </a:ln>
            </p:spPr>
            <p:txBody>
              <a:bodyPr/>
              <a:lstStyle/>
              <a:p>
                <a:pPr>
                  <a:defRPr/>
                </a:pPr>
                <a:endParaRPr lang="zh-CN" altLang="en-US" sz="2400" kern="0">
                  <a:solidFill>
                    <a:sysClr val="windowText" lastClr="000000"/>
                  </a:solidFill>
                  <a:cs typeface="思源黑体 CN Light" panose="020B0300000000000000" pitchFamily="34" charset="-122"/>
                  <a:sym typeface="思源黑体 CN Medium" charset="0"/>
                </a:endParaRPr>
              </a:p>
            </p:txBody>
          </p:sp>
          <p:sp>
            <p:nvSpPr>
              <p:cNvPr id="67" name="Freeform 10"/>
              <p:cNvSpPr/>
              <p:nvPr/>
            </p:nvSpPr>
            <p:spPr bwMode="auto">
              <a:xfrm>
                <a:off x="4522635" y="1637866"/>
                <a:ext cx="1035050" cy="947218"/>
              </a:xfrm>
              <a:custGeom>
                <a:avLst/>
                <a:gdLst>
                  <a:gd name="T0" fmla="*/ 365 w 880"/>
                  <a:gd name="T1" fmla="*/ 806 h 806"/>
                  <a:gd name="T2" fmla="*/ 880 w 880"/>
                  <a:gd name="T3" fmla="*/ 508 h 806"/>
                  <a:gd name="T4" fmla="*/ 880 w 880"/>
                  <a:gd name="T5" fmla="*/ 508 h 806"/>
                  <a:gd name="T6" fmla="*/ 0 w 880"/>
                  <a:gd name="T7" fmla="*/ 0 h 806"/>
                  <a:gd name="T8" fmla="*/ 0 w 880"/>
                  <a:gd name="T9" fmla="*/ 566 h 806"/>
                  <a:gd name="T10" fmla="*/ 365 w 880"/>
                  <a:gd name="T11" fmla="*/ 806 h 806"/>
                </a:gdLst>
                <a:ahLst/>
                <a:cxnLst>
                  <a:cxn ang="0">
                    <a:pos x="T0" y="T1"/>
                  </a:cxn>
                  <a:cxn ang="0">
                    <a:pos x="T2" y="T3"/>
                  </a:cxn>
                  <a:cxn ang="0">
                    <a:pos x="T4" y="T5"/>
                  </a:cxn>
                  <a:cxn ang="0">
                    <a:pos x="T6" y="T7"/>
                  </a:cxn>
                  <a:cxn ang="0">
                    <a:pos x="T8" y="T9"/>
                  </a:cxn>
                  <a:cxn ang="0">
                    <a:pos x="T10" y="T11"/>
                  </a:cxn>
                </a:cxnLst>
                <a:rect l="0" t="0" r="r" b="b"/>
                <a:pathLst>
                  <a:path w="880" h="806">
                    <a:moveTo>
                      <a:pt x="365" y="806"/>
                    </a:moveTo>
                    <a:cubicBezTo>
                      <a:pt x="880" y="508"/>
                      <a:pt x="880" y="508"/>
                      <a:pt x="880" y="508"/>
                    </a:cubicBezTo>
                    <a:cubicBezTo>
                      <a:pt x="880" y="508"/>
                      <a:pt x="880" y="508"/>
                      <a:pt x="880" y="508"/>
                    </a:cubicBezTo>
                    <a:cubicBezTo>
                      <a:pt x="0" y="0"/>
                      <a:pt x="0" y="0"/>
                      <a:pt x="0" y="0"/>
                    </a:cubicBezTo>
                    <a:cubicBezTo>
                      <a:pt x="0" y="566"/>
                      <a:pt x="0" y="566"/>
                      <a:pt x="0" y="566"/>
                    </a:cubicBezTo>
                    <a:cubicBezTo>
                      <a:pt x="156" y="583"/>
                      <a:pt x="290" y="676"/>
                      <a:pt x="365" y="806"/>
                    </a:cubicBezTo>
                    <a:close/>
                  </a:path>
                </a:pathLst>
              </a:custGeom>
              <a:solidFill>
                <a:srgbClr val="C00000"/>
              </a:solidFill>
              <a:ln>
                <a:noFill/>
              </a:ln>
            </p:spPr>
            <p:txBody>
              <a:bodyPr/>
              <a:lstStyle/>
              <a:p>
                <a:pPr>
                  <a:defRPr/>
                </a:pPr>
                <a:endParaRPr lang="zh-CN" altLang="en-US" sz="2400" kern="0">
                  <a:solidFill>
                    <a:sysClr val="windowText" lastClr="000000"/>
                  </a:solidFill>
                  <a:cs typeface="思源黑体 CN Light" panose="020B0300000000000000" pitchFamily="34" charset="-122"/>
                  <a:sym typeface="思源黑体 CN Medium" charset="0"/>
                </a:endParaRPr>
              </a:p>
            </p:txBody>
          </p:sp>
          <p:sp>
            <p:nvSpPr>
              <p:cNvPr id="68" name="Freeform 11"/>
              <p:cNvSpPr/>
              <p:nvPr/>
            </p:nvSpPr>
            <p:spPr bwMode="auto">
              <a:xfrm>
                <a:off x="4952847" y="2234439"/>
                <a:ext cx="604838" cy="1194732"/>
              </a:xfrm>
              <a:custGeom>
                <a:avLst/>
                <a:gdLst>
                  <a:gd name="T0" fmla="*/ 0 w 515"/>
                  <a:gd name="T1" fmla="*/ 298 h 1016"/>
                  <a:gd name="T2" fmla="*/ 65 w 515"/>
                  <a:gd name="T3" fmla="*/ 540 h 1016"/>
                  <a:gd name="T4" fmla="*/ 25 w 515"/>
                  <a:gd name="T5" fmla="*/ 733 h 1016"/>
                  <a:gd name="T6" fmla="*/ 515 w 515"/>
                  <a:gd name="T7" fmla="*/ 1016 h 1016"/>
                  <a:gd name="T8" fmla="*/ 515 w 515"/>
                  <a:gd name="T9" fmla="*/ 0 h 1016"/>
                  <a:gd name="T10" fmla="*/ 0 w 515"/>
                  <a:gd name="T11" fmla="*/ 298 h 1016"/>
                </a:gdLst>
                <a:ahLst/>
                <a:cxnLst>
                  <a:cxn ang="0">
                    <a:pos x="T0" y="T1"/>
                  </a:cxn>
                  <a:cxn ang="0">
                    <a:pos x="T2" y="T3"/>
                  </a:cxn>
                  <a:cxn ang="0">
                    <a:pos x="T4" y="T5"/>
                  </a:cxn>
                  <a:cxn ang="0">
                    <a:pos x="T6" y="T7"/>
                  </a:cxn>
                  <a:cxn ang="0">
                    <a:pos x="T8" y="T9"/>
                  </a:cxn>
                  <a:cxn ang="0">
                    <a:pos x="T10" y="T11"/>
                  </a:cxn>
                </a:cxnLst>
                <a:rect l="0" t="0" r="r" b="b"/>
                <a:pathLst>
                  <a:path w="515" h="1016">
                    <a:moveTo>
                      <a:pt x="0" y="298"/>
                    </a:moveTo>
                    <a:cubicBezTo>
                      <a:pt x="41" y="369"/>
                      <a:pt x="65" y="452"/>
                      <a:pt x="65" y="540"/>
                    </a:cubicBezTo>
                    <a:cubicBezTo>
                      <a:pt x="65" y="609"/>
                      <a:pt x="51" y="674"/>
                      <a:pt x="25" y="733"/>
                    </a:cubicBezTo>
                    <a:cubicBezTo>
                      <a:pt x="515" y="1016"/>
                      <a:pt x="515" y="1016"/>
                      <a:pt x="515" y="1016"/>
                    </a:cubicBezTo>
                    <a:cubicBezTo>
                      <a:pt x="515" y="0"/>
                      <a:pt x="515" y="0"/>
                      <a:pt x="515" y="0"/>
                    </a:cubicBezTo>
                    <a:lnTo>
                      <a:pt x="0" y="298"/>
                    </a:lnTo>
                    <a:close/>
                  </a:path>
                </a:pathLst>
              </a:custGeom>
              <a:solidFill>
                <a:srgbClr val="CF0000"/>
              </a:solidFill>
              <a:ln>
                <a:noFill/>
              </a:ln>
            </p:spPr>
            <p:txBody>
              <a:bodyPr/>
              <a:lstStyle/>
              <a:p>
                <a:pPr>
                  <a:defRPr/>
                </a:pPr>
                <a:endParaRPr lang="zh-CN" altLang="en-US" sz="2400" kern="0">
                  <a:solidFill>
                    <a:sysClr val="windowText" lastClr="000000"/>
                  </a:solidFill>
                  <a:cs typeface="思源黑体 CN Light" panose="020B0300000000000000" pitchFamily="34" charset="-122"/>
                  <a:sym typeface="思源黑体 CN Medium" charset="0"/>
                </a:endParaRPr>
              </a:p>
            </p:txBody>
          </p:sp>
        </p:grpSp>
        <p:sp>
          <p:nvSpPr>
            <p:cNvPr id="69" name="Freeform 12"/>
            <p:cNvSpPr/>
            <p:nvPr/>
          </p:nvSpPr>
          <p:spPr bwMode="auto">
            <a:xfrm>
              <a:off x="8450" y="5910"/>
              <a:ext cx="913" cy="1367"/>
            </a:xfrm>
            <a:custGeom>
              <a:avLst/>
              <a:gdLst>
                <a:gd name="T0" fmla="*/ 313 w 369"/>
                <a:gd name="T1" fmla="*/ 152 h 553"/>
                <a:gd name="T2" fmla="*/ 50 w 369"/>
                <a:gd name="T3" fmla="*/ 0 h 553"/>
                <a:gd name="T4" fmla="*/ 0 w 369"/>
                <a:gd name="T5" fmla="*/ 184 h 553"/>
                <a:gd name="T6" fmla="*/ 26 w 369"/>
                <a:gd name="T7" fmla="*/ 318 h 553"/>
                <a:gd name="T8" fmla="*/ 80 w 369"/>
                <a:gd name="T9" fmla="*/ 413 h 553"/>
                <a:gd name="T10" fmla="*/ 369 w 369"/>
                <a:gd name="T11" fmla="*/ 553 h 553"/>
                <a:gd name="T12" fmla="*/ 369 w 369"/>
                <a:gd name="T13" fmla="*/ 553 h 553"/>
                <a:gd name="T14" fmla="*/ 369 w 369"/>
                <a:gd name="T15" fmla="*/ 247 h 553"/>
                <a:gd name="T16" fmla="*/ 369 w 369"/>
                <a:gd name="T17" fmla="*/ 184 h 553"/>
                <a:gd name="T18" fmla="*/ 313 w 369"/>
                <a:gd name="T19" fmla="*/ 15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9" h="553">
                  <a:moveTo>
                    <a:pt x="313" y="152"/>
                  </a:moveTo>
                  <a:cubicBezTo>
                    <a:pt x="50" y="0"/>
                    <a:pt x="50" y="0"/>
                    <a:pt x="50" y="0"/>
                  </a:cubicBezTo>
                  <a:cubicBezTo>
                    <a:pt x="18" y="54"/>
                    <a:pt x="0" y="117"/>
                    <a:pt x="0" y="184"/>
                  </a:cubicBezTo>
                  <a:cubicBezTo>
                    <a:pt x="0" y="232"/>
                    <a:pt x="9" y="277"/>
                    <a:pt x="26" y="318"/>
                  </a:cubicBezTo>
                  <a:cubicBezTo>
                    <a:pt x="39" y="353"/>
                    <a:pt x="58" y="385"/>
                    <a:pt x="80" y="413"/>
                  </a:cubicBezTo>
                  <a:cubicBezTo>
                    <a:pt x="148" y="498"/>
                    <a:pt x="252" y="553"/>
                    <a:pt x="369" y="553"/>
                  </a:cubicBezTo>
                  <a:cubicBezTo>
                    <a:pt x="369" y="553"/>
                    <a:pt x="369" y="553"/>
                    <a:pt x="369" y="553"/>
                  </a:cubicBezTo>
                  <a:cubicBezTo>
                    <a:pt x="369" y="247"/>
                    <a:pt x="369" y="247"/>
                    <a:pt x="369" y="247"/>
                  </a:cubicBezTo>
                  <a:cubicBezTo>
                    <a:pt x="369" y="184"/>
                    <a:pt x="369" y="184"/>
                    <a:pt x="369" y="184"/>
                  </a:cubicBezTo>
                  <a:lnTo>
                    <a:pt x="313" y="152"/>
                  </a:lnTo>
                  <a:close/>
                </a:path>
              </a:pathLst>
            </a:custGeom>
            <a:gradFill>
              <a:gsLst>
                <a:gs pos="0">
                  <a:srgbClr val="E30000"/>
                </a:gs>
                <a:gs pos="100000">
                  <a:srgbClr val="760303"/>
                </a:gs>
              </a:gsLst>
              <a:lin scaled="0"/>
            </a:gradFill>
            <a:ln>
              <a:noFill/>
            </a:ln>
            <a:extLst>
              <a:ext uri="{909E8E84-426E-40DD-AFC4-6F175D3DCCD1}">
                <a14:hiddenFill xmlns:a14="http://schemas.microsoft.com/office/drawing/2010/main">
                  <a:solidFill>
                    <a:srgbClr val="C00000"/>
                  </a:solidFill>
                </a14:hiddenFill>
              </a:ext>
            </a:extLst>
          </p:spPr>
          <p:txBody>
            <a:bodyPr/>
            <a:lstStyle/>
            <a:p>
              <a:pPr>
                <a:defRPr/>
              </a:pPr>
              <a:endParaRPr lang="zh-CN" altLang="en-US" sz="2400" kern="0">
                <a:solidFill>
                  <a:sysClr val="windowText" lastClr="000000"/>
                </a:solidFill>
                <a:cs typeface="思源黑体 CN Light" panose="020B0300000000000000" pitchFamily="34" charset="-122"/>
                <a:sym typeface="思源黑体 CN Medium" charset="0"/>
              </a:endParaRPr>
            </a:p>
          </p:txBody>
        </p:sp>
        <p:sp>
          <p:nvSpPr>
            <p:cNvPr id="70" name="Freeform 13"/>
            <p:cNvSpPr/>
            <p:nvPr/>
          </p:nvSpPr>
          <p:spPr bwMode="auto">
            <a:xfrm>
              <a:off x="8577" y="5457"/>
              <a:ext cx="1573" cy="907"/>
            </a:xfrm>
            <a:custGeom>
              <a:avLst/>
              <a:gdLst>
                <a:gd name="T0" fmla="*/ 374 w 638"/>
                <a:gd name="T1" fmla="*/ 4 h 368"/>
                <a:gd name="T2" fmla="*/ 319 w 638"/>
                <a:gd name="T3" fmla="*/ 0 h 368"/>
                <a:gd name="T4" fmla="*/ 264 w 638"/>
                <a:gd name="T5" fmla="*/ 4 h 368"/>
                <a:gd name="T6" fmla="*/ 0 w 638"/>
                <a:gd name="T7" fmla="*/ 184 h 368"/>
                <a:gd name="T8" fmla="*/ 263 w 638"/>
                <a:gd name="T9" fmla="*/ 336 h 368"/>
                <a:gd name="T10" fmla="*/ 319 w 638"/>
                <a:gd name="T11" fmla="*/ 368 h 368"/>
                <a:gd name="T12" fmla="*/ 374 w 638"/>
                <a:gd name="T13" fmla="*/ 336 h 368"/>
                <a:gd name="T14" fmla="*/ 638 w 638"/>
                <a:gd name="T15" fmla="*/ 184 h 368"/>
                <a:gd name="T16" fmla="*/ 374 w 638"/>
                <a:gd name="T17" fmla="*/ 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8" h="368">
                  <a:moveTo>
                    <a:pt x="374" y="4"/>
                  </a:moveTo>
                  <a:cubicBezTo>
                    <a:pt x="356" y="1"/>
                    <a:pt x="337" y="0"/>
                    <a:pt x="319" y="0"/>
                  </a:cubicBezTo>
                  <a:cubicBezTo>
                    <a:pt x="300" y="0"/>
                    <a:pt x="282" y="1"/>
                    <a:pt x="264" y="4"/>
                  </a:cubicBezTo>
                  <a:cubicBezTo>
                    <a:pt x="151" y="21"/>
                    <a:pt x="55" y="89"/>
                    <a:pt x="0" y="184"/>
                  </a:cubicBezTo>
                  <a:cubicBezTo>
                    <a:pt x="263" y="336"/>
                    <a:pt x="263" y="336"/>
                    <a:pt x="263" y="336"/>
                  </a:cubicBezTo>
                  <a:cubicBezTo>
                    <a:pt x="319" y="368"/>
                    <a:pt x="319" y="368"/>
                    <a:pt x="319" y="368"/>
                  </a:cubicBezTo>
                  <a:cubicBezTo>
                    <a:pt x="374" y="336"/>
                    <a:pt x="374" y="336"/>
                    <a:pt x="374" y="336"/>
                  </a:cubicBezTo>
                  <a:cubicBezTo>
                    <a:pt x="638" y="184"/>
                    <a:pt x="638" y="184"/>
                    <a:pt x="638" y="184"/>
                  </a:cubicBezTo>
                  <a:cubicBezTo>
                    <a:pt x="583" y="89"/>
                    <a:pt x="487" y="21"/>
                    <a:pt x="374" y="4"/>
                  </a:cubicBezTo>
                  <a:close/>
                </a:path>
              </a:pathLst>
            </a:custGeom>
            <a:gradFill>
              <a:gsLst>
                <a:gs pos="0">
                  <a:srgbClr val="E30000"/>
                </a:gs>
                <a:gs pos="100000">
                  <a:srgbClr val="760303"/>
                </a:gs>
              </a:gsLst>
              <a:lin scaled="0"/>
            </a:gradFill>
            <a:ln>
              <a:noFill/>
            </a:ln>
          </p:spPr>
          <p:txBody>
            <a:bodyPr/>
            <a:lstStyle/>
            <a:p>
              <a:pPr>
                <a:defRPr/>
              </a:pPr>
              <a:endParaRPr lang="zh-CN" altLang="en-US" sz="2400" kern="0">
                <a:solidFill>
                  <a:sysClr val="windowText" lastClr="000000"/>
                </a:solidFill>
                <a:cs typeface="思源黑体 CN Light" panose="020B0300000000000000" pitchFamily="34" charset="-122"/>
                <a:sym typeface="思源黑体 CN Medium" charset="0"/>
              </a:endParaRPr>
            </a:p>
          </p:txBody>
        </p:sp>
        <p:sp>
          <p:nvSpPr>
            <p:cNvPr id="71" name="Freeform 14"/>
            <p:cNvSpPr/>
            <p:nvPr/>
          </p:nvSpPr>
          <p:spPr bwMode="auto">
            <a:xfrm>
              <a:off x="9363" y="5910"/>
              <a:ext cx="910" cy="1367"/>
            </a:xfrm>
            <a:custGeom>
              <a:avLst/>
              <a:gdLst>
                <a:gd name="T0" fmla="*/ 319 w 369"/>
                <a:gd name="T1" fmla="*/ 0 h 553"/>
                <a:gd name="T2" fmla="*/ 55 w 369"/>
                <a:gd name="T3" fmla="*/ 152 h 553"/>
                <a:gd name="T4" fmla="*/ 0 w 369"/>
                <a:gd name="T5" fmla="*/ 184 h 553"/>
                <a:gd name="T6" fmla="*/ 0 w 369"/>
                <a:gd name="T7" fmla="*/ 247 h 553"/>
                <a:gd name="T8" fmla="*/ 0 w 369"/>
                <a:gd name="T9" fmla="*/ 553 h 553"/>
                <a:gd name="T10" fmla="*/ 288 w 369"/>
                <a:gd name="T11" fmla="*/ 413 h 553"/>
                <a:gd name="T12" fmla="*/ 343 w 369"/>
                <a:gd name="T13" fmla="*/ 318 h 553"/>
                <a:gd name="T14" fmla="*/ 369 w 369"/>
                <a:gd name="T15" fmla="*/ 184 h 553"/>
                <a:gd name="T16" fmla="*/ 319 w 369"/>
                <a:gd name="T17" fmla="*/ 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9" h="553">
                  <a:moveTo>
                    <a:pt x="319" y="0"/>
                  </a:moveTo>
                  <a:cubicBezTo>
                    <a:pt x="55" y="152"/>
                    <a:pt x="55" y="152"/>
                    <a:pt x="55" y="152"/>
                  </a:cubicBezTo>
                  <a:cubicBezTo>
                    <a:pt x="0" y="184"/>
                    <a:pt x="0" y="184"/>
                    <a:pt x="0" y="184"/>
                  </a:cubicBezTo>
                  <a:cubicBezTo>
                    <a:pt x="0" y="247"/>
                    <a:pt x="0" y="247"/>
                    <a:pt x="0" y="247"/>
                  </a:cubicBezTo>
                  <a:cubicBezTo>
                    <a:pt x="0" y="553"/>
                    <a:pt x="0" y="553"/>
                    <a:pt x="0" y="553"/>
                  </a:cubicBezTo>
                  <a:cubicBezTo>
                    <a:pt x="117" y="553"/>
                    <a:pt x="221" y="498"/>
                    <a:pt x="288" y="413"/>
                  </a:cubicBezTo>
                  <a:cubicBezTo>
                    <a:pt x="311" y="385"/>
                    <a:pt x="330" y="353"/>
                    <a:pt x="343" y="318"/>
                  </a:cubicBezTo>
                  <a:cubicBezTo>
                    <a:pt x="359" y="277"/>
                    <a:pt x="369" y="232"/>
                    <a:pt x="369" y="184"/>
                  </a:cubicBezTo>
                  <a:cubicBezTo>
                    <a:pt x="369" y="117"/>
                    <a:pt x="350" y="54"/>
                    <a:pt x="319" y="0"/>
                  </a:cubicBezTo>
                  <a:close/>
                </a:path>
              </a:pathLst>
            </a:custGeom>
            <a:gradFill>
              <a:gsLst>
                <a:gs pos="0">
                  <a:srgbClr val="E30000"/>
                </a:gs>
                <a:gs pos="100000">
                  <a:srgbClr val="760303"/>
                </a:gs>
              </a:gsLst>
              <a:lin scaled="0"/>
            </a:gradFill>
            <a:ln>
              <a:noFill/>
            </a:ln>
          </p:spPr>
          <p:txBody>
            <a:bodyPr/>
            <a:lstStyle/>
            <a:p>
              <a:pPr>
                <a:defRPr/>
              </a:pPr>
              <a:endParaRPr lang="zh-CN" altLang="en-US" sz="2400" kern="0">
                <a:solidFill>
                  <a:sysClr val="windowText" lastClr="000000"/>
                </a:solidFill>
                <a:cs typeface="思源黑体 CN Light" panose="020B0300000000000000" pitchFamily="34" charset="-122"/>
                <a:sym typeface="思源黑体 CN Medium" charset="0"/>
              </a:endParaRPr>
            </a:p>
          </p:txBody>
        </p:sp>
        <p:sp>
          <p:nvSpPr>
            <p:cNvPr id="72" name="椭圆 71"/>
            <p:cNvSpPr/>
            <p:nvPr/>
          </p:nvSpPr>
          <p:spPr>
            <a:xfrm>
              <a:off x="7057" y="6167"/>
              <a:ext cx="200" cy="193"/>
            </a:xfrm>
            <a:prstGeom prst="ellipse">
              <a:avLst/>
            </a:prstGeom>
            <a:solidFill>
              <a:sysClr val="window" lastClr="FFFFFF">
                <a:lumMod val="75000"/>
              </a:sysClr>
            </a:solidFill>
            <a:ln w="3810" cap="flat" cmpd="sng" algn="ctr">
              <a:solidFill>
                <a:sysClr val="window" lastClr="FFFFFF"/>
              </a:solidFill>
              <a:prstDash val="solid"/>
            </a:ln>
            <a:effectLst/>
          </p:spPr>
          <p:txBody>
            <a:bodyPr anchor="ctr"/>
            <a:lstStyle/>
            <a:p>
              <a:pPr algn="ctr">
                <a:defRPr/>
              </a:pPr>
              <a:endParaRPr lang="zh-CN" altLang="en-US" sz="2400" kern="0">
                <a:solidFill>
                  <a:sysClr val="window" lastClr="FFFFFF"/>
                </a:solidFill>
                <a:cs typeface="思源黑体 CN Light" panose="020B0300000000000000" pitchFamily="34" charset="-122"/>
                <a:sym typeface="思源黑体 CN Medium" charset="0"/>
              </a:endParaRPr>
            </a:p>
          </p:txBody>
        </p:sp>
        <p:cxnSp>
          <p:nvCxnSpPr>
            <p:cNvPr id="73" name="直接连接符 72"/>
            <p:cNvCxnSpPr>
              <a:cxnSpLocks noChangeShapeType="1"/>
            </p:cNvCxnSpPr>
            <p:nvPr/>
          </p:nvCxnSpPr>
          <p:spPr bwMode="auto">
            <a:xfrm flipH="1">
              <a:off x="1806" y="6263"/>
              <a:ext cx="5252" cy="0"/>
            </a:xfrm>
            <a:prstGeom prst="line">
              <a:avLst/>
            </a:prstGeom>
            <a:noFill/>
            <a:ln w="9525">
              <a:solidFill>
                <a:srgbClr val="7F7F7F"/>
              </a:solidFill>
              <a:prstDash val="sysDash"/>
              <a:round/>
            </a:ln>
            <a:extLst>
              <a:ext uri="{909E8E84-426E-40DD-AFC4-6F175D3DCCD1}">
                <a14:hiddenFill xmlns:a14="http://schemas.microsoft.com/office/drawing/2010/main">
                  <a:noFill/>
                </a14:hiddenFill>
              </a:ext>
            </a:extLst>
          </p:spPr>
        </p:cxnSp>
        <p:grpSp>
          <p:nvGrpSpPr>
            <p:cNvPr id="74" name="组合 28"/>
            <p:cNvGrpSpPr/>
            <p:nvPr/>
          </p:nvGrpSpPr>
          <p:grpSpPr bwMode="auto">
            <a:xfrm flipV="1">
              <a:off x="1806" y="8393"/>
              <a:ext cx="6425" cy="250"/>
              <a:chOff x="1150420" y="2300503"/>
              <a:chExt cx="3061540" cy="118384"/>
            </a:xfrm>
          </p:grpSpPr>
          <p:cxnSp>
            <p:nvCxnSpPr>
              <p:cNvPr id="75" name="直接连接符 29"/>
              <p:cNvCxnSpPr>
                <a:cxnSpLocks noChangeShapeType="1"/>
              </p:cNvCxnSpPr>
              <p:nvPr/>
            </p:nvCxnSpPr>
            <p:spPr bwMode="auto">
              <a:xfrm flipH="1" flipV="1">
                <a:off x="4093576" y="2300503"/>
                <a:ext cx="118384" cy="118384"/>
              </a:xfrm>
              <a:prstGeom prst="line">
                <a:avLst/>
              </a:prstGeom>
              <a:noFill/>
              <a:ln w="9525">
                <a:solidFill>
                  <a:srgbClr val="7F7F7F"/>
                </a:solidFill>
                <a:prstDash val="sysDash"/>
                <a:round/>
              </a:ln>
              <a:extLst>
                <a:ext uri="{909E8E84-426E-40DD-AFC4-6F175D3DCCD1}">
                  <a14:hiddenFill xmlns:a14="http://schemas.microsoft.com/office/drawing/2010/main">
                    <a:noFill/>
                  </a14:hiddenFill>
                </a:ext>
              </a:extLst>
            </p:spPr>
          </p:cxnSp>
          <p:cxnSp>
            <p:nvCxnSpPr>
              <p:cNvPr id="76" name="直接连接符 30"/>
              <p:cNvCxnSpPr>
                <a:cxnSpLocks noChangeShapeType="1"/>
              </p:cNvCxnSpPr>
              <p:nvPr/>
            </p:nvCxnSpPr>
            <p:spPr bwMode="auto">
              <a:xfrm flipH="1" flipV="1">
                <a:off x="1150420" y="2300503"/>
                <a:ext cx="2943157" cy="0"/>
              </a:xfrm>
              <a:prstGeom prst="line">
                <a:avLst/>
              </a:prstGeom>
              <a:noFill/>
              <a:ln w="9525">
                <a:solidFill>
                  <a:srgbClr val="7F7F7F"/>
                </a:solidFill>
                <a:prstDash val="sysDash"/>
                <a:round/>
              </a:ln>
              <a:extLst>
                <a:ext uri="{909E8E84-426E-40DD-AFC4-6F175D3DCCD1}">
                  <a14:hiddenFill xmlns:a14="http://schemas.microsoft.com/office/drawing/2010/main">
                    <a:noFill/>
                  </a14:hiddenFill>
                </a:ext>
              </a:extLst>
            </p:spPr>
          </p:cxnSp>
        </p:grpSp>
        <p:sp>
          <p:nvSpPr>
            <p:cNvPr id="77" name="椭圆 76"/>
            <p:cNvSpPr/>
            <p:nvPr/>
          </p:nvSpPr>
          <p:spPr>
            <a:xfrm>
              <a:off x="8227" y="8210"/>
              <a:ext cx="197" cy="197"/>
            </a:xfrm>
            <a:prstGeom prst="ellipse">
              <a:avLst/>
            </a:prstGeom>
            <a:solidFill>
              <a:sysClr val="window" lastClr="FFFFFF">
                <a:lumMod val="75000"/>
              </a:sysClr>
            </a:solidFill>
            <a:ln w="3810" cap="flat" cmpd="sng" algn="ctr">
              <a:solidFill>
                <a:sysClr val="window" lastClr="FFFFFF"/>
              </a:solidFill>
              <a:prstDash val="solid"/>
            </a:ln>
            <a:effectLst/>
          </p:spPr>
          <p:txBody>
            <a:bodyPr anchor="ctr"/>
            <a:lstStyle/>
            <a:p>
              <a:pPr algn="ctr">
                <a:defRPr/>
              </a:pPr>
              <a:endParaRPr lang="zh-CN" altLang="en-US" sz="2400" kern="0">
                <a:solidFill>
                  <a:sysClr val="window" lastClr="FFFFFF"/>
                </a:solidFill>
                <a:cs typeface="思源黑体 CN Light" panose="020B0300000000000000" pitchFamily="34" charset="-122"/>
                <a:sym typeface="思源黑体 CN Medium" charset="0"/>
              </a:endParaRPr>
            </a:p>
          </p:txBody>
        </p:sp>
        <p:sp>
          <p:nvSpPr>
            <p:cNvPr id="78" name="椭圆 77"/>
            <p:cNvSpPr/>
            <p:nvPr/>
          </p:nvSpPr>
          <p:spPr>
            <a:xfrm>
              <a:off x="11436" y="6187"/>
              <a:ext cx="200" cy="197"/>
            </a:xfrm>
            <a:prstGeom prst="ellipse">
              <a:avLst/>
            </a:prstGeom>
            <a:solidFill>
              <a:sysClr val="window" lastClr="FFFFFF">
                <a:lumMod val="75000"/>
              </a:sysClr>
            </a:solidFill>
            <a:ln w="3810" cap="flat" cmpd="sng" algn="ctr">
              <a:solidFill>
                <a:sysClr val="window" lastClr="FFFFFF"/>
              </a:solidFill>
              <a:prstDash val="solid"/>
            </a:ln>
            <a:effectLst/>
          </p:spPr>
          <p:txBody>
            <a:bodyPr anchor="ctr"/>
            <a:lstStyle/>
            <a:p>
              <a:pPr algn="ctr">
                <a:defRPr/>
              </a:pPr>
              <a:endParaRPr lang="zh-CN" altLang="en-US" sz="2400" kern="0">
                <a:solidFill>
                  <a:sysClr val="window" lastClr="FFFFFF"/>
                </a:solidFill>
                <a:cs typeface="思源黑体 CN Light" panose="020B0300000000000000" pitchFamily="34" charset="-122"/>
                <a:sym typeface="思源黑体 CN Medium" charset="0"/>
              </a:endParaRPr>
            </a:p>
          </p:txBody>
        </p:sp>
        <p:cxnSp>
          <p:nvCxnSpPr>
            <p:cNvPr id="79" name="直接连接符 78"/>
            <p:cNvCxnSpPr>
              <a:cxnSpLocks noChangeShapeType="1"/>
            </p:cNvCxnSpPr>
            <p:nvPr/>
          </p:nvCxnSpPr>
          <p:spPr bwMode="auto">
            <a:xfrm flipH="1">
              <a:off x="11669" y="6293"/>
              <a:ext cx="5252" cy="0"/>
            </a:xfrm>
            <a:prstGeom prst="line">
              <a:avLst/>
            </a:prstGeom>
            <a:noFill/>
            <a:ln w="9525">
              <a:solidFill>
                <a:srgbClr val="7F7F7F"/>
              </a:solidFill>
              <a:prstDash val="sysDash"/>
              <a:round/>
            </a:ln>
            <a:extLst>
              <a:ext uri="{909E8E84-426E-40DD-AFC4-6F175D3DCCD1}">
                <a14:hiddenFill xmlns:a14="http://schemas.microsoft.com/office/drawing/2010/main">
                  <a:noFill/>
                </a14:hiddenFill>
              </a:ext>
            </a:extLst>
          </p:spPr>
        </p:cxnSp>
        <p:grpSp>
          <p:nvGrpSpPr>
            <p:cNvPr id="80" name="组合 41"/>
            <p:cNvGrpSpPr/>
            <p:nvPr/>
          </p:nvGrpSpPr>
          <p:grpSpPr bwMode="auto">
            <a:xfrm flipH="1" flipV="1">
              <a:off x="10500" y="8393"/>
              <a:ext cx="6425" cy="250"/>
              <a:chOff x="1150420" y="2300503"/>
              <a:chExt cx="3061540" cy="118384"/>
            </a:xfrm>
          </p:grpSpPr>
          <p:cxnSp>
            <p:nvCxnSpPr>
              <p:cNvPr id="81" name="直接连接符 42"/>
              <p:cNvCxnSpPr>
                <a:cxnSpLocks noChangeShapeType="1"/>
              </p:cNvCxnSpPr>
              <p:nvPr/>
            </p:nvCxnSpPr>
            <p:spPr bwMode="auto">
              <a:xfrm flipH="1" flipV="1">
                <a:off x="4093576" y="2300503"/>
                <a:ext cx="118384" cy="118384"/>
              </a:xfrm>
              <a:prstGeom prst="line">
                <a:avLst/>
              </a:prstGeom>
              <a:noFill/>
              <a:ln w="9525">
                <a:solidFill>
                  <a:srgbClr val="7F7F7F"/>
                </a:solidFill>
                <a:prstDash val="sysDash"/>
                <a:round/>
              </a:ln>
              <a:extLst>
                <a:ext uri="{909E8E84-426E-40DD-AFC4-6F175D3DCCD1}">
                  <a14:hiddenFill xmlns:a14="http://schemas.microsoft.com/office/drawing/2010/main">
                    <a:noFill/>
                  </a14:hiddenFill>
                </a:ext>
              </a:extLst>
            </p:spPr>
          </p:cxnSp>
          <p:cxnSp>
            <p:nvCxnSpPr>
              <p:cNvPr id="82" name="直接连接符 43"/>
              <p:cNvCxnSpPr>
                <a:cxnSpLocks noChangeShapeType="1"/>
              </p:cNvCxnSpPr>
              <p:nvPr/>
            </p:nvCxnSpPr>
            <p:spPr bwMode="auto">
              <a:xfrm flipH="1" flipV="1">
                <a:off x="1150420" y="2300503"/>
                <a:ext cx="2943157" cy="0"/>
              </a:xfrm>
              <a:prstGeom prst="line">
                <a:avLst/>
              </a:prstGeom>
              <a:noFill/>
              <a:ln w="9525">
                <a:solidFill>
                  <a:srgbClr val="7F7F7F"/>
                </a:solidFill>
                <a:prstDash val="sysDash"/>
                <a:round/>
              </a:ln>
              <a:extLst>
                <a:ext uri="{909E8E84-426E-40DD-AFC4-6F175D3DCCD1}">
                  <a14:hiddenFill xmlns:a14="http://schemas.microsoft.com/office/drawing/2010/main">
                    <a:noFill/>
                  </a14:hiddenFill>
                </a:ext>
              </a:extLst>
            </p:spPr>
          </p:cxnSp>
        </p:grpSp>
        <p:sp>
          <p:nvSpPr>
            <p:cNvPr id="83" name="椭圆 82"/>
            <p:cNvSpPr/>
            <p:nvPr/>
          </p:nvSpPr>
          <p:spPr>
            <a:xfrm>
              <a:off x="10343" y="8210"/>
              <a:ext cx="200" cy="197"/>
            </a:xfrm>
            <a:prstGeom prst="ellipse">
              <a:avLst/>
            </a:prstGeom>
            <a:solidFill>
              <a:sysClr val="window" lastClr="FFFFFF">
                <a:lumMod val="75000"/>
              </a:sysClr>
            </a:solidFill>
            <a:ln w="3810" cap="flat" cmpd="sng" algn="ctr">
              <a:solidFill>
                <a:sysClr val="window" lastClr="FFFFFF"/>
              </a:solidFill>
              <a:prstDash val="solid"/>
            </a:ln>
            <a:effectLst/>
          </p:spPr>
          <p:txBody>
            <a:bodyPr anchor="ctr"/>
            <a:lstStyle/>
            <a:p>
              <a:pPr algn="ctr">
                <a:defRPr/>
              </a:pPr>
              <a:endParaRPr lang="zh-CN" altLang="en-US" sz="2400" kern="0">
                <a:solidFill>
                  <a:sysClr val="window" lastClr="FFFFFF"/>
                </a:solidFill>
                <a:cs typeface="思源黑体 CN Light" panose="020B0300000000000000" pitchFamily="34" charset="-122"/>
                <a:sym typeface="思源黑体 CN Medium" charset="0"/>
              </a:endParaRPr>
            </a:p>
          </p:txBody>
        </p:sp>
      </p:grpSp>
      <p:sp>
        <p:nvSpPr>
          <p:cNvPr id="97" name="文本框 96"/>
          <p:cNvSpPr txBox="1"/>
          <p:nvPr/>
        </p:nvSpPr>
        <p:spPr>
          <a:xfrm>
            <a:off x="1400810" y="1858645"/>
            <a:ext cx="2760345" cy="1383665"/>
          </a:xfrm>
          <a:prstGeom prst="rect">
            <a:avLst/>
          </a:prstGeom>
          <a:noFill/>
          <a:ln w="38100" cmpd="dbl">
            <a:noFill/>
            <a:prstDash val="solid"/>
            <a:bevel/>
          </a:ln>
        </p:spPr>
        <p:txBody>
          <a:bodyPr wrap="square" rtlCol="0">
            <a:spAutoFit/>
          </a:bodyPr>
          <a:p>
            <a:pPr fontAlgn="auto">
              <a:lnSpc>
                <a:spcPct val="150000"/>
              </a:lnSpc>
            </a:pPr>
            <a:r>
              <a:rPr lang="en-US" altLang="zh-CN" sz="20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政治生态发生历史性新变化，旗帜鲜明讲政治成为全省上下的高度自觉。</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8" name="文本框 97"/>
          <p:cNvSpPr txBox="1"/>
          <p:nvPr/>
        </p:nvSpPr>
        <p:spPr>
          <a:xfrm>
            <a:off x="8048625" y="1859915"/>
            <a:ext cx="3088640" cy="1383665"/>
          </a:xfrm>
          <a:prstGeom prst="rect">
            <a:avLst/>
          </a:prstGeom>
          <a:noFill/>
          <a:ln w="38100" cmpd="dbl">
            <a:noFill/>
            <a:prstDash val="solid"/>
            <a:bevel/>
          </a:ln>
        </p:spPr>
        <p:txBody>
          <a:bodyPr wrap="square" rtlCol="0">
            <a:spAutoFit/>
          </a:bodyPr>
          <a:p>
            <a:pPr fontAlgn="auto">
              <a:lnSpc>
                <a:spcPct val="150000"/>
              </a:lnSpc>
            </a:pPr>
            <a:r>
              <a:rPr lang="en-US" altLang="zh-CN" sz="20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实施重大国家战略实现新突破，河北在全国大局中的地位和影响力不断提升。</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9" name="文本框 98"/>
          <p:cNvSpPr txBox="1"/>
          <p:nvPr/>
        </p:nvSpPr>
        <p:spPr>
          <a:xfrm>
            <a:off x="1440180" y="3812540"/>
            <a:ext cx="2485390" cy="968375"/>
          </a:xfrm>
          <a:prstGeom prst="rect">
            <a:avLst/>
          </a:prstGeom>
          <a:noFill/>
          <a:ln w="38100" cmpd="dbl">
            <a:solidFill>
              <a:srgbClr val="000000">
                <a:alpha val="0"/>
              </a:srgbClr>
            </a:solidFill>
            <a:prstDash val="solid"/>
            <a:bevel/>
          </a:ln>
        </p:spPr>
        <p:txBody>
          <a:bodyPr wrap="square" rtlCol="0">
            <a:spAutoFit/>
          </a:bodyPr>
          <a:p>
            <a:pPr fontAlgn="auto">
              <a:lnSpc>
                <a:spcPct val="150000"/>
              </a:lnSpc>
            </a:pPr>
            <a:r>
              <a:rPr lang="en-US" altLang="zh-CN" sz="20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脱贫攻坚战全面胜利，如期全面建成小康社会。</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0" name="文本框 99"/>
          <p:cNvSpPr txBox="1"/>
          <p:nvPr/>
        </p:nvSpPr>
        <p:spPr>
          <a:xfrm>
            <a:off x="8052435" y="3415665"/>
            <a:ext cx="2740660" cy="1383665"/>
          </a:xfrm>
          <a:prstGeom prst="rect">
            <a:avLst/>
          </a:prstGeom>
          <a:noFill/>
          <a:ln w="38100" cmpd="dbl">
            <a:noFill/>
            <a:prstDash val="solid"/>
            <a:bevel/>
          </a:ln>
        </p:spPr>
        <p:txBody>
          <a:bodyPr wrap="square" rtlCol="0">
            <a:spAutoFit/>
          </a:bodyPr>
          <a:p>
            <a:pPr fontAlgn="auto">
              <a:lnSpc>
                <a:spcPct val="150000"/>
              </a:lnSpc>
            </a:pPr>
            <a:r>
              <a:rPr lang="en-US" altLang="zh-CN" sz="20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去产能任务超额完成，全省迈入绿色转型和高质量发展轨道。</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p:tgtEl>
                                          <p:spTgt spid="47"/>
                                        </p:tgtEl>
                                        <p:attrNameLst>
                                          <p:attrName>ppt_y</p:attrName>
                                        </p:attrNameLst>
                                      </p:cBhvr>
                                      <p:tavLst>
                                        <p:tav tm="0">
                                          <p:val>
                                            <p:strVal val="#ppt_y+#ppt_h*1.125000"/>
                                          </p:val>
                                        </p:tav>
                                        <p:tav tm="100000">
                                          <p:val>
                                            <p:strVal val="#ppt_y"/>
                                          </p:val>
                                        </p:tav>
                                      </p:tavLst>
                                    </p:anim>
                                    <p:animEffect transition="in" filter="wipe(up)">
                                      <p:cBhvr>
                                        <p:cTn id="13" dur="5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1" nodeType="clickEffect">
                                  <p:stCondLst>
                                    <p:cond delay="0"/>
                                  </p:stCondLst>
                                  <p:childTnLst>
                                    <p:set>
                                      <p:cBhvr>
                                        <p:cTn id="17" dur="1" fill="hold">
                                          <p:stCondLst>
                                            <p:cond delay="0"/>
                                          </p:stCondLst>
                                        </p:cTn>
                                        <p:tgtEl>
                                          <p:spTgt spid="97"/>
                                        </p:tgtEl>
                                        <p:attrNameLst>
                                          <p:attrName>style.visibility</p:attrName>
                                        </p:attrNameLst>
                                      </p:cBhvr>
                                      <p:to>
                                        <p:strVal val="visible"/>
                                      </p:to>
                                    </p:set>
                                    <p:anim calcmode="lin" valueType="num">
                                      <p:cBhvr additive="base">
                                        <p:cTn id="18" dur="500" fill="hold"/>
                                        <p:tgtEl>
                                          <p:spTgt spid="97"/>
                                        </p:tgtEl>
                                        <p:attrNameLst>
                                          <p:attrName>ppt_x</p:attrName>
                                        </p:attrNameLst>
                                      </p:cBhvr>
                                      <p:tavLst>
                                        <p:tav tm="0">
                                          <p:val>
                                            <p:strVal val="#ppt_x"/>
                                          </p:val>
                                        </p:tav>
                                        <p:tav tm="100000">
                                          <p:val>
                                            <p:strVal val="#ppt_x"/>
                                          </p:val>
                                        </p:tav>
                                      </p:tavLst>
                                    </p:anim>
                                    <p:anim calcmode="lin" valueType="num">
                                      <p:cBhvr additive="base">
                                        <p:cTn id="19"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8"/>
                                        </p:tgtEl>
                                        <p:attrNameLst>
                                          <p:attrName>style.visibility</p:attrName>
                                        </p:attrNameLst>
                                      </p:cBhvr>
                                      <p:to>
                                        <p:strVal val="visible"/>
                                      </p:to>
                                    </p:set>
                                    <p:anim calcmode="lin" valueType="num">
                                      <p:cBhvr additive="base">
                                        <p:cTn id="24" dur="500" fill="hold"/>
                                        <p:tgtEl>
                                          <p:spTgt spid="98"/>
                                        </p:tgtEl>
                                        <p:attrNameLst>
                                          <p:attrName>ppt_x</p:attrName>
                                        </p:attrNameLst>
                                      </p:cBhvr>
                                      <p:tavLst>
                                        <p:tav tm="0">
                                          <p:val>
                                            <p:strVal val="#ppt_x"/>
                                          </p:val>
                                        </p:tav>
                                        <p:tav tm="100000">
                                          <p:val>
                                            <p:strVal val="#ppt_x"/>
                                          </p:val>
                                        </p:tav>
                                      </p:tavLst>
                                    </p:anim>
                                    <p:anim calcmode="lin" valueType="num">
                                      <p:cBhvr additive="base">
                                        <p:cTn id="25"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9"/>
                                        </p:tgtEl>
                                        <p:attrNameLst>
                                          <p:attrName>style.visibility</p:attrName>
                                        </p:attrNameLst>
                                      </p:cBhvr>
                                      <p:to>
                                        <p:strVal val="visible"/>
                                      </p:to>
                                    </p:set>
                                    <p:anim calcmode="lin" valueType="num">
                                      <p:cBhvr additive="base">
                                        <p:cTn id="30" dur="500" fill="hold"/>
                                        <p:tgtEl>
                                          <p:spTgt spid="99"/>
                                        </p:tgtEl>
                                        <p:attrNameLst>
                                          <p:attrName>ppt_x</p:attrName>
                                        </p:attrNameLst>
                                      </p:cBhvr>
                                      <p:tavLst>
                                        <p:tav tm="0">
                                          <p:val>
                                            <p:strVal val="#ppt_x"/>
                                          </p:val>
                                        </p:tav>
                                        <p:tav tm="100000">
                                          <p:val>
                                            <p:strVal val="#ppt_x"/>
                                          </p:val>
                                        </p:tav>
                                      </p:tavLst>
                                    </p:anim>
                                    <p:anim calcmode="lin" valueType="num">
                                      <p:cBhvr additive="base">
                                        <p:cTn id="31"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0"/>
                                        </p:tgtEl>
                                        <p:attrNameLst>
                                          <p:attrName>style.visibility</p:attrName>
                                        </p:attrNameLst>
                                      </p:cBhvr>
                                      <p:to>
                                        <p:strVal val="visible"/>
                                      </p:to>
                                    </p:set>
                                    <p:anim calcmode="lin" valueType="num">
                                      <p:cBhvr additive="base">
                                        <p:cTn id="36" dur="500" fill="hold"/>
                                        <p:tgtEl>
                                          <p:spTgt spid="100"/>
                                        </p:tgtEl>
                                        <p:attrNameLst>
                                          <p:attrName>ppt_x</p:attrName>
                                        </p:attrNameLst>
                                      </p:cBhvr>
                                      <p:tavLst>
                                        <p:tav tm="0">
                                          <p:val>
                                            <p:strVal val="#ppt_x"/>
                                          </p:val>
                                        </p:tav>
                                        <p:tav tm="100000">
                                          <p:val>
                                            <p:strVal val="#ppt_x"/>
                                          </p:val>
                                        </p:tav>
                                      </p:tavLst>
                                    </p:anim>
                                    <p:anim calcmode="lin" valueType="num">
                                      <p:cBhvr additive="base">
                                        <p:cTn id="37"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7" grpId="1"/>
      <p:bldP spid="98" grpId="0"/>
      <p:bldP spid="99" grpId="0" bldLvl="0" animBg="1"/>
      <p:bldP spid="10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000">
              <a:srgbClr val="E30000"/>
            </a:gs>
            <a:gs pos="100000">
              <a:srgbClr val="760303"/>
            </a:gs>
          </a:gsLst>
          <a:path path="circle">
            <a:fillToRect t="100000" r="100000"/>
          </a:path>
          <a:tileRect l="-100000" b="-100000"/>
        </a:gradFill>
        <a:effectLst/>
      </p:bgPr>
    </p:bg>
    <p:spTree>
      <p:nvGrpSpPr>
        <p:cNvPr id="1" name=""/>
        <p:cNvGrpSpPr/>
        <p:nvPr/>
      </p:nvGrpSpPr>
      <p:grpSpPr>
        <a:xfrm>
          <a:off x="0" y="0"/>
          <a:ext cx="0" cy="0"/>
          <a:chOff x="0" y="0"/>
          <a:chExt cx="0" cy="0"/>
        </a:xfrm>
      </p:grpSpPr>
      <p:grpSp>
        <p:nvGrpSpPr>
          <p:cNvPr id="3" name="组合 2"/>
          <p:cNvGrpSpPr/>
          <p:nvPr/>
        </p:nvGrpSpPr>
        <p:grpSpPr>
          <a:xfrm>
            <a:off x="1120775" y="568960"/>
            <a:ext cx="10535261" cy="471171"/>
            <a:chOff x="5262338" y="1456889"/>
            <a:chExt cx="3790618" cy="385245"/>
          </a:xfrm>
        </p:grpSpPr>
        <p:sp>
          <p:nvSpPr>
            <p:cNvPr id="4" name="矩形: 圆角 9"/>
            <p:cNvSpPr/>
            <p:nvPr/>
          </p:nvSpPr>
          <p:spPr>
            <a:xfrm>
              <a:off x="5262338" y="1456889"/>
              <a:ext cx="3759554" cy="385245"/>
            </a:xfrm>
            <a:prstGeom prst="roundRect">
              <a:avLst>
                <a:gd name="adj" fmla="val 50000"/>
              </a:avLst>
            </a:prstGeom>
            <a:solidFill>
              <a:srgbClr val="FFF9D2">
                <a:alpha val="66000"/>
              </a:srgbClr>
            </a:solidFill>
            <a:ln w="6350">
              <a:gradFill flip="none" rotWithShape="1">
                <a:gsLst>
                  <a:gs pos="16000">
                    <a:srgbClr val="C00000">
                      <a:alpha val="0"/>
                    </a:srgbClr>
                  </a:gs>
                  <a:gs pos="100000">
                    <a:srgbClr val="C00000">
                      <a:alpha val="70000"/>
                    </a:srgb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5439545" y="1505174"/>
              <a:ext cx="3613411" cy="301135"/>
            </a:xfrm>
            <a:prstGeom prst="rect">
              <a:avLst/>
            </a:prstGeom>
            <a:noFill/>
          </p:spPr>
          <p:txBody>
            <a:bodyPr wrap="square" rtlCol="0">
              <a:spAutoFit/>
            </a:bodyPr>
            <a:p>
              <a:pPr defTabSz="914400">
                <a:defRPr/>
              </a:pPr>
              <a:r>
                <a:rPr lang="zh-CN" b="1">
                  <a:solidFill>
                    <a:srgbClr val="C00000"/>
                  </a:solidFill>
                  <a:latin typeface="微软雅黑" panose="020B0503020204020204" pitchFamily="34" charset="-122"/>
                  <a:ea typeface="微软雅黑" panose="020B0503020204020204" pitchFamily="34" charset="-122"/>
                  <a:sym typeface="+mn-ea"/>
                </a:rPr>
                <a:t>一、全面回顾九届省委带领全省人民五年来走过的不平凡历程，河北各项事业发生历史性新变化</a:t>
              </a:r>
              <a:endParaRPr lang="zh-CN" b="1">
                <a:solidFill>
                  <a:srgbClr val="C00000"/>
                </a:solidFill>
                <a:latin typeface="微软雅黑" panose="020B0503020204020204" pitchFamily="34" charset="-122"/>
                <a:ea typeface="微软雅黑" panose="020B0503020204020204" pitchFamily="34" charset="-122"/>
                <a:sym typeface="+mn-ea"/>
              </a:endParaRPr>
            </a:p>
          </p:txBody>
        </p:sp>
      </p:grpSp>
      <p:pic>
        <p:nvPicPr>
          <p:cNvPr id="2" name="图片 1" descr="背景1"/>
          <p:cNvPicPr>
            <a:picLocks noChangeAspect="1"/>
          </p:cNvPicPr>
          <p:nvPr/>
        </p:nvPicPr>
        <p:blipFill>
          <a:blip r:embed="rId1"/>
          <a:stretch>
            <a:fillRect/>
          </a:stretch>
        </p:blipFill>
        <p:spPr>
          <a:xfrm>
            <a:off x="798195" y="401320"/>
            <a:ext cx="807720" cy="774700"/>
          </a:xfrm>
          <a:prstGeom prst="rect">
            <a:avLst/>
          </a:prstGeom>
        </p:spPr>
      </p:pic>
      <p:grpSp>
        <p:nvGrpSpPr>
          <p:cNvPr id="47" name="组合 46"/>
          <p:cNvGrpSpPr/>
          <p:nvPr/>
        </p:nvGrpSpPr>
        <p:grpSpPr>
          <a:xfrm>
            <a:off x="1228725" y="1732915"/>
            <a:ext cx="9600565" cy="3335655"/>
            <a:chOff x="1806" y="3777"/>
            <a:chExt cx="15119" cy="5253"/>
          </a:xfrm>
        </p:grpSpPr>
        <p:grpSp>
          <p:nvGrpSpPr>
            <p:cNvPr id="59" name="组合 10"/>
            <p:cNvGrpSpPr/>
            <p:nvPr/>
          </p:nvGrpSpPr>
          <p:grpSpPr bwMode="auto">
            <a:xfrm>
              <a:off x="7057" y="3777"/>
              <a:ext cx="4612" cy="5253"/>
              <a:chOff x="3360585" y="1637866"/>
              <a:chExt cx="2197100" cy="2500530"/>
            </a:xfrm>
          </p:grpSpPr>
          <p:sp>
            <p:nvSpPr>
              <p:cNvPr id="60" name="Freeform 6"/>
              <p:cNvSpPr/>
              <p:nvPr/>
            </p:nvSpPr>
            <p:spPr bwMode="auto">
              <a:xfrm>
                <a:off x="4459135" y="3208630"/>
                <a:ext cx="1035050" cy="929766"/>
              </a:xfrm>
              <a:custGeom>
                <a:avLst/>
                <a:gdLst>
                  <a:gd name="T0" fmla="*/ 0 w 881"/>
                  <a:gd name="T1" fmla="*/ 198 h 792"/>
                  <a:gd name="T2" fmla="*/ 0 w 881"/>
                  <a:gd name="T3" fmla="*/ 792 h 792"/>
                  <a:gd name="T4" fmla="*/ 881 w 881"/>
                  <a:gd name="T5" fmla="*/ 283 h 792"/>
                  <a:gd name="T6" fmla="*/ 390 w 881"/>
                  <a:gd name="T7" fmla="*/ 0 h 792"/>
                  <a:gd name="T8" fmla="*/ 0 w 881"/>
                  <a:gd name="T9" fmla="*/ 198 h 792"/>
                </a:gdLst>
                <a:ahLst/>
                <a:cxnLst>
                  <a:cxn ang="0">
                    <a:pos x="T0" y="T1"/>
                  </a:cxn>
                  <a:cxn ang="0">
                    <a:pos x="T2" y="T3"/>
                  </a:cxn>
                  <a:cxn ang="0">
                    <a:pos x="T4" y="T5"/>
                  </a:cxn>
                  <a:cxn ang="0">
                    <a:pos x="T6" y="T7"/>
                  </a:cxn>
                  <a:cxn ang="0">
                    <a:pos x="T8" y="T9"/>
                  </a:cxn>
                </a:cxnLst>
                <a:rect l="0" t="0" r="r" b="b"/>
                <a:pathLst>
                  <a:path w="881" h="792">
                    <a:moveTo>
                      <a:pt x="0" y="198"/>
                    </a:moveTo>
                    <a:cubicBezTo>
                      <a:pt x="0" y="792"/>
                      <a:pt x="0" y="792"/>
                      <a:pt x="0" y="792"/>
                    </a:cubicBezTo>
                    <a:cubicBezTo>
                      <a:pt x="881" y="283"/>
                      <a:pt x="881" y="283"/>
                      <a:pt x="881" y="283"/>
                    </a:cubicBezTo>
                    <a:cubicBezTo>
                      <a:pt x="390" y="0"/>
                      <a:pt x="390" y="0"/>
                      <a:pt x="390" y="0"/>
                    </a:cubicBezTo>
                    <a:cubicBezTo>
                      <a:pt x="302" y="120"/>
                      <a:pt x="160" y="198"/>
                      <a:pt x="0" y="198"/>
                    </a:cubicBezTo>
                    <a:close/>
                  </a:path>
                </a:pathLst>
              </a:custGeom>
              <a:solidFill>
                <a:srgbClr val="C00000"/>
              </a:solidFill>
              <a:ln>
                <a:noFill/>
              </a:ln>
            </p:spPr>
            <p:txBody>
              <a:bodyPr/>
              <a:p>
                <a:pPr>
                  <a:defRPr/>
                </a:pPr>
                <a:endParaRPr lang="zh-CN" altLang="en-US" sz="2400" kern="0">
                  <a:solidFill>
                    <a:sysClr val="windowText" lastClr="000000"/>
                  </a:solidFill>
                  <a:cs typeface="思源黑体 CN Light" panose="020B0300000000000000" pitchFamily="34" charset="-122"/>
                  <a:sym typeface="思源黑体 CN Medium" charset="0"/>
                </a:endParaRPr>
              </a:p>
            </p:txBody>
          </p:sp>
          <p:sp>
            <p:nvSpPr>
              <p:cNvPr id="63" name="Freeform 7"/>
              <p:cNvSpPr/>
              <p:nvPr/>
            </p:nvSpPr>
            <p:spPr bwMode="auto">
              <a:xfrm>
                <a:off x="3424085" y="3208630"/>
                <a:ext cx="1035050" cy="929766"/>
              </a:xfrm>
              <a:custGeom>
                <a:avLst/>
                <a:gdLst>
                  <a:gd name="T0" fmla="*/ 881 w 881"/>
                  <a:gd name="T1" fmla="*/ 198 h 792"/>
                  <a:gd name="T2" fmla="*/ 490 w 881"/>
                  <a:gd name="T3" fmla="*/ 0 h 792"/>
                  <a:gd name="T4" fmla="*/ 0 w 881"/>
                  <a:gd name="T5" fmla="*/ 283 h 792"/>
                  <a:gd name="T6" fmla="*/ 881 w 881"/>
                  <a:gd name="T7" fmla="*/ 792 h 792"/>
                  <a:gd name="T8" fmla="*/ 881 w 881"/>
                  <a:gd name="T9" fmla="*/ 792 h 792"/>
                  <a:gd name="T10" fmla="*/ 881 w 881"/>
                  <a:gd name="T11" fmla="*/ 198 h 792"/>
                </a:gdLst>
                <a:ahLst/>
                <a:cxnLst>
                  <a:cxn ang="0">
                    <a:pos x="T0" y="T1"/>
                  </a:cxn>
                  <a:cxn ang="0">
                    <a:pos x="T2" y="T3"/>
                  </a:cxn>
                  <a:cxn ang="0">
                    <a:pos x="T4" y="T5"/>
                  </a:cxn>
                  <a:cxn ang="0">
                    <a:pos x="T6" y="T7"/>
                  </a:cxn>
                  <a:cxn ang="0">
                    <a:pos x="T8" y="T9"/>
                  </a:cxn>
                  <a:cxn ang="0">
                    <a:pos x="T10" y="T11"/>
                  </a:cxn>
                </a:cxnLst>
                <a:rect l="0" t="0" r="r" b="b"/>
                <a:pathLst>
                  <a:path w="881" h="792">
                    <a:moveTo>
                      <a:pt x="881" y="198"/>
                    </a:moveTo>
                    <a:cubicBezTo>
                      <a:pt x="721" y="198"/>
                      <a:pt x="579" y="120"/>
                      <a:pt x="490" y="0"/>
                    </a:cubicBezTo>
                    <a:cubicBezTo>
                      <a:pt x="0" y="283"/>
                      <a:pt x="0" y="283"/>
                      <a:pt x="0" y="283"/>
                    </a:cubicBezTo>
                    <a:cubicBezTo>
                      <a:pt x="881" y="792"/>
                      <a:pt x="881" y="792"/>
                      <a:pt x="881" y="792"/>
                    </a:cubicBezTo>
                    <a:cubicBezTo>
                      <a:pt x="881" y="792"/>
                      <a:pt x="881" y="792"/>
                      <a:pt x="881" y="792"/>
                    </a:cubicBezTo>
                    <a:cubicBezTo>
                      <a:pt x="881" y="198"/>
                      <a:pt x="881" y="198"/>
                      <a:pt x="881" y="198"/>
                    </a:cubicBezTo>
                    <a:close/>
                  </a:path>
                </a:pathLst>
              </a:custGeom>
              <a:solidFill>
                <a:srgbClr val="C00000"/>
              </a:solidFill>
              <a:ln>
                <a:noFill/>
              </a:ln>
            </p:spPr>
            <p:txBody>
              <a:bodyPr/>
              <a:p>
                <a:pPr>
                  <a:defRPr/>
                </a:pPr>
                <a:endParaRPr lang="zh-CN" altLang="en-US" sz="2400" kern="0">
                  <a:solidFill>
                    <a:sysClr val="windowText" lastClr="000000"/>
                  </a:solidFill>
                  <a:cs typeface="思源黑体 CN Light" panose="020B0300000000000000" pitchFamily="34" charset="-122"/>
                  <a:sym typeface="思源黑体 CN Medium" charset="0"/>
                </a:endParaRPr>
              </a:p>
            </p:txBody>
          </p:sp>
          <p:sp>
            <p:nvSpPr>
              <p:cNvPr id="65" name="Freeform 8"/>
              <p:cNvSpPr/>
              <p:nvPr/>
            </p:nvSpPr>
            <p:spPr bwMode="auto">
              <a:xfrm>
                <a:off x="3360585" y="1637866"/>
                <a:ext cx="1035050" cy="947218"/>
              </a:xfrm>
              <a:custGeom>
                <a:avLst/>
                <a:gdLst>
                  <a:gd name="T0" fmla="*/ 880 w 880"/>
                  <a:gd name="T1" fmla="*/ 566 h 806"/>
                  <a:gd name="T2" fmla="*/ 880 w 880"/>
                  <a:gd name="T3" fmla="*/ 0 h 806"/>
                  <a:gd name="T4" fmla="*/ 0 w 880"/>
                  <a:gd name="T5" fmla="*/ 508 h 806"/>
                  <a:gd name="T6" fmla="*/ 0 w 880"/>
                  <a:gd name="T7" fmla="*/ 508 h 806"/>
                  <a:gd name="T8" fmla="*/ 515 w 880"/>
                  <a:gd name="T9" fmla="*/ 806 h 806"/>
                  <a:gd name="T10" fmla="*/ 880 w 880"/>
                  <a:gd name="T11" fmla="*/ 566 h 806"/>
                </a:gdLst>
                <a:ahLst/>
                <a:cxnLst>
                  <a:cxn ang="0">
                    <a:pos x="T0" y="T1"/>
                  </a:cxn>
                  <a:cxn ang="0">
                    <a:pos x="T2" y="T3"/>
                  </a:cxn>
                  <a:cxn ang="0">
                    <a:pos x="T4" y="T5"/>
                  </a:cxn>
                  <a:cxn ang="0">
                    <a:pos x="T6" y="T7"/>
                  </a:cxn>
                  <a:cxn ang="0">
                    <a:pos x="T8" y="T9"/>
                  </a:cxn>
                  <a:cxn ang="0">
                    <a:pos x="T10" y="T11"/>
                  </a:cxn>
                </a:cxnLst>
                <a:rect l="0" t="0" r="r" b="b"/>
                <a:pathLst>
                  <a:path w="880" h="806">
                    <a:moveTo>
                      <a:pt x="880" y="566"/>
                    </a:moveTo>
                    <a:cubicBezTo>
                      <a:pt x="880" y="0"/>
                      <a:pt x="880" y="0"/>
                      <a:pt x="880" y="0"/>
                    </a:cubicBezTo>
                    <a:cubicBezTo>
                      <a:pt x="0" y="508"/>
                      <a:pt x="0" y="508"/>
                      <a:pt x="0" y="508"/>
                    </a:cubicBezTo>
                    <a:cubicBezTo>
                      <a:pt x="0" y="508"/>
                      <a:pt x="0" y="508"/>
                      <a:pt x="0" y="508"/>
                    </a:cubicBezTo>
                    <a:cubicBezTo>
                      <a:pt x="515" y="806"/>
                      <a:pt x="515" y="806"/>
                      <a:pt x="515" y="806"/>
                    </a:cubicBezTo>
                    <a:cubicBezTo>
                      <a:pt x="590" y="675"/>
                      <a:pt x="724" y="583"/>
                      <a:pt x="880" y="566"/>
                    </a:cubicBezTo>
                    <a:close/>
                  </a:path>
                </a:pathLst>
              </a:custGeom>
              <a:solidFill>
                <a:srgbClr val="BD0000"/>
              </a:solidFill>
              <a:ln>
                <a:noFill/>
              </a:ln>
            </p:spPr>
            <p:txBody>
              <a:bodyPr/>
              <a:p>
                <a:pPr>
                  <a:defRPr/>
                </a:pPr>
                <a:endParaRPr lang="zh-CN" altLang="en-US" sz="2400" kern="0">
                  <a:solidFill>
                    <a:sysClr val="windowText" lastClr="000000"/>
                  </a:solidFill>
                  <a:cs typeface="思源黑体 CN Light" panose="020B0300000000000000" pitchFamily="34" charset="-122"/>
                  <a:sym typeface="思源黑体 CN Medium" charset="0"/>
                </a:endParaRPr>
              </a:p>
            </p:txBody>
          </p:sp>
          <p:sp>
            <p:nvSpPr>
              <p:cNvPr id="66" name="Freeform 9"/>
              <p:cNvSpPr/>
              <p:nvPr/>
            </p:nvSpPr>
            <p:spPr bwMode="auto">
              <a:xfrm>
                <a:off x="3360585" y="2234439"/>
                <a:ext cx="604837" cy="1194732"/>
              </a:xfrm>
              <a:custGeom>
                <a:avLst/>
                <a:gdLst>
                  <a:gd name="T0" fmla="*/ 449 w 515"/>
                  <a:gd name="T1" fmla="*/ 540 h 1016"/>
                  <a:gd name="T2" fmla="*/ 515 w 515"/>
                  <a:gd name="T3" fmla="*/ 298 h 1016"/>
                  <a:gd name="T4" fmla="*/ 0 w 515"/>
                  <a:gd name="T5" fmla="*/ 0 h 1016"/>
                  <a:gd name="T6" fmla="*/ 0 w 515"/>
                  <a:gd name="T7" fmla="*/ 1016 h 1016"/>
                  <a:gd name="T8" fmla="*/ 489 w 515"/>
                  <a:gd name="T9" fmla="*/ 733 h 1016"/>
                  <a:gd name="T10" fmla="*/ 449 w 515"/>
                  <a:gd name="T11" fmla="*/ 540 h 1016"/>
                </a:gdLst>
                <a:ahLst/>
                <a:cxnLst>
                  <a:cxn ang="0">
                    <a:pos x="T0" y="T1"/>
                  </a:cxn>
                  <a:cxn ang="0">
                    <a:pos x="T2" y="T3"/>
                  </a:cxn>
                  <a:cxn ang="0">
                    <a:pos x="T4" y="T5"/>
                  </a:cxn>
                  <a:cxn ang="0">
                    <a:pos x="T6" y="T7"/>
                  </a:cxn>
                  <a:cxn ang="0">
                    <a:pos x="T8" y="T9"/>
                  </a:cxn>
                  <a:cxn ang="0">
                    <a:pos x="T10" y="T11"/>
                  </a:cxn>
                </a:cxnLst>
                <a:rect l="0" t="0" r="r" b="b"/>
                <a:pathLst>
                  <a:path w="515" h="1016">
                    <a:moveTo>
                      <a:pt x="449" y="540"/>
                    </a:moveTo>
                    <a:cubicBezTo>
                      <a:pt x="449" y="452"/>
                      <a:pt x="473" y="369"/>
                      <a:pt x="515" y="298"/>
                    </a:cubicBezTo>
                    <a:cubicBezTo>
                      <a:pt x="0" y="0"/>
                      <a:pt x="0" y="0"/>
                      <a:pt x="0" y="0"/>
                    </a:cubicBezTo>
                    <a:cubicBezTo>
                      <a:pt x="0" y="1016"/>
                      <a:pt x="0" y="1016"/>
                      <a:pt x="0" y="1016"/>
                    </a:cubicBezTo>
                    <a:cubicBezTo>
                      <a:pt x="489" y="733"/>
                      <a:pt x="489" y="733"/>
                      <a:pt x="489" y="733"/>
                    </a:cubicBezTo>
                    <a:cubicBezTo>
                      <a:pt x="464" y="674"/>
                      <a:pt x="449" y="609"/>
                      <a:pt x="449" y="540"/>
                    </a:cubicBezTo>
                    <a:close/>
                  </a:path>
                </a:pathLst>
              </a:custGeom>
              <a:solidFill>
                <a:srgbClr val="CF0000"/>
              </a:solidFill>
              <a:ln>
                <a:noFill/>
              </a:ln>
            </p:spPr>
            <p:txBody>
              <a:bodyPr/>
              <a:p>
                <a:pPr>
                  <a:defRPr/>
                </a:pPr>
                <a:endParaRPr lang="zh-CN" altLang="en-US" sz="2400" kern="0">
                  <a:solidFill>
                    <a:sysClr val="windowText" lastClr="000000"/>
                  </a:solidFill>
                  <a:cs typeface="思源黑体 CN Light" panose="020B0300000000000000" pitchFamily="34" charset="-122"/>
                  <a:sym typeface="思源黑体 CN Medium" charset="0"/>
                </a:endParaRPr>
              </a:p>
            </p:txBody>
          </p:sp>
          <p:sp>
            <p:nvSpPr>
              <p:cNvPr id="67" name="Freeform 10"/>
              <p:cNvSpPr/>
              <p:nvPr/>
            </p:nvSpPr>
            <p:spPr bwMode="auto">
              <a:xfrm>
                <a:off x="4522635" y="1637866"/>
                <a:ext cx="1035050" cy="947218"/>
              </a:xfrm>
              <a:custGeom>
                <a:avLst/>
                <a:gdLst>
                  <a:gd name="T0" fmla="*/ 365 w 880"/>
                  <a:gd name="T1" fmla="*/ 806 h 806"/>
                  <a:gd name="T2" fmla="*/ 880 w 880"/>
                  <a:gd name="T3" fmla="*/ 508 h 806"/>
                  <a:gd name="T4" fmla="*/ 880 w 880"/>
                  <a:gd name="T5" fmla="*/ 508 h 806"/>
                  <a:gd name="T6" fmla="*/ 0 w 880"/>
                  <a:gd name="T7" fmla="*/ 0 h 806"/>
                  <a:gd name="T8" fmla="*/ 0 w 880"/>
                  <a:gd name="T9" fmla="*/ 566 h 806"/>
                  <a:gd name="T10" fmla="*/ 365 w 880"/>
                  <a:gd name="T11" fmla="*/ 806 h 806"/>
                </a:gdLst>
                <a:ahLst/>
                <a:cxnLst>
                  <a:cxn ang="0">
                    <a:pos x="T0" y="T1"/>
                  </a:cxn>
                  <a:cxn ang="0">
                    <a:pos x="T2" y="T3"/>
                  </a:cxn>
                  <a:cxn ang="0">
                    <a:pos x="T4" y="T5"/>
                  </a:cxn>
                  <a:cxn ang="0">
                    <a:pos x="T6" y="T7"/>
                  </a:cxn>
                  <a:cxn ang="0">
                    <a:pos x="T8" y="T9"/>
                  </a:cxn>
                  <a:cxn ang="0">
                    <a:pos x="T10" y="T11"/>
                  </a:cxn>
                </a:cxnLst>
                <a:rect l="0" t="0" r="r" b="b"/>
                <a:pathLst>
                  <a:path w="880" h="806">
                    <a:moveTo>
                      <a:pt x="365" y="806"/>
                    </a:moveTo>
                    <a:cubicBezTo>
                      <a:pt x="880" y="508"/>
                      <a:pt x="880" y="508"/>
                      <a:pt x="880" y="508"/>
                    </a:cubicBezTo>
                    <a:cubicBezTo>
                      <a:pt x="880" y="508"/>
                      <a:pt x="880" y="508"/>
                      <a:pt x="880" y="508"/>
                    </a:cubicBezTo>
                    <a:cubicBezTo>
                      <a:pt x="0" y="0"/>
                      <a:pt x="0" y="0"/>
                      <a:pt x="0" y="0"/>
                    </a:cubicBezTo>
                    <a:cubicBezTo>
                      <a:pt x="0" y="566"/>
                      <a:pt x="0" y="566"/>
                      <a:pt x="0" y="566"/>
                    </a:cubicBezTo>
                    <a:cubicBezTo>
                      <a:pt x="156" y="583"/>
                      <a:pt x="290" y="676"/>
                      <a:pt x="365" y="806"/>
                    </a:cubicBezTo>
                    <a:close/>
                  </a:path>
                </a:pathLst>
              </a:custGeom>
              <a:solidFill>
                <a:srgbClr val="BD0000"/>
              </a:solidFill>
              <a:ln>
                <a:noFill/>
              </a:ln>
            </p:spPr>
            <p:txBody>
              <a:bodyPr/>
              <a:p>
                <a:pPr>
                  <a:defRPr/>
                </a:pPr>
                <a:endParaRPr lang="zh-CN" altLang="en-US" sz="2400" kern="0">
                  <a:solidFill>
                    <a:sysClr val="windowText" lastClr="000000"/>
                  </a:solidFill>
                  <a:cs typeface="思源黑体 CN Light" panose="020B0300000000000000" pitchFamily="34" charset="-122"/>
                  <a:sym typeface="思源黑体 CN Medium" charset="0"/>
                </a:endParaRPr>
              </a:p>
            </p:txBody>
          </p:sp>
          <p:sp>
            <p:nvSpPr>
              <p:cNvPr id="68" name="Freeform 11"/>
              <p:cNvSpPr/>
              <p:nvPr/>
            </p:nvSpPr>
            <p:spPr bwMode="auto">
              <a:xfrm>
                <a:off x="4952847" y="2234439"/>
                <a:ext cx="604838" cy="1194732"/>
              </a:xfrm>
              <a:custGeom>
                <a:avLst/>
                <a:gdLst>
                  <a:gd name="T0" fmla="*/ 0 w 515"/>
                  <a:gd name="T1" fmla="*/ 298 h 1016"/>
                  <a:gd name="T2" fmla="*/ 65 w 515"/>
                  <a:gd name="T3" fmla="*/ 540 h 1016"/>
                  <a:gd name="T4" fmla="*/ 25 w 515"/>
                  <a:gd name="T5" fmla="*/ 733 h 1016"/>
                  <a:gd name="T6" fmla="*/ 515 w 515"/>
                  <a:gd name="T7" fmla="*/ 1016 h 1016"/>
                  <a:gd name="T8" fmla="*/ 515 w 515"/>
                  <a:gd name="T9" fmla="*/ 0 h 1016"/>
                  <a:gd name="T10" fmla="*/ 0 w 515"/>
                  <a:gd name="T11" fmla="*/ 298 h 1016"/>
                </a:gdLst>
                <a:ahLst/>
                <a:cxnLst>
                  <a:cxn ang="0">
                    <a:pos x="T0" y="T1"/>
                  </a:cxn>
                  <a:cxn ang="0">
                    <a:pos x="T2" y="T3"/>
                  </a:cxn>
                  <a:cxn ang="0">
                    <a:pos x="T4" y="T5"/>
                  </a:cxn>
                  <a:cxn ang="0">
                    <a:pos x="T6" y="T7"/>
                  </a:cxn>
                  <a:cxn ang="0">
                    <a:pos x="T8" y="T9"/>
                  </a:cxn>
                  <a:cxn ang="0">
                    <a:pos x="T10" y="T11"/>
                  </a:cxn>
                </a:cxnLst>
                <a:rect l="0" t="0" r="r" b="b"/>
                <a:pathLst>
                  <a:path w="515" h="1016">
                    <a:moveTo>
                      <a:pt x="0" y="298"/>
                    </a:moveTo>
                    <a:cubicBezTo>
                      <a:pt x="41" y="369"/>
                      <a:pt x="65" y="452"/>
                      <a:pt x="65" y="540"/>
                    </a:cubicBezTo>
                    <a:cubicBezTo>
                      <a:pt x="65" y="609"/>
                      <a:pt x="51" y="674"/>
                      <a:pt x="25" y="733"/>
                    </a:cubicBezTo>
                    <a:cubicBezTo>
                      <a:pt x="515" y="1016"/>
                      <a:pt x="515" y="1016"/>
                      <a:pt x="515" y="1016"/>
                    </a:cubicBezTo>
                    <a:cubicBezTo>
                      <a:pt x="515" y="0"/>
                      <a:pt x="515" y="0"/>
                      <a:pt x="515" y="0"/>
                    </a:cubicBezTo>
                    <a:lnTo>
                      <a:pt x="0" y="298"/>
                    </a:lnTo>
                    <a:close/>
                  </a:path>
                </a:pathLst>
              </a:custGeom>
              <a:solidFill>
                <a:srgbClr val="CF0000"/>
              </a:solidFill>
              <a:ln>
                <a:noFill/>
              </a:ln>
            </p:spPr>
            <p:txBody>
              <a:bodyPr/>
              <a:p>
                <a:pPr>
                  <a:defRPr/>
                </a:pPr>
                <a:endParaRPr lang="zh-CN" altLang="en-US" sz="2400" kern="0">
                  <a:solidFill>
                    <a:sysClr val="windowText" lastClr="000000"/>
                  </a:solidFill>
                  <a:cs typeface="思源黑体 CN Light" panose="020B0300000000000000" pitchFamily="34" charset="-122"/>
                  <a:sym typeface="思源黑体 CN Medium" charset="0"/>
                </a:endParaRPr>
              </a:p>
            </p:txBody>
          </p:sp>
        </p:grpSp>
        <p:sp>
          <p:nvSpPr>
            <p:cNvPr id="69" name="Freeform 12"/>
            <p:cNvSpPr/>
            <p:nvPr/>
          </p:nvSpPr>
          <p:spPr bwMode="auto">
            <a:xfrm>
              <a:off x="8450" y="5910"/>
              <a:ext cx="913" cy="1367"/>
            </a:xfrm>
            <a:custGeom>
              <a:avLst/>
              <a:gdLst>
                <a:gd name="T0" fmla="*/ 313 w 369"/>
                <a:gd name="T1" fmla="*/ 152 h 553"/>
                <a:gd name="T2" fmla="*/ 50 w 369"/>
                <a:gd name="T3" fmla="*/ 0 h 553"/>
                <a:gd name="T4" fmla="*/ 0 w 369"/>
                <a:gd name="T5" fmla="*/ 184 h 553"/>
                <a:gd name="T6" fmla="*/ 26 w 369"/>
                <a:gd name="T7" fmla="*/ 318 h 553"/>
                <a:gd name="T8" fmla="*/ 80 w 369"/>
                <a:gd name="T9" fmla="*/ 413 h 553"/>
                <a:gd name="T10" fmla="*/ 369 w 369"/>
                <a:gd name="T11" fmla="*/ 553 h 553"/>
                <a:gd name="T12" fmla="*/ 369 w 369"/>
                <a:gd name="T13" fmla="*/ 553 h 553"/>
                <a:gd name="T14" fmla="*/ 369 w 369"/>
                <a:gd name="T15" fmla="*/ 247 h 553"/>
                <a:gd name="T16" fmla="*/ 369 w 369"/>
                <a:gd name="T17" fmla="*/ 184 h 553"/>
                <a:gd name="T18" fmla="*/ 313 w 369"/>
                <a:gd name="T19" fmla="*/ 15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9" h="553">
                  <a:moveTo>
                    <a:pt x="313" y="152"/>
                  </a:moveTo>
                  <a:cubicBezTo>
                    <a:pt x="50" y="0"/>
                    <a:pt x="50" y="0"/>
                    <a:pt x="50" y="0"/>
                  </a:cubicBezTo>
                  <a:cubicBezTo>
                    <a:pt x="18" y="54"/>
                    <a:pt x="0" y="117"/>
                    <a:pt x="0" y="184"/>
                  </a:cubicBezTo>
                  <a:cubicBezTo>
                    <a:pt x="0" y="232"/>
                    <a:pt x="9" y="277"/>
                    <a:pt x="26" y="318"/>
                  </a:cubicBezTo>
                  <a:cubicBezTo>
                    <a:pt x="39" y="353"/>
                    <a:pt x="58" y="385"/>
                    <a:pt x="80" y="413"/>
                  </a:cubicBezTo>
                  <a:cubicBezTo>
                    <a:pt x="148" y="498"/>
                    <a:pt x="252" y="553"/>
                    <a:pt x="369" y="553"/>
                  </a:cubicBezTo>
                  <a:cubicBezTo>
                    <a:pt x="369" y="553"/>
                    <a:pt x="369" y="553"/>
                    <a:pt x="369" y="553"/>
                  </a:cubicBezTo>
                  <a:cubicBezTo>
                    <a:pt x="369" y="247"/>
                    <a:pt x="369" y="247"/>
                    <a:pt x="369" y="247"/>
                  </a:cubicBezTo>
                  <a:cubicBezTo>
                    <a:pt x="369" y="184"/>
                    <a:pt x="369" y="184"/>
                    <a:pt x="369" y="184"/>
                  </a:cubicBezTo>
                  <a:lnTo>
                    <a:pt x="313" y="152"/>
                  </a:lnTo>
                  <a:close/>
                </a:path>
              </a:pathLst>
            </a:custGeom>
            <a:gradFill>
              <a:gsLst>
                <a:gs pos="0">
                  <a:srgbClr val="E30000"/>
                </a:gs>
                <a:gs pos="100000">
                  <a:srgbClr val="760303"/>
                </a:gs>
              </a:gsLst>
              <a:lin scaled="0"/>
            </a:gradFill>
            <a:ln>
              <a:noFill/>
            </a:ln>
          </p:spPr>
          <p:txBody>
            <a:bodyPr/>
            <a:p>
              <a:pPr>
                <a:defRPr/>
              </a:pPr>
              <a:endParaRPr lang="zh-CN" altLang="en-US" sz="2400" kern="0">
                <a:solidFill>
                  <a:sysClr val="windowText" lastClr="000000"/>
                </a:solidFill>
                <a:cs typeface="思源黑体 CN Light" panose="020B0300000000000000" pitchFamily="34" charset="-122"/>
                <a:sym typeface="思源黑体 CN Medium" charset="0"/>
              </a:endParaRPr>
            </a:p>
          </p:txBody>
        </p:sp>
        <p:sp>
          <p:nvSpPr>
            <p:cNvPr id="70" name="Freeform 13"/>
            <p:cNvSpPr/>
            <p:nvPr/>
          </p:nvSpPr>
          <p:spPr bwMode="auto">
            <a:xfrm>
              <a:off x="8577" y="5457"/>
              <a:ext cx="1573" cy="907"/>
            </a:xfrm>
            <a:custGeom>
              <a:avLst/>
              <a:gdLst>
                <a:gd name="T0" fmla="*/ 374 w 638"/>
                <a:gd name="T1" fmla="*/ 4 h 368"/>
                <a:gd name="T2" fmla="*/ 319 w 638"/>
                <a:gd name="T3" fmla="*/ 0 h 368"/>
                <a:gd name="T4" fmla="*/ 264 w 638"/>
                <a:gd name="T5" fmla="*/ 4 h 368"/>
                <a:gd name="T6" fmla="*/ 0 w 638"/>
                <a:gd name="T7" fmla="*/ 184 h 368"/>
                <a:gd name="T8" fmla="*/ 263 w 638"/>
                <a:gd name="T9" fmla="*/ 336 h 368"/>
                <a:gd name="T10" fmla="*/ 319 w 638"/>
                <a:gd name="T11" fmla="*/ 368 h 368"/>
                <a:gd name="T12" fmla="*/ 374 w 638"/>
                <a:gd name="T13" fmla="*/ 336 h 368"/>
                <a:gd name="T14" fmla="*/ 638 w 638"/>
                <a:gd name="T15" fmla="*/ 184 h 368"/>
                <a:gd name="T16" fmla="*/ 374 w 638"/>
                <a:gd name="T17" fmla="*/ 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8" h="368">
                  <a:moveTo>
                    <a:pt x="374" y="4"/>
                  </a:moveTo>
                  <a:cubicBezTo>
                    <a:pt x="356" y="1"/>
                    <a:pt x="337" y="0"/>
                    <a:pt x="319" y="0"/>
                  </a:cubicBezTo>
                  <a:cubicBezTo>
                    <a:pt x="300" y="0"/>
                    <a:pt x="282" y="1"/>
                    <a:pt x="264" y="4"/>
                  </a:cubicBezTo>
                  <a:cubicBezTo>
                    <a:pt x="151" y="21"/>
                    <a:pt x="55" y="89"/>
                    <a:pt x="0" y="184"/>
                  </a:cubicBezTo>
                  <a:cubicBezTo>
                    <a:pt x="263" y="336"/>
                    <a:pt x="263" y="336"/>
                    <a:pt x="263" y="336"/>
                  </a:cubicBezTo>
                  <a:cubicBezTo>
                    <a:pt x="319" y="368"/>
                    <a:pt x="319" y="368"/>
                    <a:pt x="319" y="368"/>
                  </a:cubicBezTo>
                  <a:cubicBezTo>
                    <a:pt x="374" y="336"/>
                    <a:pt x="374" y="336"/>
                    <a:pt x="374" y="336"/>
                  </a:cubicBezTo>
                  <a:cubicBezTo>
                    <a:pt x="638" y="184"/>
                    <a:pt x="638" y="184"/>
                    <a:pt x="638" y="184"/>
                  </a:cubicBezTo>
                  <a:cubicBezTo>
                    <a:pt x="583" y="89"/>
                    <a:pt x="487" y="21"/>
                    <a:pt x="374" y="4"/>
                  </a:cubicBezTo>
                  <a:close/>
                </a:path>
              </a:pathLst>
            </a:custGeom>
            <a:gradFill>
              <a:gsLst>
                <a:gs pos="0">
                  <a:srgbClr val="E30000"/>
                </a:gs>
                <a:gs pos="100000">
                  <a:srgbClr val="760303"/>
                </a:gs>
              </a:gsLst>
              <a:lin scaled="0"/>
            </a:gradFill>
            <a:ln>
              <a:noFill/>
            </a:ln>
          </p:spPr>
          <p:txBody>
            <a:bodyPr/>
            <a:p>
              <a:pPr>
                <a:defRPr/>
              </a:pPr>
              <a:endParaRPr lang="zh-CN" altLang="en-US" sz="2400" kern="0">
                <a:solidFill>
                  <a:sysClr val="windowText" lastClr="000000"/>
                </a:solidFill>
                <a:cs typeface="思源黑体 CN Light" panose="020B0300000000000000" pitchFamily="34" charset="-122"/>
                <a:sym typeface="思源黑体 CN Medium" charset="0"/>
              </a:endParaRPr>
            </a:p>
          </p:txBody>
        </p:sp>
        <p:sp>
          <p:nvSpPr>
            <p:cNvPr id="71" name="Freeform 14"/>
            <p:cNvSpPr/>
            <p:nvPr/>
          </p:nvSpPr>
          <p:spPr bwMode="auto">
            <a:xfrm>
              <a:off x="9363" y="5910"/>
              <a:ext cx="910" cy="1367"/>
            </a:xfrm>
            <a:custGeom>
              <a:avLst/>
              <a:gdLst>
                <a:gd name="T0" fmla="*/ 319 w 369"/>
                <a:gd name="T1" fmla="*/ 0 h 553"/>
                <a:gd name="T2" fmla="*/ 55 w 369"/>
                <a:gd name="T3" fmla="*/ 152 h 553"/>
                <a:gd name="T4" fmla="*/ 0 w 369"/>
                <a:gd name="T5" fmla="*/ 184 h 553"/>
                <a:gd name="T6" fmla="*/ 0 w 369"/>
                <a:gd name="T7" fmla="*/ 247 h 553"/>
                <a:gd name="T8" fmla="*/ 0 w 369"/>
                <a:gd name="T9" fmla="*/ 553 h 553"/>
                <a:gd name="T10" fmla="*/ 288 w 369"/>
                <a:gd name="T11" fmla="*/ 413 h 553"/>
                <a:gd name="T12" fmla="*/ 343 w 369"/>
                <a:gd name="T13" fmla="*/ 318 h 553"/>
                <a:gd name="T14" fmla="*/ 369 w 369"/>
                <a:gd name="T15" fmla="*/ 184 h 553"/>
                <a:gd name="T16" fmla="*/ 319 w 369"/>
                <a:gd name="T17" fmla="*/ 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9" h="553">
                  <a:moveTo>
                    <a:pt x="319" y="0"/>
                  </a:moveTo>
                  <a:cubicBezTo>
                    <a:pt x="55" y="152"/>
                    <a:pt x="55" y="152"/>
                    <a:pt x="55" y="152"/>
                  </a:cubicBezTo>
                  <a:cubicBezTo>
                    <a:pt x="0" y="184"/>
                    <a:pt x="0" y="184"/>
                    <a:pt x="0" y="184"/>
                  </a:cubicBezTo>
                  <a:cubicBezTo>
                    <a:pt x="0" y="247"/>
                    <a:pt x="0" y="247"/>
                    <a:pt x="0" y="247"/>
                  </a:cubicBezTo>
                  <a:cubicBezTo>
                    <a:pt x="0" y="553"/>
                    <a:pt x="0" y="553"/>
                    <a:pt x="0" y="553"/>
                  </a:cubicBezTo>
                  <a:cubicBezTo>
                    <a:pt x="117" y="553"/>
                    <a:pt x="221" y="498"/>
                    <a:pt x="288" y="413"/>
                  </a:cubicBezTo>
                  <a:cubicBezTo>
                    <a:pt x="311" y="385"/>
                    <a:pt x="330" y="353"/>
                    <a:pt x="343" y="318"/>
                  </a:cubicBezTo>
                  <a:cubicBezTo>
                    <a:pt x="359" y="277"/>
                    <a:pt x="369" y="232"/>
                    <a:pt x="369" y="184"/>
                  </a:cubicBezTo>
                  <a:cubicBezTo>
                    <a:pt x="369" y="117"/>
                    <a:pt x="350" y="54"/>
                    <a:pt x="319" y="0"/>
                  </a:cubicBezTo>
                  <a:close/>
                </a:path>
              </a:pathLst>
            </a:custGeom>
            <a:gradFill>
              <a:gsLst>
                <a:gs pos="0">
                  <a:srgbClr val="E30000"/>
                </a:gs>
                <a:gs pos="100000">
                  <a:srgbClr val="760303"/>
                </a:gs>
              </a:gsLst>
              <a:lin scaled="0"/>
            </a:gradFill>
            <a:ln>
              <a:noFill/>
            </a:ln>
          </p:spPr>
          <p:txBody>
            <a:bodyPr/>
            <a:p>
              <a:pPr>
                <a:defRPr/>
              </a:pPr>
              <a:endParaRPr lang="zh-CN" altLang="en-US" sz="2400" kern="0">
                <a:solidFill>
                  <a:sysClr val="windowText" lastClr="000000"/>
                </a:solidFill>
                <a:cs typeface="思源黑体 CN Light" panose="020B0300000000000000" pitchFamily="34" charset="-122"/>
                <a:sym typeface="思源黑体 CN Medium" charset="0"/>
              </a:endParaRPr>
            </a:p>
          </p:txBody>
        </p:sp>
        <p:sp>
          <p:nvSpPr>
            <p:cNvPr id="72" name="椭圆 71"/>
            <p:cNvSpPr/>
            <p:nvPr/>
          </p:nvSpPr>
          <p:spPr>
            <a:xfrm>
              <a:off x="7057" y="6167"/>
              <a:ext cx="200" cy="193"/>
            </a:xfrm>
            <a:prstGeom prst="ellipse">
              <a:avLst/>
            </a:prstGeom>
            <a:solidFill>
              <a:sysClr val="window" lastClr="FFFFFF">
                <a:lumMod val="75000"/>
              </a:sysClr>
            </a:solidFill>
            <a:ln w="3810" cap="flat" cmpd="sng" algn="ctr">
              <a:solidFill>
                <a:sysClr val="window" lastClr="FFFFFF"/>
              </a:solidFill>
              <a:prstDash val="solid"/>
            </a:ln>
            <a:effectLst/>
          </p:spPr>
          <p:txBody>
            <a:bodyPr anchor="ctr"/>
            <a:p>
              <a:pPr algn="ctr">
                <a:defRPr/>
              </a:pPr>
              <a:endParaRPr lang="zh-CN" altLang="en-US" sz="2400" kern="0">
                <a:solidFill>
                  <a:sysClr val="window" lastClr="FFFFFF"/>
                </a:solidFill>
                <a:cs typeface="思源黑体 CN Light" panose="020B0300000000000000" pitchFamily="34" charset="-122"/>
                <a:sym typeface="思源黑体 CN Medium" charset="0"/>
              </a:endParaRPr>
            </a:p>
          </p:txBody>
        </p:sp>
        <p:cxnSp>
          <p:nvCxnSpPr>
            <p:cNvPr id="73" name="直接连接符 72"/>
            <p:cNvCxnSpPr>
              <a:cxnSpLocks noChangeShapeType="1"/>
            </p:cNvCxnSpPr>
            <p:nvPr/>
          </p:nvCxnSpPr>
          <p:spPr bwMode="auto">
            <a:xfrm flipH="1">
              <a:off x="1806" y="6263"/>
              <a:ext cx="5252" cy="0"/>
            </a:xfrm>
            <a:prstGeom prst="line">
              <a:avLst/>
            </a:prstGeom>
            <a:noFill/>
            <a:ln w="9525">
              <a:solidFill>
                <a:srgbClr val="7F7F7F"/>
              </a:solidFill>
              <a:prstDash val="sysDash"/>
              <a:round/>
            </a:ln>
            <a:extLst>
              <a:ext uri="{909E8E84-426E-40DD-AFC4-6F175D3DCCD1}">
                <a14:hiddenFill xmlns:a14="http://schemas.microsoft.com/office/drawing/2010/main">
                  <a:noFill/>
                </a14:hiddenFill>
              </a:ext>
            </a:extLst>
          </p:spPr>
        </p:cxnSp>
        <p:grpSp>
          <p:nvGrpSpPr>
            <p:cNvPr id="74" name="组合 28"/>
            <p:cNvGrpSpPr/>
            <p:nvPr/>
          </p:nvGrpSpPr>
          <p:grpSpPr bwMode="auto">
            <a:xfrm flipV="1">
              <a:off x="1806" y="8393"/>
              <a:ext cx="6425" cy="250"/>
              <a:chOff x="1150420" y="2300503"/>
              <a:chExt cx="3061540" cy="118384"/>
            </a:xfrm>
          </p:grpSpPr>
          <p:cxnSp>
            <p:nvCxnSpPr>
              <p:cNvPr id="75" name="直接连接符 29"/>
              <p:cNvCxnSpPr>
                <a:cxnSpLocks noChangeShapeType="1"/>
              </p:cNvCxnSpPr>
              <p:nvPr/>
            </p:nvCxnSpPr>
            <p:spPr bwMode="auto">
              <a:xfrm flipH="1" flipV="1">
                <a:off x="4093576" y="2300503"/>
                <a:ext cx="118384" cy="118384"/>
              </a:xfrm>
              <a:prstGeom prst="line">
                <a:avLst/>
              </a:prstGeom>
              <a:noFill/>
              <a:ln w="9525">
                <a:solidFill>
                  <a:srgbClr val="7F7F7F"/>
                </a:solidFill>
                <a:prstDash val="sysDash"/>
                <a:round/>
              </a:ln>
              <a:extLst>
                <a:ext uri="{909E8E84-426E-40DD-AFC4-6F175D3DCCD1}">
                  <a14:hiddenFill xmlns:a14="http://schemas.microsoft.com/office/drawing/2010/main">
                    <a:noFill/>
                  </a14:hiddenFill>
                </a:ext>
              </a:extLst>
            </p:spPr>
          </p:cxnSp>
          <p:cxnSp>
            <p:nvCxnSpPr>
              <p:cNvPr id="76" name="直接连接符 30"/>
              <p:cNvCxnSpPr>
                <a:cxnSpLocks noChangeShapeType="1"/>
              </p:cNvCxnSpPr>
              <p:nvPr/>
            </p:nvCxnSpPr>
            <p:spPr bwMode="auto">
              <a:xfrm flipH="1" flipV="1">
                <a:off x="1150420" y="2300503"/>
                <a:ext cx="2943157" cy="0"/>
              </a:xfrm>
              <a:prstGeom prst="line">
                <a:avLst/>
              </a:prstGeom>
              <a:noFill/>
              <a:ln w="9525">
                <a:solidFill>
                  <a:srgbClr val="7F7F7F"/>
                </a:solidFill>
                <a:prstDash val="sysDash"/>
                <a:round/>
              </a:ln>
              <a:extLst>
                <a:ext uri="{909E8E84-426E-40DD-AFC4-6F175D3DCCD1}">
                  <a14:hiddenFill xmlns:a14="http://schemas.microsoft.com/office/drawing/2010/main">
                    <a:noFill/>
                  </a14:hiddenFill>
                </a:ext>
              </a:extLst>
            </p:spPr>
          </p:cxnSp>
        </p:grpSp>
        <p:sp>
          <p:nvSpPr>
            <p:cNvPr id="77" name="椭圆 76"/>
            <p:cNvSpPr/>
            <p:nvPr/>
          </p:nvSpPr>
          <p:spPr>
            <a:xfrm>
              <a:off x="8227" y="8210"/>
              <a:ext cx="197" cy="197"/>
            </a:xfrm>
            <a:prstGeom prst="ellipse">
              <a:avLst/>
            </a:prstGeom>
            <a:solidFill>
              <a:sysClr val="window" lastClr="FFFFFF">
                <a:lumMod val="75000"/>
              </a:sysClr>
            </a:solidFill>
            <a:ln w="3810" cap="flat" cmpd="sng" algn="ctr">
              <a:solidFill>
                <a:sysClr val="window" lastClr="FFFFFF"/>
              </a:solidFill>
              <a:prstDash val="solid"/>
            </a:ln>
            <a:effectLst/>
          </p:spPr>
          <p:txBody>
            <a:bodyPr anchor="ctr"/>
            <a:p>
              <a:pPr algn="ctr">
                <a:defRPr/>
              </a:pPr>
              <a:endParaRPr lang="zh-CN" altLang="en-US" sz="2400" kern="0">
                <a:solidFill>
                  <a:sysClr val="window" lastClr="FFFFFF"/>
                </a:solidFill>
                <a:cs typeface="思源黑体 CN Light" panose="020B0300000000000000" pitchFamily="34" charset="-122"/>
                <a:sym typeface="思源黑体 CN Medium" charset="0"/>
              </a:endParaRPr>
            </a:p>
          </p:txBody>
        </p:sp>
        <p:sp>
          <p:nvSpPr>
            <p:cNvPr id="78" name="椭圆 77"/>
            <p:cNvSpPr/>
            <p:nvPr/>
          </p:nvSpPr>
          <p:spPr>
            <a:xfrm>
              <a:off x="11436" y="6187"/>
              <a:ext cx="200" cy="197"/>
            </a:xfrm>
            <a:prstGeom prst="ellipse">
              <a:avLst/>
            </a:prstGeom>
            <a:solidFill>
              <a:sysClr val="window" lastClr="FFFFFF">
                <a:lumMod val="75000"/>
              </a:sysClr>
            </a:solidFill>
            <a:ln w="3810" cap="flat" cmpd="sng" algn="ctr">
              <a:solidFill>
                <a:sysClr val="window" lastClr="FFFFFF"/>
              </a:solidFill>
              <a:prstDash val="solid"/>
            </a:ln>
            <a:effectLst/>
          </p:spPr>
          <p:txBody>
            <a:bodyPr anchor="ctr"/>
            <a:p>
              <a:pPr algn="ctr">
                <a:defRPr/>
              </a:pPr>
              <a:endParaRPr lang="zh-CN" altLang="en-US" sz="2400" kern="0">
                <a:solidFill>
                  <a:sysClr val="window" lastClr="FFFFFF"/>
                </a:solidFill>
                <a:cs typeface="思源黑体 CN Light" panose="020B0300000000000000" pitchFamily="34" charset="-122"/>
                <a:sym typeface="思源黑体 CN Medium" charset="0"/>
              </a:endParaRPr>
            </a:p>
          </p:txBody>
        </p:sp>
        <p:cxnSp>
          <p:nvCxnSpPr>
            <p:cNvPr id="79" name="直接连接符 78"/>
            <p:cNvCxnSpPr>
              <a:cxnSpLocks noChangeShapeType="1"/>
            </p:cNvCxnSpPr>
            <p:nvPr/>
          </p:nvCxnSpPr>
          <p:spPr bwMode="auto">
            <a:xfrm flipH="1">
              <a:off x="11669" y="6293"/>
              <a:ext cx="5252" cy="0"/>
            </a:xfrm>
            <a:prstGeom prst="line">
              <a:avLst/>
            </a:prstGeom>
            <a:noFill/>
            <a:ln w="9525">
              <a:solidFill>
                <a:srgbClr val="7F7F7F"/>
              </a:solidFill>
              <a:prstDash val="sysDash"/>
              <a:round/>
            </a:ln>
            <a:extLst>
              <a:ext uri="{909E8E84-426E-40DD-AFC4-6F175D3DCCD1}">
                <a14:hiddenFill xmlns:a14="http://schemas.microsoft.com/office/drawing/2010/main">
                  <a:noFill/>
                </a14:hiddenFill>
              </a:ext>
            </a:extLst>
          </p:spPr>
        </p:cxnSp>
        <p:grpSp>
          <p:nvGrpSpPr>
            <p:cNvPr id="80" name="组合 41"/>
            <p:cNvGrpSpPr/>
            <p:nvPr/>
          </p:nvGrpSpPr>
          <p:grpSpPr bwMode="auto">
            <a:xfrm flipH="1" flipV="1">
              <a:off x="10500" y="8393"/>
              <a:ext cx="6425" cy="250"/>
              <a:chOff x="1150420" y="2300503"/>
              <a:chExt cx="3061540" cy="118384"/>
            </a:xfrm>
          </p:grpSpPr>
          <p:cxnSp>
            <p:nvCxnSpPr>
              <p:cNvPr id="81" name="直接连接符 42"/>
              <p:cNvCxnSpPr>
                <a:cxnSpLocks noChangeShapeType="1"/>
              </p:cNvCxnSpPr>
              <p:nvPr/>
            </p:nvCxnSpPr>
            <p:spPr bwMode="auto">
              <a:xfrm flipH="1" flipV="1">
                <a:off x="4093576" y="2300503"/>
                <a:ext cx="118384" cy="118384"/>
              </a:xfrm>
              <a:prstGeom prst="line">
                <a:avLst/>
              </a:prstGeom>
              <a:noFill/>
              <a:ln w="9525">
                <a:solidFill>
                  <a:srgbClr val="7F7F7F"/>
                </a:solidFill>
                <a:prstDash val="sysDash"/>
                <a:round/>
              </a:ln>
              <a:extLst>
                <a:ext uri="{909E8E84-426E-40DD-AFC4-6F175D3DCCD1}">
                  <a14:hiddenFill xmlns:a14="http://schemas.microsoft.com/office/drawing/2010/main">
                    <a:noFill/>
                  </a14:hiddenFill>
                </a:ext>
              </a:extLst>
            </p:spPr>
          </p:cxnSp>
          <p:cxnSp>
            <p:nvCxnSpPr>
              <p:cNvPr id="82" name="直接连接符 43"/>
              <p:cNvCxnSpPr>
                <a:cxnSpLocks noChangeShapeType="1"/>
              </p:cNvCxnSpPr>
              <p:nvPr/>
            </p:nvCxnSpPr>
            <p:spPr bwMode="auto">
              <a:xfrm flipH="1" flipV="1">
                <a:off x="1150420" y="2300503"/>
                <a:ext cx="2943157" cy="0"/>
              </a:xfrm>
              <a:prstGeom prst="line">
                <a:avLst/>
              </a:prstGeom>
              <a:noFill/>
              <a:ln w="9525">
                <a:solidFill>
                  <a:srgbClr val="7F7F7F"/>
                </a:solidFill>
                <a:prstDash val="sysDash"/>
                <a:round/>
              </a:ln>
              <a:extLst>
                <a:ext uri="{909E8E84-426E-40DD-AFC4-6F175D3DCCD1}">
                  <a14:hiddenFill xmlns:a14="http://schemas.microsoft.com/office/drawing/2010/main">
                    <a:noFill/>
                  </a14:hiddenFill>
                </a:ext>
              </a:extLst>
            </p:spPr>
          </p:cxnSp>
        </p:grpSp>
        <p:sp>
          <p:nvSpPr>
            <p:cNvPr id="83" name="椭圆 82"/>
            <p:cNvSpPr/>
            <p:nvPr/>
          </p:nvSpPr>
          <p:spPr>
            <a:xfrm>
              <a:off x="10343" y="8210"/>
              <a:ext cx="200" cy="197"/>
            </a:xfrm>
            <a:prstGeom prst="ellipse">
              <a:avLst/>
            </a:prstGeom>
            <a:solidFill>
              <a:sysClr val="window" lastClr="FFFFFF">
                <a:lumMod val="75000"/>
              </a:sysClr>
            </a:solidFill>
            <a:ln w="3810" cap="flat" cmpd="sng" algn="ctr">
              <a:solidFill>
                <a:sysClr val="window" lastClr="FFFFFF"/>
              </a:solidFill>
              <a:prstDash val="solid"/>
            </a:ln>
            <a:effectLst/>
          </p:spPr>
          <p:txBody>
            <a:bodyPr anchor="ctr"/>
            <a:p>
              <a:pPr algn="ctr">
                <a:defRPr/>
              </a:pPr>
              <a:endParaRPr lang="zh-CN" altLang="en-US" sz="2400" kern="0">
                <a:solidFill>
                  <a:sysClr val="window" lastClr="FFFFFF"/>
                </a:solidFill>
                <a:cs typeface="思源黑体 CN Light" panose="020B0300000000000000" pitchFamily="34" charset="-122"/>
                <a:sym typeface="思源黑体 CN Medium" charset="0"/>
              </a:endParaRPr>
            </a:p>
          </p:txBody>
        </p:sp>
      </p:grpSp>
      <p:sp>
        <p:nvSpPr>
          <p:cNvPr id="97" name="文本框 96"/>
          <p:cNvSpPr txBox="1"/>
          <p:nvPr/>
        </p:nvSpPr>
        <p:spPr>
          <a:xfrm>
            <a:off x="1099185" y="2287270"/>
            <a:ext cx="3003550" cy="1383665"/>
          </a:xfrm>
          <a:prstGeom prst="rect">
            <a:avLst/>
          </a:prstGeom>
          <a:noFill/>
          <a:ln w="38100" cmpd="dbl">
            <a:noFill/>
            <a:prstDash val="solid"/>
            <a:bevel/>
          </a:ln>
        </p:spPr>
        <p:txBody>
          <a:bodyPr wrap="square" rtlCol="0">
            <a:spAutoFit/>
          </a:bodyPr>
          <a:p>
            <a:pPr fontAlgn="auto">
              <a:lnSpc>
                <a:spcPct val="150000"/>
              </a:lnSpc>
            </a:pPr>
            <a:r>
              <a:rPr lang="en-US" altLang="zh-CN" sz="20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生态环境显著改善，蓝天白云和绿水青山越来越多。</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8" name="文本框 97"/>
          <p:cNvSpPr txBox="1"/>
          <p:nvPr/>
        </p:nvSpPr>
        <p:spPr>
          <a:xfrm>
            <a:off x="8048625" y="1859915"/>
            <a:ext cx="2879725" cy="1383665"/>
          </a:xfrm>
          <a:prstGeom prst="rect">
            <a:avLst/>
          </a:prstGeom>
          <a:noFill/>
          <a:ln w="38100" cmpd="dbl">
            <a:noFill/>
            <a:prstDash val="solid"/>
            <a:bevel/>
          </a:ln>
        </p:spPr>
        <p:txBody>
          <a:bodyPr wrap="square" rtlCol="0">
            <a:spAutoFit/>
          </a:bodyPr>
          <a:p>
            <a:pPr algn="just" fontAlgn="auto">
              <a:lnSpc>
                <a:spcPct val="150000"/>
              </a:lnSpc>
            </a:pPr>
            <a:r>
              <a:rPr lang="en-US" altLang="zh-CN" sz="20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6.</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保障改善民生创新务实，改革发展成果惠及广大人民群众。</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9" name="文本框 98"/>
          <p:cNvSpPr txBox="1"/>
          <p:nvPr/>
        </p:nvSpPr>
        <p:spPr>
          <a:xfrm>
            <a:off x="1116330" y="3415665"/>
            <a:ext cx="3002915" cy="1799590"/>
          </a:xfrm>
          <a:prstGeom prst="rect">
            <a:avLst/>
          </a:prstGeom>
          <a:noFill/>
          <a:ln w="38100" cmpd="dbl">
            <a:solidFill>
              <a:srgbClr val="000000">
                <a:alpha val="0"/>
              </a:srgbClr>
            </a:solidFill>
            <a:prstDash val="solid"/>
            <a:bevel/>
          </a:ln>
        </p:spPr>
        <p:txBody>
          <a:bodyPr wrap="square" rtlCol="0">
            <a:spAutoFit/>
          </a:bodyPr>
          <a:p>
            <a:pPr fontAlgn="auto">
              <a:lnSpc>
                <a:spcPct val="150000"/>
              </a:lnSpc>
            </a:pPr>
            <a:r>
              <a:rPr lang="en-US" altLang="zh-CN" sz="20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7.</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社会治理体系和治理能力显著提升，全省和谐稳定的良好局面持续巩固发展。</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0" name="文本框 99"/>
          <p:cNvSpPr txBox="1"/>
          <p:nvPr/>
        </p:nvSpPr>
        <p:spPr>
          <a:xfrm>
            <a:off x="8052435" y="3415665"/>
            <a:ext cx="2740660" cy="1799590"/>
          </a:xfrm>
          <a:prstGeom prst="rect">
            <a:avLst/>
          </a:prstGeom>
          <a:noFill/>
          <a:ln w="38100" cmpd="dbl">
            <a:noFill/>
            <a:prstDash val="solid"/>
            <a:bevel/>
          </a:ln>
        </p:spPr>
        <p:txBody>
          <a:bodyPr wrap="square" rtlCol="0">
            <a:spAutoFit/>
          </a:bodyPr>
          <a:p>
            <a:pPr fontAlgn="auto">
              <a:lnSpc>
                <a:spcPct val="150000"/>
              </a:lnSpc>
            </a:pPr>
            <a:r>
              <a:rPr lang="en-US" altLang="zh-CN" sz="20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8.</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全面从严治党取得重要成果，各级党组织的创造力凝聚力战斗力不断增强。</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p:tgtEl>
                                          <p:spTgt spid="47"/>
                                        </p:tgtEl>
                                        <p:attrNameLst>
                                          <p:attrName>ppt_y</p:attrName>
                                        </p:attrNameLst>
                                      </p:cBhvr>
                                      <p:tavLst>
                                        <p:tav tm="0">
                                          <p:val>
                                            <p:strVal val="#ppt_y+#ppt_h*1.125000"/>
                                          </p:val>
                                        </p:tav>
                                        <p:tav tm="100000">
                                          <p:val>
                                            <p:strVal val="#ppt_y"/>
                                          </p:val>
                                        </p:tav>
                                      </p:tavLst>
                                    </p:anim>
                                    <p:animEffect transition="in" filter="wipe(up)">
                                      <p:cBhvr>
                                        <p:cTn id="8" dur="500"/>
                                        <p:tgtEl>
                                          <p:spTgt spid="47"/>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97"/>
                                        </p:tgtEl>
                                        <p:attrNameLst>
                                          <p:attrName>style.visibility</p:attrName>
                                        </p:attrNameLst>
                                      </p:cBhvr>
                                      <p:to>
                                        <p:strVal val="visible"/>
                                      </p:to>
                                    </p:set>
                                    <p:anim calcmode="lin" valueType="num">
                                      <p:cBhvr additive="base">
                                        <p:cTn id="13" dur="500" fill="hold"/>
                                        <p:tgtEl>
                                          <p:spTgt spid="97"/>
                                        </p:tgtEl>
                                        <p:attrNameLst>
                                          <p:attrName>ppt_x</p:attrName>
                                        </p:attrNameLst>
                                      </p:cBhvr>
                                      <p:tavLst>
                                        <p:tav tm="0">
                                          <p:val>
                                            <p:strVal val="#ppt_x"/>
                                          </p:val>
                                        </p:tav>
                                        <p:tav tm="100000">
                                          <p:val>
                                            <p:strVal val="#ppt_x"/>
                                          </p:val>
                                        </p:tav>
                                      </p:tavLst>
                                    </p:anim>
                                    <p:anim calcmode="lin" valueType="num">
                                      <p:cBhvr additive="base">
                                        <p:cTn id="14"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additive="base">
                                        <p:cTn id="19" dur="500" fill="hold"/>
                                        <p:tgtEl>
                                          <p:spTgt spid="98"/>
                                        </p:tgtEl>
                                        <p:attrNameLst>
                                          <p:attrName>ppt_x</p:attrName>
                                        </p:attrNameLst>
                                      </p:cBhvr>
                                      <p:tavLst>
                                        <p:tav tm="0">
                                          <p:val>
                                            <p:strVal val="#ppt_x"/>
                                          </p:val>
                                        </p:tav>
                                        <p:tav tm="100000">
                                          <p:val>
                                            <p:strVal val="#ppt_x"/>
                                          </p:val>
                                        </p:tav>
                                      </p:tavLst>
                                    </p:anim>
                                    <p:anim calcmode="lin" valueType="num">
                                      <p:cBhvr additive="base">
                                        <p:cTn id="20"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9"/>
                                        </p:tgtEl>
                                        <p:attrNameLst>
                                          <p:attrName>style.visibility</p:attrName>
                                        </p:attrNameLst>
                                      </p:cBhvr>
                                      <p:to>
                                        <p:strVal val="visible"/>
                                      </p:to>
                                    </p:set>
                                    <p:anim calcmode="lin" valueType="num">
                                      <p:cBhvr additive="base">
                                        <p:cTn id="25" dur="500" fill="hold"/>
                                        <p:tgtEl>
                                          <p:spTgt spid="99"/>
                                        </p:tgtEl>
                                        <p:attrNameLst>
                                          <p:attrName>ppt_x</p:attrName>
                                        </p:attrNameLst>
                                      </p:cBhvr>
                                      <p:tavLst>
                                        <p:tav tm="0">
                                          <p:val>
                                            <p:strVal val="#ppt_x"/>
                                          </p:val>
                                        </p:tav>
                                        <p:tav tm="100000">
                                          <p:val>
                                            <p:strVal val="#ppt_x"/>
                                          </p:val>
                                        </p:tav>
                                      </p:tavLst>
                                    </p:anim>
                                    <p:anim calcmode="lin" valueType="num">
                                      <p:cBhvr additive="base">
                                        <p:cTn id="26"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0"/>
                                        </p:tgtEl>
                                        <p:attrNameLst>
                                          <p:attrName>style.visibility</p:attrName>
                                        </p:attrNameLst>
                                      </p:cBhvr>
                                      <p:to>
                                        <p:strVal val="visible"/>
                                      </p:to>
                                    </p:set>
                                    <p:anim calcmode="lin" valueType="num">
                                      <p:cBhvr additive="base">
                                        <p:cTn id="31" dur="500" fill="hold"/>
                                        <p:tgtEl>
                                          <p:spTgt spid="100"/>
                                        </p:tgtEl>
                                        <p:attrNameLst>
                                          <p:attrName>ppt_x</p:attrName>
                                        </p:attrNameLst>
                                      </p:cBhvr>
                                      <p:tavLst>
                                        <p:tav tm="0">
                                          <p:val>
                                            <p:strVal val="#ppt_x"/>
                                          </p:val>
                                        </p:tav>
                                        <p:tav tm="100000">
                                          <p:val>
                                            <p:strVal val="#ppt_x"/>
                                          </p:val>
                                        </p:tav>
                                      </p:tavLst>
                                    </p:anim>
                                    <p:anim calcmode="lin" valueType="num">
                                      <p:cBhvr additive="base">
                                        <p:cTn id="32"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7" grpId="1"/>
      <p:bldP spid="98" grpId="0"/>
      <p:bldP spid="99" grpId="0" bldLvl="0" animBg="1"/>
      <p:bldP spid="10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120775" y="568960"/>
            <a:ext cx="10535261" cy="471171"/>
            <a:chOff x="5262338" y="1456889"/>
            <a:chExt cx="3790618" cy="385245"/>
          </a:xfrm>
        </p:grpSpPr>
        <p:sp>
          <p:nvSpPr>
            <p:cNvPr id="9" name="矩形: 圆角 9"/>
            <p:cNvSpPr/>
            <p:nvPr/>
          </p:nvSpPr>
          <p:spPr>
            <a:xfrm>
              <a:off x="5262338" y="1456889"/>
              <a:ext cx="3759554" cy="385245"/>
            </a:xfrm>
            <a:prstGeom prst="roundRect">
              <a:avLst>
                <a:gd name="adj" fmla="val 50000"/>
              </a:avLst>
            </a:prstGeom>
            <a:solidFill>
              <a:srgbClr val="FFF9D2">
                <a:alpha val="66000"/>
              </a:srgbClr>
            </a:solidFill>
            <a:ln w="6350">
              <a:gradFill flip="none" rotWithShape="1">
                <a:gsLst>
                  <a:gs pos="16000">
                    <a:srgbClr val="C00000">
                      <a:alpha val="0"/>
                    </a:srgbClr>
                  </a:gs>
                  <a:gs pos="100000">
                    <a:srgbClr val="C00000">
                      <a:alpha val="70000"/>
                    </a:srgb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5439545" y="1505174"/>
              <a:ext cx="3613411" cy="301135"/>
            </a:xfrm>
            <a:prstGeom prst="rect">
              <a:avLst/>
            </a:prstGeom>
            <a:noFill/>
          </p:spPr>
          <p:txBody>
            <a:bodyPr wrap="square" rtlCol="0">
              <a:spAutoFit/>
            </a:bodyPr>
            <a:p>
              <a:pPr defTabSz="914400">
                <a:defRPr/>
              </a:pPr>
              <a:r>
                <a:rPr lang="zh-CN" b="1">
                  <a:solidFill>
                    <a:srgbClr val="C00000"/>
                  </a:solidFill>
                  <a:latin typeface="微软雅黑" panose="020B0503020204020204" pitchFamily="34" charset="-122"/>
                  <a:ea typeface="微软雅黑" panose="020B0503020204020204" pitchFamily="34" charset="-122"/>
                  <a:sym typeface="+mn-ea"/>
                </a:rPr>
                <a:t>一、全面回顾九届省委带领全省人民五年来走过的不平凡历程，河北各项事业发生历史性新变化</a:t>
              </a:r>
              <a:endParaRPr lang="zh-CN" b="1">
                <a:solidFill>
                  <a:srgbClr val="C00000"/>
                </a:solidFill>
                <a:latin typeface="微软雅黑" panose="020B0503020204020204" pitchFamily="34" charset="-122"/>
                <a:ea typeface="微软雅黑" panose="020B0503020204020204" pitchFamily="34" charset="-122"/>
                <a:sym typeface="+mn-ea"/>
              </a:endParaRPr>
            </a:p>
          </p:txBody>
        </p:sp>
      </p:grpSp>
      <p:pic>
        <p:nvPicPr>
          <p:cNvPr id="2" name="图片 1" descr="背景1"/>
          <p:cNvPicPr>
            <a:picLocks noChangeAspect="1"/>
          </p:cNvPicPr>
          <p:nvPr/>
        </p:nvPicPr>
        <p:blipFill>
          <a:blip r:embed="rId1"/>
          <a:stretch>
            <a:fillRect/>
          </a:stretch>
        </p:blipFill>
        <p:spPr>
          <a:xfrm>
            <a:off x="798195" y="401320"/>
            <a:ext cx="807720" cy="774700"/>
          </a:xfrm>
          <a:prstGeom prst="rect">
            <a:avLst/>
          </a:prstGeom>
        </p:spPr>
      </p:pic>
      <p:grpSp>
        <p:nvGrpSpPr>
          <p:cNvPr id="3" name="组合 2"/>
          <p:cNvGrpSpPr/>
          <p:nvPr/>
        </p:nvGrpSpPr>
        <p:grpSpPr>
          <a:xfrm>
            <a:off x="1321435" y="1316990"/>
            <a:ext cx="5503545" cy="368300"/>
            <a:chOff x="2081" y="2074"/>
            <a:chExt cx="8667" cy="580"/>
          </a:xfrm>
        </p:grpSpPr>
        <p:sp>
          <p:nvSpPr>
            <p:cNvPr id="6" name="文本框 5"/>
            <p:cNvSpPr txBox="1"/>
            <p:nvPr/>
          </p:nvSpPr>
          <p:spPr>
            <a:xfrm>
              <a:off x="2512" y="2074"/>
              <a:ext cx="8236" cy="580"/>
            </a:xfrm>
            <a:prstGeom prst="rect">
              <a:avLst/>
            </a:prstGeom>
            <a:noFill/>
          </p:spPr>
          <p:txBody>
            <a:bodyPr wrap="square" rtlCol="0" anchor="t">
              <a:spAutoFit/>
            </a:bodyPr>
            <a:p>
              <a:r>
                <a:rPr lang="zh-CN" altLang="en-US" b="1">
                  <a:solidFill>
                    <a:srgbClr val="C00000"/>
                  </a:solidFill>
                  <a:latin typeface="微软雅黑" panose="020B0503020204020204" pitchFamily="34" charset="-122"/>
                  <a:ea typeface="微软雅黑" panose="020B0503020204020204" pitchFamily="34" charset="-122"/>
                </a:rPr>
                <a:t>总结五年来的丰富实践，带给我们许多深刻启示：</a:t>
              </a:r>
              <a:endParaRPr lang="zh-CN" altLang="en-US" b="1">
                <a:solidFill>
                  <a:srgbClr val="C00000"/>
                </a:solidFill>
                <a:latin typeface="微软雅黑" panose="020B0503020204020204" pitchFamily="34" charset="-122"/>
                <a:ea typeface="微软雅黑" panose="020B0503020204020204" pitchFamily="34" charset="-122"/>
              </a:endParaRPr>
            </a:p>
          </p:txBody>
        </p:sp>
        <p:sp>
          <p:nvSpPr>
            <p:cNvPr id="19" name="菱形 18"/>
            <p:cNvSpPr/>
            <p:nvPr/>
          </p:nvSpPr>
          <p:spPr>
            <a:xfrm>
              <a:off x="2081" y="2168"/>
              <a:ext cx="355" cy="355"/>
            </a:xfrm>
            <a:prstGeom prst="diamond">
              <a:avLst/>
            </a:prstGeom>
            <a:gradFill>
              <a:gsLst>
                <a:gs pos="0">
                  <a:srgbClr val="E30000"/>
                </a:gs>
                <a:gs pos="100000">
                  <a:srgbClr val="76030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5" name="组合 4"/>
          <p:cNvGrpSpPr/>
          <p:nvPr/>
        </p:nvGrpSpPr>
        <p:grpSpPr>
          <a:xfrm>
            <a:off x="1595120" y="3699510"/>
            <a:ext cx="8849360" cy="1337945"/>
            <a:chOff x="2512" y="5826"/>
            <a:chExt cx="13936" cy="2107"/>
          </a:xfrm>
        </p:grpSpPr>
        <p:sp>
          <p:nvSpPr>
            <p:cNvPr id="17" name="文本框 16"/>
            <p:cNvSpPr txBox="1"/>
            <p:nvPr/>
          </p:nvSpPr>
          <p:spPr>
            <a:xfrm>
              <a:off x="3799" y="5826"/>
              <a:ext cx="12649" cy="2107"/>
            </a:xfrm>
            <a:prstGeom prst="rect">
              <a:avLst/>
            </a:prstGeom>
            <a:noFill/>
          </p:spPr>
          <p:txBody>
            <a:bodyPr wrap="square" rtlCol="0" anchor="t">
              <a:spAutoFit/>
            </a:bodyPr>
            <a:p>
              <a:pPr fontAlgn="auto">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二是习近平新时代中国特色社会主义思想是全党全国人民为实现中华民族伟大复兴而奋斗的行动指南，必须始终用党的创新理论武装头脑、指导实践、推动工作，保持各项事业发展的正确政治方向；</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4" name="组合 23"/>
            <p:cNvGrpSpPr/>
            <p:nvPr/>
          </p:nvGrpSpPr>
          <p:grpSpPr>
            <a:xfrm>
              <a:off x="2512" y="6097"/>
              <a:ext cx="924" cy="924"/>
              <a:chOff x="2512" y="6097"/>
              <a:chExt cx="924" cy="924"/>
            </a:xfrm>
          </p:grpSpPr>
          <p:sp>
            <p:nvSpPr>
              <p:cNvPr id="25" name="矩形: 圆角 21"/>
              <p:cNvSpPr/>
              <p:nvPr/>
            </p:nvSpPr>
            <p:spPr>
              <a:xfrm>
                <a:off x="2512" y="6097"/>
                <a:ext cx="924" cy="92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tx1">
                      <a:lumMod val="75000"/>
                      <a:lumOff val="25000"/>
                    </a:schemeClr>
                  </a:solidFill>
                  <a:latin typeface="思源宋体 CN" panose="02020400000000000000" pitchFamily="18" charset="-122"/>
                  <a:ea typeface="思源宋体 CN" panose="02020400000000000000" pitchFamily="18" charset="-122"/>
                  <a:cs typeface="+mn-ea"/>
                  <a:sym typeface="思源黑体 CN Bold" panose="020B0800000000000000" pitchFamily="34" charset="-122"/>
                </a:endParaRPr>
              </a:p>
            </p:txBody>
          </p:sp>
          <p:grpSp>
            <p:nvGrpSpPr>
              <p:cNvPr id="26" name="组合 25"/>
              <p:cNvGrpSpPr/>
              <p:nvPr/>
            </p:nvGrpSpPr>
            <p:grpSpPr>
              <a:xfrm>
                <a:off x="2727" y="6341"/>
                <a:ext cx="493" cy="462"/>
                <a:chOff x="2904" y="6415"/>
                <a:chExt cx="317" cy="297"/>
              </a:xfrm>
            </p:grpSpPr>
            <p:sp>
              <p:nvSpPr>
                <p:cNvPr id="27" name="Freeform 512"/>
                <p:cNvSpPr/>
                <p:nvPr/>
              </p:nvSpPr>
              <p:spPr bwMode="auto">
                <a:xfrm>
                  <a:off x="2904" y="6415"/>
                  <a:ext cx="140" cy="277"/>
                </a:xfrm>
                <a:custGeom>
                  <a:avLst/>
                  <a:gdLst>
                    <a:gd name="T0" fmla="*/ 54 w 106"/>
                    <a:gd name="T1" fmla="*/ 105 h 210"/>
                    <a:gd name="T2" fmla="*/ 0 w 106"/>
                    <a:gd name="T3" fmla="*/ 159 h 210"/>
                    <a:gd name="T4" fmla="*/ 0 w 106"/>
                    <a:gd name="T5" fmla="*/ 210 h 210"/>
                    <a:gd name="T6" fmla="*/ 0 w 106"/>
                    <a:gd name="T7" fmla="*/ 210 h 210"/>
                    <a:gd name="T8" fmla="*/ 106 w 106"/>
                    <a:gd name="T9" fmla="*/ 105 h 210"/>
                    <a:gd name="T10" fmla="*/ 0 w 106"/>
                    <a:gd name="T11" fmla="*/ 0 h 210"/>
                    <a:gd name="T12" fmla="*/ 0 w 106"/>
                    <a:gd name="T13" fmla="*/ 0 h 210"/>
                    <a:gd name="T14" fmla="*/ 0 w 106"/>
                    <a:gd name="T15" fmla="*/ 51 h 210"/>
                    <a:gd name="T16" fmla="*/ 54 w 106"/>
                    <a:gd name="T17" fmla="*/ 10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210">
                      <a:moveTo>
                        <a:pt x="54" y="105"/>
                      </a:moveTo>
                      <a:lnTo>
                        <a:pt x="0" y="159"/>
                      </a:lnTo>
                      <a:lnTo>
                        <a:pt x="0" y="210"/>
                      </a:lnTo>
                      <a:lnTo>
                        <a:pt x="0" y="210"/>
                      </a:lnTo>
                      <a:lnTo>
                        <a:pt x="106" y="105"/>
                      </a:lnTo>
                      <a:lnTo>
                        <a:pt x="0" y="0"/>
                      </a:lnTo>
                      <a:lnTo>
                        <a:pt x="0" y="0"/>
                      </a:lnTo>
                      <a:lnTo>
                        <a:pt x="0" y="51"/>
                      </a:lnTo>
                      <a:lnTo>
                        <a:pt x="54" y="105"/>
                      </a:lnTo>
                      <a:close/>
                    </a:path>
                  </a:pathLst>
                </a:custGeom>
                <a:solidFill>
                  <a:schemeClr val="bg1"/>
                </a:solidFill>
                <a:ln>
                  <a:noFill/>
                </a:ln>
              </p:spPr>
              <p:txBody>
                <a:bodyPr vert="horz" wrap="square" lIns="68580" tIns="34290" rIns="68580" bIns="34290" numCol="1" anchor="t" anchorCtr="0" compatLnSpc="1"/>
                <a:lstStyle/>
                <a:p>
                  <a:endParaRPr lang="zh-CN" altLang="en-US" sz="1015" dirty="0">
                    <a:solidFill>
                      <a:srgbClr val="152A35"/>
                    </a:solidFill>
                    <a:latin typeface="字魂105号-简雅黑" panose="00000500000000000000" pitchFamily="2" charset="-122"/>
                    <a:ea typeface="字魂105号-简雅黑" panose="00000500000000000000" pitchFamily="2" charset="-122"/>
                    <a:cs typeface="+mn-ea"/>
                    <a:sym typeface="+mn-lt"/>
                  </a:endParaRPr>
                </a:p>
              </p:txBody>
            </p:sp>
            <p:sp>
              <p:nvSpPr>
                <p:cNvPr id="29" name="Freeform 512"/>
                <p:cNvSpPr/>
                <p:nvPr/>
              </p:nvSpPr>
              <p:spPr bwMode="auto">
                <a:xfrm>
                  <a:off x="3081" y="6434"/>
                  <a:ext cx="140" cy="277"/>
                </a:xfrm>
                <a:custGeom>
                  <a:avLst/>
                  <a:gdLst>
                    <a:gd name="T0" fmla="*/ 54 w 106"/>
                    <a:gd name="T1" fmla="*/ 105 h 210"/>
                    <a:gd name="T2" fmla="*/ 0 w 106"/>
                    <a:gd name="T3" fmla="*/ 159 h 210"/>
                    <a:gd name="T4" fmla="*/ 0 w 106"/>
                    <a:gd name="T5" fmla="*/ 210 h 210"/>
                    <a:gd name="T6" fmla="*/ 0 w 106"/>
                    <a:gd name="T7" fmla="*/ 210 h 210"/>
                    <a:gd name="T8" fmla="*/ 106 w 106"/>
                    <a:gd name="T9" fmla="*/ 105 h 210"/>
                    <a:gd name="T10" fmla="*/ 0 w 106"/>
                    <a:gd name="T11" fmla="*/ 0 h 210"/>
                    <a:gd name="T12" fmla="*/ 0 w 106"/>
                    <a:gd name="T13" fmla="*/ 0 h 210"/>
                    <a:gd name="T14" fmla="*/ 0 w 106"/>
                    <a:gd name="T15" fmla="*/ 51 h 210"/>
                    <a:gd name="T16" fmla="*/ 54 w 106"/>
                    <a:gd name="T17" fmla="*/ 10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210">
                      <a:moveTo>
                        <a:pt x="54" y="105"/>
                      </a:moveTo>
                      <a:lnTo>
                        <a:pt x="0" y="159"/>
                      </a:lnTo>
                      <a:lnTo>
                        <a:pt x="0" y="210"/>
                      </a:lnTo>
                      <a:lnTo>
                        <a:pt x="0" y="210"/>
                      </a:lnTo>
                      <a:lnTo>
                        <a:pt x="106" y="105"/>
                      </a:lnTo>
                      <a:lnTo>
                        <a:pt x="0" y="0"/>
                      </a:lnTo>
                      <a:lnTo>
                        <a:pt x="0" y="0"/>
                      </a:lnTo>
                      <a:lnTo>
                        <a:pt x="0" y="51"/>
                      </a:lnTo>
                      <a:lnTo>
                        <a:pt x="54" y="105"/>
                      </a:lnTo>
                      <a:close/>
                    </a:path>
                  </a:pathLst>
                </a:custGeom>
                <a:solidFill>
                  <a:srgbClr val="FFC000"/>
                </a:solidFill>
                <a:ln>
                  <a:noFill/>
                </a:ln>
              </p:spPr>
              <p:txBody>
                <a:bodyPr vert="horz" wrap="square" lIns="68580" tIns="34290" rIns="68580" bIns="34290" numCol="1" anchor="t" anchorCtr="0" compatLnSpc="1"/>
                <a:p>
                  <a:endParaRPr lang="zh-CN" altLang="en-US" sz="1015" dirty="0">
                    <a:solidFill>
                      <a:srgbClr val="152A35"/>
                    </a:solidFill>
                    <a:latin typeface="字魂105号-简雅黑" panose="00000500000000000000" pitchFamily="2" charset="-122"/>
                    <a:ea typeface="字魂105号-简雅黑" panose="00000500000000000000" pitchFamily="2" charset="-122"/>
                    <a:cs typeface="+mn-ea"/>
                    <a:sym typeface="+mn-lt"/>
                  </a:endParaRPr>
                </a:p>
              </p:txBody>
            </p:sp>
          </p:grpSp>
        </p:grpSp>
      </p:grpSp>
      <p:grpSp>
        <p:nvGrpSpPr>
          <p:cNvPr id="4" name="组合 3"/>
          <p:cNvGrpSpPr/>
          <p:nvPr/>
        </p:nvGrpSpPr>
        <p:grpSpPr>
          <a:xfrm>
            <a:off x="1605915" y="2005965"/>
            <a:ext cx="8849360" cy="1337945"/>
            <a:chOff x="2529" y="3159"/>
            <a:chExt cx="13936" cy="2107"/>
          </a:xfrm>
        </p:grpSpPr>
        <p:sp>
          <p:nvSpPr>
            <p:cNvPr id="14" name="文本框 13"/>
            <p:cNvSpPr txBox="1"/>
            <p:nvPr/>
          </p:nvSpPr>
          <p:spPr>
            <a:xfrm>
              <a:off x="3816" y="3159"/>
              <a:ext cx="12649" cy="2107"/>
            </a:xfrm>
            <a:prstGeom prst="rect">
              <a:avLst/>
            </a:prstGeom>
            <a:noFill/>
          </p:spPr>
          <p:txBody>
            <a:bodyPr wrap="square" rtlCol="0" anchor="t">
              <a:spAutoFit/>
            </a:bodyPr>
            <a:p>
              <a:pPr fontAlgn="auto">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一是习近平总书记掌舵领航、把关定向和党中央的坚强领导是推动各项事业发展的根本保证，必须把维护核心、跟随核心、捍卫核心融入血脉和灵魂，坚决当好首都政治“护城河”；</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8" name="组合 27"/>
            <p:cNvGrpSpPr/>
            <p:nvPr/>
          </p:nvGrpSpPr>
          <p:grpSpPr>
            <a:xfrm>
              <a:off x="2529" y="3594"/>
              <a:ext cx="924" cy="924"/>
              <a:chOff x="2512" y="6097"/>
              <a:chExt cx="924" cy="924"/>
            </a:xfrm>
          </p:grpSpPr>
          <p:sp>
            <p:nvSpPr>
              <p:cNvPr id="30" name="矩形: 圆角 21"/>
              <p:cNvSpPr/>
              <p:nvPr/>
            </p:nvSpPr>
            <p:spPr>
              <a:xfrm>
                <a:off x="2512" y="6097"/>
                <a:ext cx="924" cy="92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tx1">
                      <a:lumMod val="75000"/>
                      <a:lumOff val="25000"/>
                    </a:schemeClr>
                  </a:solidFill>
                  <a:latin typeface="思源宋体 CN" panose="02020400000000000000" pitchFamily="18" charset="-122"/>
                  <a:ea typeface="思源宋体 CN" panose="02020400000000000000" pitchFamily="18" charset="-122"/>
                  <a:cs typeface="+mn-ea"/>
                  <a:sym typeface="思源黑体 CN Bold" panose="020B0800000000000000" pitchFamily="34" charset="-122"/>
                </a:endParaRPr>
              </a:p>
            </p:txBody>
          </p:sp>
          <p:grpSp>
            <p:nvGrpSpPr>
              <p:cNvPr id="31" name="组合 30"/>
              <p:cNvGrpSpPr/>
              <p:nvPr/>
            </p:nvGrpSpPr>
            <p:grpSpPr>
              <a:xfrm>
                <a:off x="2727" y="6341"/>
                <a:ext cx="493" cy="462"/>
                <a:chOff x="2904" y="6415"/>
                <a:chExt cx="317" cy="297"/>
              </a:xfrm>
            </p:grpSpPr>
            <p:sp>
              <p:nvSpPr>
                <p:cNvPr id="32" name="Freeform 512"/>
                <p:cNvSpPr/>
                <p:nvPr/>
              </p:nvSpPr>
              <p:spPr bwMode="auto">
                <a:xfrm>
                  <a:off x="2904" y="6415"/>
                  <a:ext cx="140" cy="277"/>
                </a:xfrm>
                <a:custGeom>
                  <a:avLst/>
                  <a:gdLst>
                    <a:gd name="T0" fmla="*/ 54 w 106"/>
                    <a:gd name="T1" fmla="*/ 105 h 210"/>
                    <a:gd name="T2" fmla="*/ 0 w 106"/>
                    <a:gd name="T3" fmla="*/ 159 h 210"/>
                    <a:gd name="T4" fmla="*/ 0 w 106"/>
                    <a:gd name="T5" fmla="*/ 210 h 210"/>
                    <a:gd name="T6" fmla="*/ 0 w 106"/>
                    <a:gd name="T7" fmla="*/ 210 h 210"/>
                    <a:gd name="T8" fmla="*/ 106 w 106"/>
                    <a:gd name="T9" fmla="*/ 105 h 210"/>
                    <a:gd name="T10" fmla="*/ 0 w 106"/>
                    <a:gd name="T11" fmla="*/ 0 h 210"/>
                    <a:gd name="T12" fmla="*/ 0 w 106"/>
                    <a:gd name="T13" fmla="*/ 0 h 210"/>
                    <a:gd name="T14" fmla="*/ 0 w 106"/>
                    <a:gd name="T15" fmla="*/ 51 h 210"/>
                    <a:gd name="T16" fmla="*/ 54 w 106"/>
                    <a:gd name="T17" fmla="*/ 10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210">
                      <a:moveTo>
                        <a:pt x="54" y="105"/>
                      </a:moveTo>
                      <a:lnTo>
                        <a:pt x="0" y="159"/>
                      </a:lnTo>
                      <a:lnTo>
                        <a:pt x="0" y="210"/>
                      </a:lnTo>
                      <a:lnTo>
                        <a:pt x="0" y="210"/>
                      </a:lnTo>
                      <a:lnTo>
                        <a:pt x="106" y="105"/>
                      </a:lnTo>
                      <a:lnTo>
                        <a:pt x="0" y="0"/>
                      </a:lnTo>
                      <a:lnTo>
                        <a:pt x="0" y="0"/>
                      </a:lnTo>
                      <a:lnTo>
                        <a:pt x="0" y="51"/>
                      </a:lnTo>
                      <a:lnTo>
                        <a:pt x="54" y="105"/>
                      </a:lnTo>
                      <a:close/>
                    </a:path>
                  </a:pathLst>
                </a:custGeom>
                <a:solidFill>
                  <a:schemeClr val="bg1"/>
                </a:solidFill>
                <a:ln>
                  <a:noFill/>
                </a:ln>
              </p:spPr>
              <p:txBody>
                <a:bodyPr vert="horz" wrap="square" lIns="68580" tIns="34290" rIns="68580" bIns="34290" numCol="1" anchor="t" anchorCtr="0" compatLnSpc="1"/>
                <a:p>
                  <a:endParaRPr lang="zh-CN" altLang="en-US" sz="1015" dirty="0">
                    <a:solidFill>
                      <a:srgbClr val="152A35"/>
                    </a:solidFill>
                    <a:latin typeface="字魂105号-简雅黑" panose="00000500000000000000" pitchFamily="2" charset="-122"/>
                    <a:ea typeface="字魂105号-简雅黑" panose="00000500000000000000" pitchFamily="2" charset="-122"/>
                    <a:cs typeface="+mn-ea"/>
                    <a:sym typeface="+mn-lt"/>
                  </a:endParaRPr>
                </a:p>
              </p:txBody>
            </p:sp>
            <p:sp>
              <p:nvSpPr>
                <p:cNvPr id="33" name="Freeform 512"/>
                <p:cNvSpPr/>
                <p:nvPr/>
              </p:nvSpPr>
              <p:spPr bwMode="auto">
                <a:xfrm>
                  <a:off x="3081" y="6434"/>
                  <a:ext cx="140" cy="277"/>
                </a:xfrm>
                <a:custGeom>
                  <a:avLst/>
                  <a:gdLst>
                    <a:gd name="T0" fmla="*/ 54 w 106"/>
                    <a:gd name="T1" fmla="*/ 105 h 210"/>
                    <a:gd name="T2" fmla="*/ 0 w 106"/>
                    <a:gd name="T3" fmla="*/ 159 h 210"/>
                    <a:gd name="T4" fmla="*/ 0 w 106"/>
                    <a:gd name="T5" fmla="*/ 210 h 210"/>
                    <a:gd name="T6" fmla="*/ 0 w 106"/>
                    <a:gd name="T7" fmla="*/ 210 h 210"/>
                    <a:gd name="T8" fmla="*/ 106 w 106"/>
                    <a:gd name="T9" fmla="*/ 105 h 210"/>
                    <a:gd name="T10" fmla="*/ 0 w 106"/>
                    <a:gd name="T11" fmla="*/ 0 h 210"/>
                    <a:gd name="T12" fmla="*/ 0 w 106"/>
                    <a:gd name="T13" fmla="*/ 0 h 210"/>
                    <a:gd name="T14" fmla="*/ 0 w 106"/>
                    <a:gd name="T15" fmla="*/ 51 h 210"/>
                    <a:gd name="T16" fmla="*/ 54 w 106"/>
                    <a:gd name="T17" fmla="*/ 10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210">
                      <a:moveTo>
                        <a:pt x="54" y="105"/>
                      </a:moveTo>
                      <a:lnTo>
                        <a:pt x="0" y="159"/>
                      </a:lnTo>
                      <a:lnTo>
                        <a:pt x="0" y="210"/>
                      </a:lnTo>
                      <a:lnTo>
                        <a:pt x="0" y="210"/>
                      </a:lnTo>
                      <a:lnTo>
                        <a:pt x="106" y="105"/>
                      </a:lnTo>
                      <a:lnTo>
                        <a:pt x="0" y="0"/>
                      </a:lnTo>
                      <a:lnTo>
                        <a:pt x="0" y="0"/>
                      </a:lnTo>
                      <a:lnTo>
                        <a:pt x="0" y="51"/>
                      </a:lnTo>
                      <a:lnTo>
                        <a:pt x="54" y="105"/>
                      </a:lnTo>
                      <a:close/>
                    </a:path>
                  </a:pathLst>
                </a:custGeom>
                <a:solidFill>
                  <a:srgbClr val="FFC000"/>
                </a:solidFill>
                <a:ln>
                  <a:noFill/>
                </a:ln>
              </p:spPr>
              <p:txBody>
                <a:bodyPr vert="horz" wrap="square" lIns="68580" tIns="34290" rIns="68580" bIns="34290" numCol="1" anchor="t" anchorCtr="0" compatLnSpc="1"/>
                <a:p>
                  <a:endParaRPr lang="zh-CN" altLang="en-US" sz="1015" dirty="0">
                    <a:solidFill>
                      <a:srgbClr val="152A35"/>
                    </a:solidFill>
                    <a:latin typeface="字魂105号-简雅黑" panose="00000500000000000000" pitchFamily="2" charset="-122"/>
                    <a:ea typeface="字魂105号-简雅黑" panose="00000500000000000000" pitchFamily="2" charset="-122"/>
                    <a:cs typeface="+mn-ea"/>
                    <a:sym typeface="+mn-lt"/>
                  </a:endParaRPr>
                </a:p>
              </p:txBody>
            </p:sp>
          </p:grpSp>
        </p:grpSp>
      </p:gr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120775" y="568960"/>
            <a:ext cx="10535261" cy="471171"/>
            <a:chOff x="5262338" y="1456889"/>
            <a:chExt cx="3790618" cy="385245"/>
          </a:xfrm>
        </p:grpSpPr>
        <p:sp>
          <p:nvSpPr>
            <p:cNvPr id="23" name="矩形: 圆角 9"/>
            <p:cNvSpPr/>
            <p:nvPr/>
          </p:nvSpPr>
          <p:spPr>
            <a:xfrm>
              <a:off x="5262338" y="1456889"/>
              <a:ext cx="3759554" cy="385245"/>
            </a:xfrm>
            <a:prstGeom prst="roundRect">
              <a:avLst>
                <a:gd name="adj" fmla="val 50000"/>
              </a:avLst>
            </a:prstGeom>
            <a:solidFill>
              <a:srgbClr val="FFF9D2">
                <a:alpha val="66000"/>
              </a:srgbClr>
            </a:solidFill>
            <a:ln w="6350">
              <a:gradFill flip="none" rotWithShape="1">
                <a:gsLst>
                  <a:gs pos="16000">
                    <a:srgbClr val="C00000">
                      <a:alpha val="0"/>
                    </a:srgbClr>
                  </a:gs>
                  <a:gs pos="100000">
                    <a:srgbClr val="C00000">
                      <a:alpha val="70000"/>
                    </a:srgb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文本框 23"/>
            <p:cNvSpPr txBox="1"/>
            <p:nvPr/>
          </p:nvSpPr>
          <p:spPr>
            <a:xfrm>
              <a:off x="5439545" y="1505174"/>
              <a:ext cx="3613411" cy="301135"/>
            </a:xfrm>
            <a:prstGeom prst="rect">
              <a:avLst/>
            </a:prstGeom>
            <a:noFill/>
          </p:spPr>
          <p:txBody>
            <a:bodyPr wrap="square" rtlCol="0">
              <a:spAutoFit/>
            </a:bodyPr>
            <a:p>
              <a:pPr defTabSz="914400">
                <a:defRPr/>
              </a:pPr>
              <a:r>
                <a:rPr lang="zh-CN" b="1">
                  <a:solidFill>
                    <a:srgbClr val="C00000"/>
                  </a:solidFill>
                  <a:latin typeface="微软雅黑" panose="020B0503020204020204" pitchFamily="34" charset="-122"/>
                  <a:ea typeface="微软雅黑" panose="020B0503020204020204" pitchFamily="34" charset="-122"/>
                  <a:sym typeface="+mn-ea"/>
                </a:rPr>
                <a:t>一、全面回顾九届省委带领全省人民五年来走过的不平凡历程，河北各项事业发生历史性新变化</a:t>
              </a:r>
              <a:endParaRPr lang="zh-CN" b="1">
                <a:solidFill>
                  <a:srgbClr val="C00000"/>
                </a:solidFill>
                <a:latin typeface="微软雅黑" panose="020B0503020204020204" pitchFamily="34" charset="-122"/>
                <a:ea typeface="微软雅黑" panose="020B0503020204020204" pitchFamily="34" charset="-122"/>
                <a:sym typeface="+mn-ea"/>
              </a:endParaRPr>
            </a:p>
          </p:txBody>
        </p:sp>
      </p:grpSp>
      <p:pic>
        <p:nvPicPr>
          <p:cNvPr id="2" name="图片 1" descr="背景1"/>
          <p:cNvPicPr>
            <a:picLocks noChangeAspect="1"/>
          </p:cNvPicPr>
          <p:nvPr/>
        </p:nvPicPr>
        <p:blipFill>
          <a:blip r:embed="rId1"/>
          <a:stretch>
            <a:fillRect/>
          </a:stretch>
        </p:blipFill>
        <p:spPr>
          <a:xfrm>
            <a:off x="798195" y="401320"/>
            <a:ext cx="807720" cy="774700"/>
          </a:xfrm>
          <a:prstGeom prst="rect">
            <a:avLst/>
          </a:prstGeom>
        </p:spPr>
      </p:pic>
      <p:grpSp>
        <p:nvGrpSpPr>
          <p:cNvPr id="13" name="组合 12"/>
          <p:cNvGrpSpPr/>
          <p:nvPr/>
        </p:nvGrpSpPr>
        <p:grpSpPr>
          <a:xfrm>
            <a:off x="1369695" y="1370965"/>
            <a:ext cx="5503545" cy="368300"/>
            <a:chOff x="2157" y="2159"/>
            <a:chExt cx="8667" cy="580"/>
          </a:xfrm>
        </p:grpSpPr>
        <p:sp>
          <p:nvSpPr>
            <p:cNvPr id="6" name="文本框 5"/>
            <p:cNvSpPr txBox="1"/>
            <p:nvPr/>
          </p:nvSpPr>
          <p:spPr>
            <a:xfrm>
              <a:off x="2588" y="2159"/>
              <a:ext cx="8236" cy="580"/>
            </a:xfrm>
            <a:prstGeom prst="rect">
              <a:avLst/>
            </a:prstGeom>
            <a:noFill/>
          </p:spPr>
          <p:txBody>
            <a:bodyPr wrap="square" rtlCol="0" anchor="t">
              <a:spAutoFit/>
            </a:bodyPr>
            <a:p>
              <a:r>
                <a:rPr lang="zh-CN" altLang="en-US" b="1">
                  <a:solidFill>
                    <a:srgbClr val="C00000"/>
                  </a:solidFill>
                  <a:latin typeface="微软雅黑" panose="020B0503020204020204" pitchFamily="34" charset="-122"/>
                  <a:ea typeface="微软雅黑" panose="020B0503020204020204" pitchFamily="34" charset="-122"/>
                </a:rPr>
                <a:t>总结五年来的丰富实践，带给我们许多深刻启示：</a:t>
              </a:r>
              <a:endParaRPr lang="zh-CN" altLang="en-US" b="1">
                <a:solidFill>
                  <a:srgbClr val="C00000"/>
                </a:solidFill>
                <a:latin typeface="微软雅黑" panose="020B0503020204020204" pitchFamily="34" charset="-122"/>
                <a:ea typeface="微软雅黑" panose="020B0503020204020204" pitchFamily="34" charset="-122"/>
              </a:endParaRPr>
            </a:p>
          </p:txBody>
        </p:sp>
        <p:sp>
          <p:nvSpPr>
            <p:cNvPr id="3" name="菱形 2"/>
            <p:cNvSpPr/>
            <p:nvPr/>
          </p:nvSpPr>
          <p:spPr>
            <a:xfrm>
              <a:off x="2157" y="2253"/>
              <a:ext cx="355" cy="355"/>
            </a:xfrm>
            <a:prstGeom prst="diamond">
              <a:avLst/>
            </a:prstGeom>
            <a:gradFill>
              <a:gsLst>
                <a:gs pos="0">
                  <a:srgbClr val="E30000"/>
                </a:gs>
                <a:gs pos="100000">
                  <a:srgbClr val="76030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1" name="组合 20"/>
          <p:cNvGrpSpPr/>
          <p:nvPr/>
        </p:nvGrpSpPr>
        <p:grpSpPr>
          <a:xfrm>
            <a:off x="1595120" y="3675380"/>
            <a:ext cx="8849360" cy="1337945"/>
            <a:chOff x="2512" y="5788"/>
            <a:chExt cx="13936" cy="2107"/>
          </a:xfrm>
        </p:grpSpPr>
        <p:sp>
          <p:nvSpPr>
            <p:cNvPr id="17" name="文本框 16"/>
            <p:cNvSpPr txBox="1"/>
            <p:nvPr/>
          </p:nvSpPr>
          <p:spPr>
            <a:xfrm>
              <a:off x="3799" y="5788"/>
              <a:ext cx="12649" cy="2107"/>
            </a:xfrm>
            <a:prstGeom prst="rect">
              <a:avLst/>
            </a:prstGeom>
            <a:noFill/>
          </p:spPr>
          <p:txBody>
            <a:bodyPr wrap="square" rtlCol="0" anchor="t">
              <a:spAutoFit/>
            </a:bodyPr>
            <a:p>
              <a:pPr fontAlgn="auto">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四是新发展理念和新发展格局是关系发展全局的一场深刻变革，必须立足新发展阶段，坚定不移完整准确全面贯彻新发展理念，构建新发展格局，加快创新发展、绿色发展、高质量发展；</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 name="组合 4"/>
            <p:cNvGrpSpPr/>
            <p:nvPr/>
          </p:nvGrpSpPr>
          <p:grpSpPr>
            <a:xfrm>
              <a:off x="2512" y="6097"/>
              <a:ext cx="924" cy="924"/>
              <a:chOff x="2512" y="6097"/>
              <a:chExt cx="924" cy="924"/>
            </a:xfrm>
          </p:grpSpPr>
          <p:sp>
            <p:nvSpPr>
              <p:cNvPr id="22" name="矩形: 圆角 21"/>
              <p:cNvSpPr/>
              <p:nvPr/>
            </p:nvSpPr>
            <p:spPr>
              <a:xfrm>
                <a:off x="2512" y="6097"/>
                <a:ext cx="924" cy="92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tx1">
                      <a:lumMod val="75000"/>
                      <a:lumOff val="25000"/>
                    </a:schemeClr>
                  </a:solidFill>
                  <a:latin typeface="思源宋体 CN" panose="02020400000000000000" pitchFamily="18" charset="-122"/>
                  <a:ea typeface="思源宋体 CN" panose="02020400000000000000" pitchFamily="18" charset="-122"/>
                  <a:cs typeface="+mn-ea"/>
                  <a:sym typeface="思源黑体 CN Bold" panose="020B0800000000000000" pitchFamily="34" charset="-122"/>
                </a:endParaRPr>
              </a:p>
            </p:txBody>
          </p:sp>
          <p:grpSp>
            <p:nvGrpSpPr>
              <p:cNvPr id="4" name="组合 3"/>
              <p:cNvGrpSpPr/>
              <p:nvPr/>
            </p:nvGrpSpPr>
            <p:grpSpPr>
              <a:xfrm>
                <a:off x="2727" y="6341"/>
                <a:ext cx="493" cy="462"/>
                <a:chOff x="2904" y="6415"/>
                <a:chExt cx="317" cy="297"/>
              </a:xfrm>
            </p:grpSpPr>
            <p:sp>
              <p:nvSpPr>
                <p:cNvPr id="26" name="Freeform 512"/>
                <p:cNvSpPr/>
                <p:nvPr/>
              </p:nvSpPr>
              <p:spPr bwMode="auto">
                <a:xfrm>
                  <a:off x="2904" y="6415"/>
                  <a:ext cx="140" cy="277"/>
                </a:xfrm>
                <a:custGeom>
                  <a:avLst/>
                  <a:gdLst>
                    <a:gd name="T0" fmla="*/ 54 w 106"/>
                    <a:gd name="T1" fmla="*/ 105 h 210"/>
                    <a:gd name="T2" fmla="*/ 0 w 106"/>
                    <a:gd name="T3" fmla="*/ 159 h 210"/>
                    <a:gd name="T4" fmla="*/ 0 w 106"/>
                    <a:gd name="T5" fmla="*/ 210 h 210"/>
                    <a:gd name="T6" fmla="*/ 0 w 106"/>
                    <a:gd name="T7" fmla="*/ 210 h 210"/>
                    <a:gd name="T8" fmla="*/ 106 w 106"/>
                    <a:gd name="T9" fmla="*/ 105 h 210"/>
                    <a:gd name="T10" fmla="*/ 0 w 106"/>
                    <a:gd name="T11" fmla="*/ 0 h 210"/>
                    <a:gd name="T12" fmla="*/ 0 w 106"/>
                    <a:gd name="T13" fmla="*/ 0 h 210"/>
                    <a:gd name="T14" fmla="*/ 0 w 106"/>
                    <a:gd name="T15" fmla="*/ 51 h 210"/>
                    <a:gd name="T16" fmla="*/ 54 w 106"/>
                    <a:gd name="T17" fmla="*/ 10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210">
                      <a:moveTo>
                        <a:pt x="54" y="105"/>
                      </a:moveTo>
                      <a:lnTo>
                        <a:pt x="0" y="159"/>
                      </a:lnTo>
                      <a:lnTo>
                        <a:pt x="0" y="210"/>
                      </a:lnTo>
                      <a:lnTo>
                        <a:pt x="0" y="210"/>
                      </a:lnTo>
                      <a:lnTo>
                        <a:pt x="106" y="105"/>
                      </a:lnTo>
                      <a:lnTo>
                        <a:pt x="0" y="0"/>
                      </a:lnTo>
                      <a:lnTo>
                        <a:pt x="0" y="0"/>
                      </a:lnTo>
                      <a:lnTo>
                        <a:pt x="0" y="51"/>
                      </a:lnTo>
                      <a:lnTo>
                        <a:pt x="54" y="105"/>
                      </a:lnTo>
                      <a:close/>
                    </a:path>
                  </a:pathLst>
                </a:custGeom>
                <a:solidFill>
                  <a:schemeClr val="bg1"/>
                </a:solidFill>
                <a:ln>
                  <a:noFill/>
                </a:ln>
              </p:spPr>
              <p:txBody>
                <a:bodyPr vert="horz" wrap="square" lIns="68580" tIns="34290" rIns="68580" bIns="34290" numCol="1" anchor="t" anchorCtr="0" compatLnSpc="1"/>
                <a:lstStyle/>
                <a:p>
                  <a:endParaRPr lang="zh-CN" altLang="en-US" sz="1015" dirty="0">
                    <a:solidFill>
                      <a:srgbClr val="152A35"/>
                    </a:solidFill>
                    <a:latin typeface="字魂105号-简雅黑" panose="00000500000000000000" pitchFamily="2" charset="-122"/>
                    <a:ea typeface="字魂105号-简雅黑" panose="00000500000000000000" pitchFamily="2" charset="-122"/>
                    <a:cs typeface="+mn-ea"/>
                    <a:sym typeface="+mn-lt"/>
                  </a:endParaRPr>
                </a:p>
              </p:txBody>
            </p:sp>
            <p:sp>
              <p:nvSpPr>
                <p:cNvPr id="29" name="Freeform 512"/>
                <p:cNvSpPr/>
                <p:nvPr/>
              </p:nvSpPr>
              <p:spPr bwMode="auto">
                <a:xfrm>
                  <a:off x="3081" y="6434"/>
                  <a:ext cx="140" cy="277"/>
                </a:xfrm>
                <a:custGeom>
                  <a:avLst/>
                  <a:gdLst>
                    <a:gd name="T0" fmla="*/ 54 w 106"/>
                    <a:gd name="T1" fmla="*/ 105 h 210"/>
                    <a:gd name="T2" fmla="*/ 0 w 106"/>
                    <a:gd name="T3" fmla="*/ 159 h 210"/>
                    <a:gd name="T4" fmla="*/ 0 w 106"/>
                    <a:gd name="T5" fmla="*/ 210 h 210"/>
                    <a:gd name="T6" fmla="*/ 0 w 106"/>
                    <a:gd name="T7" fmla="*/ 210 h 210"/>
                    <a:gd name="T8" fmla="*/ 106 w 106"/>
                    <a:gd name="T9" fmla="*/ 105 h 210"/>
                    <a:gd name="T10" fmla="*/ 0 w 106"/>
                    <a:gd name="T11" fmla="*/ 0 h 210"/>
                    <a:gd name="T12" fmla="*/ 0 w 106"/>
                    <a:gd name="T13" fmla="*/ 0 h 210"/>
                    <a:gd name="T14" fmla="*/ 0 w 106"/>
                    <a:gd name="T15" fmla="*/ 51 h 210"/>
                    <a:gd name="T16" fmla="*/ 54 w 106"/>
                    <a:gd name="T17" fmla="*/ 10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210">
                      <a:moveTo>
                        <a:pt x="54" y="105"/>
                      </a:moveTo>
                      <a:lnTo>
                        <a:pt x="0" y="159"/>
                      </a:lnTo>
                      <a:lnTo>
                        <a:pt x="0" y="210"/>
                      </a:lnTo>
                      <a:lnTo>
                        <a:pt x="0" y="210"/>
                      </a:lnTo>
                      <a:lnTo>
                        <a:pt x="106" y="105"/>
                      </a:lnTo>
                      <a:lnTo>
                        <a:pt x="0" y="0"/>
                      </a:lnTo>
                      <a:lnTo>
                        <a:pt x="0" y="0"/>
                      </a:lnTo>
                      <a:lnTo>
                        <a:pt x="0" y="51"/>
                      </a:lnTo>
                      <a:lnTo>
                        <a:pt x="54" y="105"/>
                      </a:lnTo>
                      <a:close/>
                    </a:path>
                  </a:pathLst>
                </a:custGeom>
                <a:solidFill>
                  <a:srgbClr val="FFC000"/>
                </a:solidFill>
                <a:ln>
                  <a:noFill/>
                </a:ln>
              </p:spPr>
              <p:txBody>
                <a:bodyPr vert="horz" wrap="square" lIns="68580" tIns="34290" rIns="68580" bIns="34290" numCol="1" anchor="t" anchorCtr="0" compatLnSpc="1"/>
                <a:p>
                  <a:endParaRPr lang="zh-CN" altLang="en-US" sz="1015" dirty="0">
                    <a:solidFill>
                      <a:srgbClr val="152A35"/>
                    </a:solidFill>
                    <a:latin typeface="字魂105号-简雅黑" panose="00000500000000000000" pitchFamily="2" charset="-122"/>
                    <a:ea typeface="字魂105号-简雅黑" panose="00000500000000000000" pitchFamily="2" charset="-122"/>
                    <a:cs typeface="+mn-ea"/>
                    <a:sym typeface="+mn-lt"/>
                  </a:endParaRPr>
                </a:p>
              </p:txBody>
            </p:sp>
          </p:grpSp>
        </p:grpSp>
      </p:grpSp>
      <p:grpSp>
        <p:nvGrpSpPr>
          <p:cNvPr id="19" name="组合 18"/>
          <p:cNvGrpSpPr/>
          <p:nvPr/>
        </p:nvGrpSpPr>
        <p:grpSpPr>
          <a:xfrm>
            <a:off x="1605915" y="2114550"/>
            <a:ext cx="8849360" cy="922020"/>
            <a:chOff x="2529" y="3330"/>
            <a:chExt cx="13936" cy="1452"/>
          </a:xfrm>
        </p:grpSpPr>
        <p:sp>
          <p:nvSpPr>
            <p:cNvPr id="14" name="文本框 13"/>
            <p:cNvSpPr txBox="1"/>
            <p:nvPr/>
          </p:nvSpPr>
          <p:spPr>
            <a:xfrm>
              <a:off x="3816" y="3330"/>
              <a:ext cx="12649" cy="1452"/>
            </a:xfrm>
            <a:prstGeom prst="rect">
              <a:avLst/>
            </a:prstGeom>
            <a:noFill/>
          </p:spPr>
          <p:txBody>
            <a:bodyPr wrap="square" rtlCol="0" anchor="t">
              <a:spAutoFit/>
            </a:bodyPr>
            <a:p>
              <a:pPr fontAlgn="auto">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三是习近平总书记对河北工作一系列重要指示批示是我们做好工作的根本遵循，必须强化担当担责精神，扎实推动党中央决策部署落地见效；</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7" name="组合 6"/>
            <p:cNvGrpSpPr/>
            <p:nvPr/>
          </p:nvGrpSpPr>
          <p:grpSpPr>
            <a:xfrm>
              <a:off x="2529" y="3594"/>
              <a:ext cx="924" cy="924"/>
              <a:chOff x="2512" y="6097"/>
              <a:chExt cx="924" cy="924"/>
            </a:xfrm>
          </p:grpSpPr>
          <p:sp>
            <p:nvSpPr>
              <p:cNvPr id="8" name="矩形: 圆角 21"/>
              <p:cNvSpPr/>
              <p:nvPr/>
            </p:nvSpPr>
            <p:spPr>
              <a:xfrm>
                <a:off x="2512" y="6097"/>
                <a:ext cx="924" cy="92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tx1">
                      <a:lumMod val="75000"/>
                      <a:lumOff val="25000"/>
                    </a:schemeClr>
                  </a:solidFill>
                  <a:latin typeface="思源宋体 CN" panose="02020400000000000000" pitchFamily="18" charset="-122"/>
                  <a:ea typeface="思源宋体 CN" panose="02020400000000000000" pitchFamily="18" charset="-122"/>
                  <a:cs typeface="+mn-ea"/>
                  <a:sym typeface="思源黑体 CN Bold" panose="020B0800000000000000" pitchFamily="34" charset="-122"/>
                </a:endParaRPr>
              </a:p>
            </p:txBody>
          </p:sp>
          <p:grpSp>
            <p:nvGrpSpPr>
              <p:cNvPr id="9" name="组合 8"/>
              <p:cNvGrpSpPr/>
              <p:nvPr/>
            </p:nvGrpSpPr>
            <p:grpSpPr>
              <a:xfrm>
                <a:off x="2727" y="6341"/>
                <a:ext cx="493" cy="462"/>
                <a:chOff x="2904" y="6415"/>
                <a:chExt cx="317" cy="297"/>
              </a:xfrm>
            </p:grpSpPr>
            <p:sp>
              <p:nvSpPr>
                <p:cNvPr id="10" name="Freeform 512"/>
                <p:cNvSpPr/>
                <p:nvPr/>
              </p:nvSpPr>
              <p:spPr bwMode="auto">
                <a:xfrm>
                  <a:off x="2904" y="6415"/>
                  <a:ext cx="140" cy="277"/>
                </a:xfrm>
                <a:custGeom>
                  <a:avLst/>
                  <a:gdLst>
                    <a:gd name="T0" fmla="*/ 54 w 106"/>
                    <a:gd name="T1" fmla="*/ 105 h 210"/>
                    <a:gd name="T2" fmla="*/ 0 w 106"/>
                    <a:gd name="T3" fmla="*/ 159 h 210"/>
                    <a:gd name="T4" fmla="*/ 0 w 106"/>
                    <a:gd name="T5" fmla="*/ 210 h 210"/>
                    <a:gd name="T6" fmla="*/ 0 w 106"/>
                    <a:gd name="T7" fmla="*/ 210 h 210"/>
                    <a:gd name="T8" fmla="*/ 106 w 106"/>
                    <a:gd name="T9" fmla="*/ 105 h 210"/>
                    <a:gd name="T10" fmla="*/ 0 w 106"/>
                    <a:gd name="T11" fmla="*/ 0 h 210"/>
                    <a:gd name="T12" fmla="*/ 0 w 106"/>
                    <a:gd name="T13" fmla="*/ 0 h 210"/>
                    <a:gd name="T14" fmla="*/ 0 w 106"/>
                    <a:gd name="T15" fmla="*/ 51 h 210"/>
                    <a:gd name="T16" fmla="*/ 54 w 106"/>
                    <a:gd name="T17" fmla="*/ 10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210">
                      <a:moveTo>
                        <a:pt x="54" y="105"/>
                      </a:moveTo>
                      <a:lnTo>
                        <a:pt x="0" y="159"/>
                      </a:lnTo>
                      <a:lnTo>
                        <a:pt x="0" y="210"/>
                      </a:lnTo>
                      <a:lnTo>
                        <a:pt x="0" y="210"/>
                      </a:lnTo>
                      <a:lnTo>
                        <a:pt x="106" y="105"/>
                      </a:lnTo>
                      <a:lnTo>
                        <a:pt x="0" y="0"/>
                      </a:lnTo>
                      <a:lnTo>
                        <a:pt x="0" y="0"/>
                      </a:lnTo>
                      <a:lnTo>
                        <a:pt x="0" y="51"/>
                      </a:lnTo>
                      <a:lnTo>
                        <a:pt x="54" y="105"/>
                      </a:lnTo>
                      <a:close/>
                    </a:path>
                  </a:pathLst>
                </a:custGeom>
                <a:solidFill>
                  <a:schemeClr val="bg1"/>
                </a:solidFill>
                <a:ln>
                  <a:noFill/>
                </a:ln>
              </p:spPr>
              <p:txBody>
                <a:bodyPr vert="horz" wrap="square" lIns="68580" tIns="34290" rIns="68580" bIns="34290" numCol="1" anchor="t" anchorCtr="0" compatLnSpc="1"/>
                <a:p>
                  <a:endParaRPr lang="zh-CN" altLang="en-US" sz="1015" dirty="0">
                    <a:solidFill>
                      <a:srgbClr val="152A35"/>
                    </a:solidFill>
                    <a:latin typeface="字魂105号-简雅黑" panose="00000500000000000000" pitchFamily="2" charset="-122"/>
                    <a:ea typeface="字魂105号-简雅黑" panose="00000500000000000000" pitchFamily="2" charset="-122"/>
                    <a:cs typeface="+mn-ea"/>
                    <a:sym typeface="+mn-lt"/>
                  </a:endParaRPr>
                </a:p>
              </p:txBody>
            </p:sp>
            <p:sp>
              <p:nvSpPr>
                <p:cNvPr id="11" name="Freeform 512"/>
                <p:cNvSpPr/>
                <p:nvPr/>
              </p:nvSpPr>
              <p:spPr bwMode="auto">
                <a:xfrm>
                  <a:off x="3081" y="6434"/>
                  <a:ext cx="140" cy="277"/>
                </a:xfrm>
                <a:custGeom>
                  <a:avLst/>
                  <a:gdLst>
                    <a:gd name="T0" fmla="*/ 54 w 106"/>
                    <a:gd name="T1" fmla="*/ 105 h 210"/>
                    <a:gd name="T2" fmla="*/ 0 w 106"/>
                    <a:gd name="T3" fmla="*/ 159 h 210"/>
                    <a:gd name="T4" fmla="*/ 0 w 106"/>
                    <a:gd name="T5" fmla="*/ 210 h 210"/>
                    <a:gd name="T6" fmla="*/ 0 w 106"/>
                    <a:gd name="T7" fmla="*/ 210 h 210"/>
                    <a:gd name="T8" fmla="*/ 106 w 106"/>
                    <a:gd name="T9" fmla="*/ 105 h 210"/>
                    <a:gd name="T10" fmla="*/ 0 w 106"/>
                    <a:gd name="T11" fmla="*/ 0 h 210"/>
                    <a:gd name="T12" fmla="*/ 0 w 106"/>
                    <a:gd name="T13" fmla="*/ 0 h 210"/>
                    <a:gd name="T14" fmla="*/ 0 w 106"/>
                    <a:gd name="T15" fmla="*/ 51 h 210"/>
                    <a:gd name="T16" fmla="*/ 54 w 106"/>
                    <a:gd name="T17" fmla="*/ 10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210">
                      <a:moveTo>
                        <a:pt x="54" y="105"/>
                      </a:moveTo>
                      <a:lnTo>
                        <a:pt x="0" y="159"/>
                      </a:lnTo>
                      <a:lnTo>
                        <a:pt x="0" y="210"/>
                      </a:lnTo>
                      <a:lnTo>
                        <a:pt x="0" y="210"/>
                      </a:lnTo>
                      <a:lnTo>
                        <a:pt x="106" y="105"/>
                      </a:lnTo>
                      <a:lnTo>
                        <a:pt x="0" y="0"/>
                      </a:lnTo>
                      <a:lnTo>
                        <a:pt x="0" y="0"/>
                      </a:lnTo>
                      <a:lnTo>
                        <a:pt x="0" y="51"/>
                      </a:lnTo>
                      <a:lnTo>
                        <a:pt x="54" y="105"/>
                      </a:lnTo>
                      <a:close/>
                    </a:path>
                  </a:pathLst>
                </a:custGeom>
                <a:solidFill>
                  <a:srgbClr val="FFC000"/>
                </a:solidFill>
                <a:ln>
                  <a:noFill/>
                </a:ln>
              </p:spPr>
              <p:txBody>
                <a:bodyPr vert="horz" wrap="square" lIns="68580" tIns="34290" rIns="68580" bIns="34290" numCol="1" anchor="t" anchorCtr="0" compatLnSpc="1"/>
                <a:p>
                  <a:endParaRPr lang="zh-CN" altLang="en-US" sz="1015" dirty="0">
                    <a:solidFill>
                      <a:srgbClr val="152A35"/>
                    </a:solidFill>
                    <a:latin typeface="字魂105号-简雅黑" panose="00000500000000000000" pitchFamily="2" charset="-122"/>
                    <a:ea typeface="字魂105号-简雅黑" panose="00000500000000000000" pitchFamily="2" charset="-122"/>
                    <a:cs typeface="+mn-ea"/>
                    <a:sym typeface="+mn-lt"/>
                  </a:endParaRPr>
                </a:p>
              </p:txBody>
            </p:sp>
          </p:grpSp>
        </p:grpSp>
      </p:gr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0-#ppt_w/2"/>
                                          </p:val>
                                        </p:tav>
                                        <p:tav tm="100000">
                                          <p:val>
                                            <p:strVal val="#ppt_x"/>
                                          </p:val>
                                        </p:tav>
                                      </p:tavLst>
                                    </p:anim>
                                    <p:anim calcmode="lin" valueType="num">
                                      <p:cBhvr additive="base">
                                        <p:cTn id="19"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120775" y="568960"/>
            <a:ext cx="10535261" cy="471171"/>
            <a:chOff x="5262338" y="1456889"/>
            <a:chExt cx="3790618" cy="385245"/>
          </a:xfrm>
        </p:grpSpPr>
        <p:sp>
          <p:nvSpPr>
            <p:cNvPr id="10" name="矩形: 圆角 9"/>
            <p:cNvSpPr/>
            <p:nvPr/>
          </p:nvSpPr>
          <p:spPr>
            <a:xfrm>
              <a:off x="5262338" y="1456889"/>
              <a:ext cx="3759554" cy="385245"/>
            </a:xfrm>
            <a:prstGeom prst="roundRect">
              <a:avLst>
                <a:gd name="adj" fmla="val 50000"/>
              </a:avLst>
            </a:prstGeom>
            <a:solidFill>
              <a:srgbClr val="FFF9D2">
                <a:alpha val="66000"/>
              </a:srgbClr>
            </a:solidFill>
            <a:ln w="6350">
              <a:gradFill flip="none" rotWithShape="1">
                <a:gsLst>
                  <a:gs pos="16000">
                    <a:srgbClr val="C00000">
                      <a:alpha val="0"/>
                    </a:srgbClr>
                  </a:gs>
                  <a:gs pos="100000">
                    <a:srgbClr val="C00000">
                      <a:alpha val="70000"/>
                    </a:srgb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5439545" y="1505174"/>
              <a:ext cx="3613411" cy="301135"/>
            </a:xfrm>
            <a:prstGeom prst="rect">
              <a:avLst/>
            </a:prstGeom>
            <a:noFill/>
          </p:spPr>
          <p:txBody>
            <a:bodyPr wrap="square" rtlCol="0">
              <a:spAutoFit/>
            </a:bodyPr>
            <a:p>
              <a:pPr defTabSz="914400">
                <a:defRPr/>
              </a:pPr>
              <a:r>
                <a:rPr lang="zh-CN" b="1">
                  <a:solidFill>
                    <a:srgbClr val="C00000"/>
                  </a:solidFill>
                  <a:latin typeface="微软雅黑" panose="020B0503020204020204" pitchFamily="34" charset="-122"/>
                  <a:ea typeface="微软雅黑" panose="020B0503020204020204" pitchFamily="34" charset="-122"/>
                  <a:sym typeface="+mn-ea"/>
                </a:rPr>
                <a:t>一、全面回顾九届省委带领全省人民五年来走过的不平凡历程，河北各项事业发生历史性新变化</a:t>
              </a:r>
              <a:endParaRPr lang="zh-CN" b="1">
                <a:solidFill>
                  <a:srgbClr val="C00000"/>
                </a:solidFill>
                <a:latin typeface="微软雅黑" panose="020B0503020204020204" pitchFamily="34" charset="-122"/>
                <a:ea typeface="微软雅黑" panose="020B0503020204020204" pitchFamily="34" charset="-122"/>
                <a:sym typeface="+mn-ea"/>
              </a:endParaRPr>
            </a:p>
          </p:txBody>
        </p:sp>
      </p:grpSp>
      <p:pic>
        <p:nvPicPr>
          <p:cNvPr id="2" name="图片 1" descr="背景1"/>
          <p:cNvPicPr>
            <a:picLocks noChangeAspect="1"/>
          </p:cNvPicPr>
          <p:nvPr/>
        </p:nvPicPr>
        <p:blipFill>
          <a:blip r:embed="rId1"/>
          <a:stretch>
            <a:fillRect/>
          </a:stretch>
        </p:blipFill>
        <p:spPr>
          <a:xfrm>
            <a:off x="798195" y="401320"/>
            <a:ext cx="807720" cy="774700"/>
          </a:xfrm>
          <a:prstGeom prst="rect">
            <a:avLst/>
          </a:prstGeom>
        </p:spPr>
      </p:pic>
      <p:grpSp>
        <p:nvGrpSpPr>
          <p:cNvPr id="3" name="组合 2"/>
          <p:cNvGrpSpPr/>
          <p:nvPr/>
        </p:nvGrpSpPr>
        <p:grpSpPr>
          <a:xfrm>
            <a:off x="1321435" y="1316990"/>
            <a:ext cx="5503545" cy="368300"/>
            <a:chOff x="2081" y="2074"/>
            <a:chExt cx="8667" cy="580"/>
          </a:xfrm>
        </p:grpSpPr>
        <p:sp>
          <p:nvSpPr>
            <p:cNvPr id="6" name="文本框 5"/>
            <p:cNvSpPr txBox="1"/>
            <p:nvPr/>
          </p:nvSpPr>
          <p:spPr>
            <a:xfrm>
              <a:off x="2512" y="2074"/>
              <a:ext cx="8236" cy="580"/>
            </a:xfrm>
            <a:prstGeom prst="rect">
              <a:avLst/>
            </a:prstGeom>
            <a:noFill/>
          </p:spPr>
          <p:txBody>
            <a:bodyPr wrap="square" rtlCol="0" anchor="t">
              <a:spAutoFit/>
            </a:bodyPr>
            <a:p>
              <a:r>
                <a:rPr lang="zh-CN" altLang="en-US" b="1">
                  <a:solidFill>
                    <a:srgbClr val="C00000"/>
                  </a:solidFill>
                  <a:latin typeface="微软雅黑" panose="020B0503020204020204" pitchFamily="34" charset="-122"/>
                  <a:ea typeface="微软雅黑" panose="020B0503020204020204" pitchFamily="34" charset="-122"/>
                </a:rPr>
                <a:t>总结五年来的丰富实践，带给我们许多深刻启示：</a:t>
              </a:r>
              <a:endParaRPr lang="zh-CN" altLang="en-US" b="1">
                <a:solidFill>
                  <a:srgbClr val="C00000"/>
                </a:solidFill>
                <a:latin typeface="微软雅黑" panose="020B0503020204020204" pitchFamily="34" charset="-122"/>
                <a:ea typeface="微软雅黑" panose="020B0503020204020204" pitchFamily="34" charset="-122"/>
              </a:endParaRPr>
            </a:p>
          </p:txBody>
        </p:sp>
        <p:sp>
          <p:nvSpPr>
            <p:cNvPr id="19" name="菱形 18"/>
            <p:cNvSpPr/>
            <p:nvPr/>
          </p:nvSpPr>
          <p:spPr>
            <a:xfrm>
              <a:off x="2081" y="2168"/>
              <a:ext cx="355" cy="355"/>
            </a:xfrm>
            <a:prstGeom prst="diamond">
              <a:avLst/>
            </a:prstGeom>
            <a:gradFill>
              <a:gsLst>
                <a:gs pos="0">
                  <a:srgbClr val="E30000"/>
                </a:gs>
                <a:gs pos="100000">
                  <a:srgbClr val="76030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5" name="组合 4"/>
          <p:cNvGrpSpPr/>
          <p:nvPr/>
        </p:nvGrpSpPr>
        <p:grpSpPr>
          <a:xfrm>
            <a:off x="1595120" y="3699510"/>
            <a:ext cx="8849360" cy="922020"/>
            <a:chOff x="2512" y="5826"/>
            <a:chExt cx="13936" cy="1452"/>
          </a:xfrm>
        </p:grpSpPr>
        <p:sp>
          <p:nvSpPr>
            <p:cNvPr id="17" name="文本框 16"/>
            <p:cNvSpPr txBox="1"/>
            <p:nvPr/>
          </p:nvSpPr>
          <p:spPr>
            <a:xfrm>
              <a:off x="3799" y="5826"/>
              <a:ext cx="12649" cy="1452"/>
            </a:xfrm>
            <a:prstGeom prst="rect">
              <a:avLst/>
            </a:prstGeom>
            <a:noFill/>
          </p:spPr>
          <p:txBody>
            <a:bodyPr wrap="square" rtlCol="0" anchor="t">
              <a:spAutoFit/>
            </a:bodyPr>
            <a:p>
              <a:pPr fontAlgn="auto">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六是勇于自我革命是我们党最鲜明的品格，必须坚持全面从严治党永远在路上，把各级党组织和领导班子建设得更加坚强有力。</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7" name="组合 6"/>
            <p:cNvGrpSpPr/>
            <p:nvPr/>
          </p:nvGrpSpPr>
          <p:grpSpPr>
            <a:xfrm>
              <a:off x="2512" y="6097"/>
              <a:ext cx="924" cy="924"/>
              <a:chOff x="2512" y="6097"/>
              <a:chExt cx="924" cy="924"/>
            </a:xfrm>
          </p:grpSpPr>
          <p:sp>
            <p:nvSpPr>
              <p:cNvPr id="8" name="矩形: 圆角 21"/>
              <p:cNvSpPr/>
              <p:nvPr/>
            </p:nvSpPr>
            <p:spPr>
              <a:xfrm>
                <a:off x="2512" y="6097"/>
                <a:ext cx="924" cy="92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tx1">
                      <a:lumMod val="75000"/>
                      <a:lumOff val="25000"/>
                    </a:schemeClr>
                  </a:solidFill>
                  <a:latin typeface="思源宋体 CN" panose="02020400000000000000" pitchFamily="18" charset="-122"/>
                  <a:ea typeface="思源宋体 CN" panose="02020400000000000000" pitchFamily="18" charset="-122"/>
                  <a:cs typeface="+mn-ea"/>
                  <a:sym typeface="思源黑体 CN Bold" panose="020B0800000000000000" pitchFamily="34" charset="-122"/>
                </a:endParaRPr>
              </a:p>
            </p:txBody>
          </p:sp>
          <p:grpSp>
            <p:nvGrpSpPr>
              <p:cNvPr id="24" name="组合 23"/>
              <p:cNvGrpSpPr/>
              <p:nvPr/>
            </p:nvGrpSpPr>
            <p:grpSpPr>
              <a:xfrm>
                <a:off x="2727" y="6341"/>
                <a:ext cx="493" cy="462"/>
                <a:chOff x="2904" y="6415"/>
                <a:chExt cx="317" cy="297"/>
              </a:xfrm>
            </p:grpSpPr>
            <p:sp>
              <p:nvSpPr>
                <p:cNvPr id="26" name="Freeform 512"/>
                <p:cNvSpPr/>
                <p:nvPr/>
              </p:nvSpPr>
              <p:spPr bwMode="auto">
                <a:xfrm>
                  <a:off x="2904" y="6415"/>
                  <a:ext cx="140" cy="277"/>
                </a:xfrm>
                <a:custGeom>
                  <a:avLst/>
                  <a:gdLst>
                    <a:gd name="T0" fmla="*/ 54 w 106"/>
                    <a:gd name="T1" fmla="*/ 105 h 210"/>
                    <a:gd name="T2" fmla="*/ 0 w 106"/>
                    <a:gd name="T3" fmla="*/ 159 h 210"/>
                    <a:gd name="T4" fmla="*/ 0 w 106"/>
                    <a:gd name="T5" fmla="*/ 210 h 210"/>
                    <a:gd name="T6" fmla="*/ 0 w 106"/>
                    <a:gd name="T7" fmla="*/ 210 h 210"/>
                    <a:gd name="T8" fmla="*/ 106 w 106"/>
                    <a:gd name="T9" fmla="*/ 105 h 210"/>
                    <a:gd name="T10" fmla="*/ 0 w 106"/>
                    <a:gd name="T11" fmla="*/ 0 h 210"/>
                    <a:gd name="T12" fmla="*/ 0 w 106"/>
                    <a:gd name="T13" fmla="*/ 0 h 210"/>
                    <a:gd name="T14" fmla="*/ 0 w 106"/>
                    <a:gd name="T15" fmla="*/ 51 h 210"/>
                    <a:gd name="T16" fmla="*/ 54 w 106"/>
                    <a:gd name="T17" fmla="*/ 10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210">
                      <a:moveTo>
                        <a:pt x="54" y="105"/>
                      </a:moveTo>
                      <a:lnTo>
                        <a:pt x="0" y="159"/>
                      </a:lnTo>
                      <a:lnTo>
                        <a:pt x="0" y="210"/>
                      </a:lnTo>
                      <a:lnTo>
                        <a:pt x="0" y="210"/>
                      </a:lnTo>
                      <a:lnTo>
                        <a:pt x="106" y="105"/>
                      </a:lnTo>
                      <a:lnTo>
                        <a:pt x="0" y="0"/>
                      </a:lnTo>
                      <a:lnTo>
                        <a:pt x="0" y="0"/>
                      </a:lnTo>
                      <a:lnTo>
                        <a:pt x="0" y="51"/>
                      </a:lnTo>
                      <a:lnTo>
                        <a:pt x="54" y="105"/>
                      </a:lnTo>
                      <a:close/>
                    </a:path>
                  </a:pathLst>
                </a:custGeom>
                <a:solidFill>
                  <a:schemeClr val="bg1"/>
                </a:solidFill>
                <a:ln>
                  <a:noFill/>
                </a:ln>
              </p:spPr>
              <p:txBody>
                <a:bodyPr vert="horz" wrap="square" lIns="68580" tIns="34290" rIns="68580" bIns="34290" numCol="1" anchor="t" anchorCtr="0" compatLnSpc="1"/>
                <a:lstStyle/>
                <a:p>
                  <a:endParaRPr lang="zh-CN" altLang="en-US" sz="1015" dirty="0">
                    <a:solidFill>
                      <a:srgbClr val="152A35"/>
                    </a:solidFill>
                    <a:latin typeface="字魂105号-简雅黑" panose="00000500000000000000" pitchFamily="2" charset="-122"/>
                    <a:ea typeface="字魂105号-简雅黑" panose="00000500000000000000" pitchFamily="2" charset="-122"/>
                    <a:cs typeface="+mn-ea"/>
                    <a:sym typeface="+mn-lt"/>
                  </a:endParaRPr>
                </a:p>
              </p:txBody>
            </p:sp>
            <p:sp>
              <p:nvSpPr>
                <p:cNvPr id="29" name="Freeform 512"/>
                <p:cNvSpPr/>
                <p:nvPr/>
              </p:nvSpPr>
              <p:spPr bwMode="auto">
                <a:xfrm>
                  <a:off x="3081" y="6434"/>
                  <a:ext cx="140" cy="277"/>
                </a:xfrm>
                <a:custGeom>
                  <a:avLst/>
                  <a:gdLst>
                    <a:gd name="T0" fmla="*/ 54 w 106"/>
                    <a:gd name="T1" fmla="*/ 105 h 210"/>
                    <a:gd name="T2" fmla="*/ 0 w 106"/>
                    <a:gd name="T3" fmla="*/ 159 h 210"/>
                    <a:gd name="T4" fmla="*/ 0 w 106"/>
                    <a:gd name="T5" fmla="*/ 210 h 210"/>
                    <a:gd name="T6" fmla="*/ 0 w 106"/>
                    <a:gd name="T7" fmla="*/ 210 h 210"/>
                    <a:gd name="T8" fmla="*/ 106 w 106"/>
                    <a:gd name="T9" fmla="*/ 105 h 210"/>
                    <a:gd name="T10" fmla="*/ 0 w 106"/>
                    <a:gd name="T11" fmla="*/ 0 h 210"/>
                    <a:gd name="T12" fmla="*/ 0 w 106"/>
                    <a:gd name="T13" fmla="*/ 0 h 210"/>
                    <a:gd name="T14" fmla="*/ 0 w 106"/>
                    <a:gd name="T15" fmla="*/ 51 h 210"/>
                    <a:gd name="T16" fmla="*/ 54 w 106"/>
                    <a:gd name="T17" fmla="*/ 10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210">
                      <a:moveTo>
                        <a:pt x="54" y="105"/>
                      </a:moveTo>
                      <a:lnTo>
                        <a:pt x="0" y="159"/>
                      </a:lnTo>
                      <a:lnTo>
                        <a:pt x="0" y="210"/>
                      </a:lnTo>
                      <a:lnTo>
                        <a:pt x="0" y="210"/>
                      </a:lnTo>
                      <a:lnTo>
                        <a:pt x="106" y="105"/>
                      </a:lnTo>
                      <a:lnTo>
                        <a:pt x="0" y="0"/>
                      </a:lnTo>
                      <a:lnTo>
                        <a:pt x="0" y="0"/>
                      </a:lnTo>
                      <a:lnTo>
                        <a:pt x="0" y="51"/>
                      </a:lnTo>
                      <a:lnTo>
                        <a:pt x="54" y="105"/>
                      </a:lnTo>
                      <a:close/>
                    </a:path>
                  </a:pathLst>
                </a:custGeom>
                <a:solidFill>
                  <a:srgbClr val="FFC000"/>
                </a:solidFill>
                <a:ln>
                  <a:noFill/>
                </a:ln>
              </p:spPr>
              <p:txBody>
                <a:bodyPr vert="horz" wrap="square" lIns="68580" tIns="34290" rIns="68580" bIns="34290" numCol="1" anchor="t" anchorCtr="0" compatLnSpc="1"/>
                <a:p>
                  <a:endParaRPr lang="zh-CN" altLang="en-US" sz="1015" dirty="0">
                    <a:solidFill>
                      <a:srgbClr val="152A35"/>
                    </a:solidFill>
                    <a:latin typeface="字魂105号-简雅黑" panose="00000500000000000000" pitchFamily="2" charset="-122"/>
                    <a:ea typeface="字魂105号-简雅黑" panose="00000500000000000000" pitchFamily="2" charset="-122"/>
                    <a:cs typeface="+mn-ea"/>
                    <a:sym typeface="+mn-lt"/>
                  </a:endParaRPr>
                </a:p>
              </p:txBody>
            </p:sp>
          </p:grpSp>
        </p:grpSp>
      </p:grpSp>
      <p:grpSp>
        <p:nvGrpSpPr>
          <p:cNvPr id="4" name="组合 3"/>
          <p:cNvGrpSpPr/>
          <p:nvPr/>
        </p:nvGrpSpPr>
        <p:grpSpPr>
          <a:xfrm>
            <a:off x="1605915" y="2114550"/>
            <a:ext cx="8849360" cy="922020"/>
            <a:chOff x="2529" y="3330"/>
            <a:chExt cx="13936" cy="1452"/>
          </a:xfrm>
        </p:grpSpPr>
        <p:sp>
          <p:nvSpPr>
            <p:cNvPr id="14" name="文本框 13"/>
            <p:cNvSpPr txBox="1"/>
            <p:nvPr/>
          </p:nvSpPr>
          <p:spPr>
            <a:xfrm>
              <a:off x="3816" y="3330"/>
              <a:ext cx="12649" cy="1452"/>
            </a:xfrm>
            <a:prstGeom prst="rect">
              <a:avLst/>
            </a:prstGeom>
            <a:noFill/>
          </p:spPr>
          <p:txBody>
            <a:bodyPr wrap="square" rtlCol="0" anchor="t">
              <a:spAutoFit/>
            </a:bodyPr>
            <a:p>
              <a:pPr fontAlgn="auto">
                <a:lnSpc>
                  <a:spcPct val="15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五是人民立场是我们党的根本政治立场，必须时刻铭记江山就是人民、人民就是江山，实现好、维护好、发展好最广大人民根本利益；</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5" name="组合 24"/>
            <p:cNvGrpSpPr/>
            <p:nvPr/>
          </p:nvGrpSpPr>
          <p:grpSpPr>
            <a:xfrm>
              <a:off x="2529" y="3594"/>
              <a:ext cx="924" cy="924"/>
              <a:chOff x="2512" y="6097"/>
              <a:chExt cx="924" cy="924"/>
            </a:xfrm>
          </p:grpSpPr>
          <p:sp>
            <p:nvSpPr>
              <p:cNvPr id="27" name="矩形: 圆角 21"/>
              <p:cNvSpPr/>
              <p:nvPr/>
            </p:nvSpPr>
            <p:spPr>
              <a:xfrm>
                <a:off x="2512" y="6097"/>
                <a:ext cx="924" cy="92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tx1">
                      <a:lumMod val="75000"/>
                      <a:lumOff val="25000"/>
                    </a:schemeClr>
                  </a:solidFill>
                  <a:latin typeface="思源宋体 CN" panose="02020400000000000000" pitchFamily="18" charset="-122"/>
                  <a:ea typeface="思源宋体 CN" panose="02020400000000000000" pitchFamily="18" charset="-122"/>
                  <a:cs typeface="+mn-ea"/>
                  <a:sym typeface="思源黑体 CN Bold" panose="020B0800000000000000" pitchFamily="34" charset="-122"/>
                </a:endParaRPr>
              </a:p>
            </p:txBody>
          </p:sp>
          <p:grpSp>
            <p:nvGrpSpPr>
              <p:cNvPr id="28" name="组合 27"/>
              <p:cNvGrpSpPr/>
              <p:nvPr/>
            </p:nvGrpSpPr>
            <p:grpSpPr>
              <a:xfrm>
                <a:off x="2727" y="6341"/>
                <a:ext cx="493" cy="462"/>
                <a:chOff x="2904" y="6415"/>
                <a:chExt cx="317" cy="297"/>
              </a:xfrm>
            </p:grpSpPr>
            <p:sp>
              <p:nvSpPr>
                <p:cNvPr id="30" name="Freeform 512"/>
                <p:cNvSpPr/>
                <p:nvPr/>
              </p:nvSpPr>
              <p:spPr bwMode="auto">
                <a:xfrm>
                  <a:off x="2904" y="6415"/>
                  <a:ext cx="140" cy="277"/>
                </a:xfrm>
                <a:custGeom>
                  <a:avLst/>
                  <a:gdLst>
                    <a:gd name="T0" fmla="*/ 54 w 106"/>
                    <a:gd name="T1" fmla="*/ 105 h 210"/>
                    <a:gd name="T2" fmla="*/ 0 w 106"/>
                    <a:gd name="T3" fmla="*/ 159 h 210"/>
                    <a:gd name="T4" fmla="*/ 0 w 106"/>
                    <a:gd name="T5" fmla="*/ 210 h 210"/>
                    <a:gd name="T6" fmla="*/ 0 w 106"/>
                    <a:gd name="T7" fmla="*/ 210 h 210"/>
                    <a:gd name="T8" fmla="*/ 106 w 106"/>
                    <a:gd name="T9" fmla="*/ 105 h 210"/>
                    <a:gd name="T10" fmla="*/ 0 w 106"/>
                    <a:gd name="T11" fmla="*/ 0 h 210"/>
                    <a:gd name="T12" fmla="*/ 0 w 106"/>
                    <a:gd name="T13" fmla="*/ 0 h 210"/>
                    <a:gd name="T14" fmla="*/ 0 w 106"/>
                    <a:gd name="T15" fmla="*/ 51 h 210"/>
                    <a:gd name="T16" fmla="*/ 54 w 106"/>
                    <a:gd name="T17" fmla="*/ 10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210">
                      <a:moveTo>
                        <a:pt x="54" y="105"/>
                      </a:moveTo>
                      <a:lnTo>
                        <a:pt x="0" y="159"/>
                      </a:lnTo>
                      <a:lnTo>
                        <a:pt x="0" y="210"/>
                      </a:lnTo>
                      <a:lnTo>
                        <a:pt x="0" y="210"/>
                      </a:lnTo>
                      <a:lnTo>
                        <a:pt x="106" y="105"/>
                      </a:lnTo>
                      <a:lnTo>
                        <a:pt x="0" y="0"/>
                      </a:lnTo>
                      <a:lnTo>
                        <a:pt x="0" y="0"/>
                      </a:lnTo>
                      <a:lnTo>
                        <a:pt x="0" y="51"/>
                      </a:lnTo>
                      <a:lnTo>
                        <a:pt x="54" y="105"/>
                      </a:lnTo>
                      <a:close/>
                    </a:path>
                  </a:pathLst>
                </a:custGeom>
                <a:solidFill>
                  <a:schemeClr val="bg1"/>
                </a:solidFill>
                <a:ln>
                  <a:noFill/>
                </a:ln>
              </p:spPr>
              <p:txBody>
                <a:bodyPr vert="horz" wrap="square" lIns="68580" tIns="34290" rIns="68580" bIns="34290" numCol="1" anchor="t" anchorCtr="0" compatLnSpc="1"/>
                <a:p>
                  <a:endParaRPr lang="zh-CN" altLang="en-US" sz="1015" dirty="0">
                    <a:solidFill>
                      <a:srgbClr val="152A35"/>
                    </a:solidFill>
                    <a:latin typeface="字魂105号-简雅黑" panose="00000500000000000000" pitchFamily="2" charset="-122"/>
                    <a:ea typeface="字魂105号-简雅黑" panose="00000500000000000000" pitchFamily="2" charset="-122"/>
                    <a:cs typeface="+mn-ea"/>
                    <a:sym typeface="+mn-lt"/>
                  </a:endParaRPr>
                </a:p>
              </p:txBody>
            </p:sp>
            <p:sp>
              <p:nvSpPr>
                <p:cNvPr id="31" name="Freeform 512"/>
                <p:cNvSpPr/>
                <p:nvPr/>
              </p:nvSpPr>
              <p:spPr bwMode="auto">
                <a:xfrm>
                  <a:off x="3081" y="6434"/>
                  <a:ext cx="140" cy="277"/>
                </a:xfrm>
                <a:custGeom>
                  <a:avLst/>
                  <a:gdLst>
                    <a:gd name="T0" fmla="*/ 54 w 106"/>
                    <a:gd name="T1" fmla="*/ 105 h 210"/>
                    <a:gd name="T2" fmla="*/ 0 w 106"/>
                    <a:gd name="T3" fmla="*/ 159 h 210"/>
                    <a:gd name="T4" fmla="*/ 0 w 106"/>
                    <a:gd name="T5" fmla="*/ 210 h 210"/>
                    <a:gd name="T6" fmla="*/ 0 w 106"/>
                    <a:gd name="T7" fmla="*/ 210 h 210"/>
                    <a:gd name="T8" fmla="*/ 106 w 106"/>
                    <a:gd name="T9" fmla="*/ 105 h 210"/>
                    <a:gd name="T10" fmla="*/ 0 w 106"/>
                    <a:gd name="T11" fmla="*/ 0 h 210"/>
                    <a:gd name="T12" fmla="*/ 0 w 106"/>
                    <a:gd name="T13" fmla="*/ 0 h 210"/>
                    <a:gd name="T14" fmla="*/ 0 w 106"/>
                    <a:gd name="T15" fmla="*/ 51 h 210"/>
                    <a:gd name="T16" fmla="*/ 54 w 106"/>
                    <a:gd name="T17" fmla="*/ 10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210">
                      <a:moveTo>
                        <a:pt x="54" y="105"/>
                      </a:moveTo>
                      <a:lnTo>
                        <a:pt x="0" y="159"/>
                      </a:lnTo>
                      <a:lnTo>
                        <a:pt x="0" y="210"/>
                      </a:lnTo>
                      <a:lnTo>
                        <a:pt x="0" y="210"/>
                      </a:lnTo>
                      <a:lnTo>
                        <a:pt x="106" y="105"/>
                      </a:lnTo>
                      <a:lnTo>
                        <a:pt x="0" y="0"/>
                      </a:lnTo>
                      <a:lnTo>
                        <a:pt x="0" y="0"/>
                      </a:lnTo>
                      <a:lnTo>
                        <a:pt x="0" y="51"/>
                      </a:lnTo>
                      <a:lnTo>
                        <a:pt x="54" y="105"/>
                      </a:lnTo>
                      <a:close/>
                    </a:path>
                  </a:pathLst>
                </a:custGeom>
                <a:solidFill>
                  <a:srgbClr val="FFC000"/>
                </a:solidFill>
                <a:ln>
                  <a:noFill/>
                </a:ln>
              </p:spPr>
              <p:txBody>
                <a:bodyPr vert="horz" wrap="square" lIns="68580" tIns="34290" rIns="68580" bIns="34290" numCol="1" anchor="t" anchorCtr="0" compatLnSpc="1"/>
                <a:p>
                  <a:endParaRPr lang="zh-CN" altLang="en-US" sz="1015" dirty="0">
                    <a:solidFill>
                      <a:srgbClr val="152A35"/>
                    </a:solidFill>
                    <a:latin typeface="字魂105号-简雅黑" panose="00000500000000000000" pitchFamily="2" charset="-122"/>
                    <a:ea typeface="字魂105号-简雅黑" panose="00000500000000000000" pitchFamily="2" charset="-122"/>
                    <a:cs typeface="+mn-ea"/>
                    <a:sym typeface="+mn-lt"/>
                  </a:endParaRPr>
                </a:p>
              </p:txBody>
            </p:sp>
          </p:grpSp>
        </p:grpSp>
      </p:gr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038225" y="485140"/>
            <a:ext cx="8319932" cy="685899"/>
            <a:chOff x="5262338" y="1456889"/>
            <a:chExt cx="3130292" cy="393064"/>
          </a:xfrm>
        </p:grpSpPr>
        <p:sp>
          <p:nvSpPr>
            <p:cNvPr id="16" name="矩形: 圆角 9"/>
            <p:cNvSpPr/>
            <p:nvPr/>
          </p:nvSpPr>
          <p:spPr>
            <a:xfrm>
              <a:off x="5262338" y="1456889"/>
              <a:ext cx="3089855" cy="385245"/>
            </a:xfrm>
            <a:prstGeom prst="roundRect">
              <a:avLst>
                <a:gd name="adj" fmla="val 50000"/>
              </a:avLst>
            </a:prstGeom>
            <a:solidFill>
              <a:srgbClr val="FFF9D2">
                <a:alpha val="66000"/>
              </a:srgbClr>
            </a:solidFill>
            <a:ln w="6350">
              <a:gradFill flip="none" rotWithShape="1">
                <a:gsLst>
                  <a:gs pos="16000">
                    <a:srgbClr val="C00000">
                      <a:alpha val="0"/>
                    </a:srgbClr>
                  </a:gs>
                  <a:gs pos="100000">
                    <a:srgbClr val="C00000">
                      <a:alpha val="70000"/>
                    </a:srgb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5501004" y="1480235"/>
              <a:ext cx="2891626" cy="369718"/>
            </a:xfrm>
            <a:prstGeom prst="rect">
              <a:avLst/>
            </a:prstGeom>
            <a:noFill/>
          </p:spPr>
          <p:txBody>
            <a:bodyPr wrap="square" rtlCol="0">
              <a:spAutoFit/>
            </a:bodyPr>
            <a:p>
              <a:pPr defTabSz="914400">
                <a:defRPr/>
              </a:pPr>
              <a:r>
                <a:rPr lang="zh-CN" b="1">
                  <a:solidFill>
                    <a:srgbClr val="C00000"/>
                  </a:solidFill>
                  <a:latin typeface="微软雅黑" panose="020B0503020204020204" pitchFamily="34" charset="-122"/>
                  <a:ea typeface="微软雅黑" panose="020B0503020204020204" pitchFamily="34" charset="-122"/>
                  <a:sym typeface="+mn-ea"/>
                </a:rPr>
                <a:t>二、坚持从党的百年奋斗重大成就和历史经验中汲取强大力量，</a:t>
              </a:r>
              <a:endParaRPr lang="zh-CN" b="1">
                <a:solidFill>
                  <a:srgbClr val="C00000"/>
                </a:solidFill>
                <a:latin typeface="微软雅黑" panose="020B0503020204020204" pitchFamily="34" charset="-122"/>
                <a:ea typeface="微软雅黑" panose="020B0503020204020204" pitchFamily="34" charset="-122"/>
                <a:sym typeface="+mn-ea"/>
              </a:endParaRPr>
            </a:p>
            <a:p>
              <a:pPr defTabSz="914400">
                <a:defRPr/>
              </a:pPr>
              <a:r>
                <a:rPr lang="zh-CN" b="1">
                  <a:solidFill>
                    <a:srgbClr val="C00000"/>
                  </a:solidFill>
                  <a:latin typeface="微软雅黑" panose="020B0503020204020204" pitchFamily="34" charset="-122"/>
                  <a:ea typeface="微软雅黑" panose="020B0503020204020204" pitchFamily="34" charset="-122"/>
                  <a:sym typeface="+mn-ea"/>
                </a:rPr>
                <a:t>      </a:t>
              </a:r>
              <a:r>
                <a:rPr lang="en-US" altLang="zh-CN" b="1">
                  <a:solidFill>
                    <a:srgbClr val="C00000"/>
                  </a:solidFill>
                  <a:latin typeface="微软雅黑" panose="020B0503020204020204" pitchFamily="34" charset="-122"/>
                  <a:ea typeface="微软雅黑" panose="020B0503020204020204" pitchFamily="34" charset="-122"/>
                  <a:sym typeface="+mn-ea"/>
                </a:rPr>
                <a:t> </a:t>
              </a:r>
              <a:r>
                <a:rPr lang="zh-CN" b="1">
                  <a:solidFill>
                    <a:srgbClr val="C00000"/>
                  </a:solidFill>
                  <a:latin typeface="微软雅黑" panose="020B0503020204020204" pitchFamily="34" charset="-122"/>
                  <a:ea typeface="微软雅黑" panose="020B0503020204020204" pitchFamily="34" charset="-122"/>
                  <a:sym typeface="+mn-ea"/>
                </a:rPr>
                <a:t>持续强化党的政治建设和创新理论武装</a:t>
              </a:r>
              <a:endParaRPr lang="zh-CN" b="1">
                <a:solidFill>
                  <a:srgbClr val="C00000"/>
                </a:solidFill>
                <a:latin typeface="微软雅黑" panose="020B0503020204020204" pitchFamily="34" charset="-122"/>
                <a:ea typeface="微软雅黑" panose="020B0503020204020204" pitchFamily="34" charset="-122"/>
                <a:sym typeface="+mn-ea"/>
              </a:endParaRPr>
            </a:p>
          </p:txBody>
        </p:sp>
      </p:grpSp>
      <p:pic>
        <p:nvPicPr>
          <p:cNvPr id="2" name="图片 1" descr="背景1"/>
          <p:cNvPicPr>
            <a:picLocks noChangeAspect="1"/>
          </p:cNvPicPr>
          <p:nvPr/>
        </p:nvPicPr>
        <p:blipFill>
          <a:blip r:embed="rId1"/>
          <a:stretch>
            <a:fillRect/>
          </a:stretch>
        </p:blipFill>
        <p:spPr>
          <a:xfrm>
            <a:off x="798195" y="401320"/>
            <a:ext cx="807720" cy="774700"/>
          </a:xfrm>
          <a:prstGeom prst="rect">
            <a:avLst/>
          </a:prstGeom>
        </p:spPr>
      </p:pic>
      <p:sp>
        <p:nvSpPr>
          <p:cNvPr id="5" name="矩形 4"/>
          <p:cNvSpPr/>
          <p:nvPr/>
        </p:nvSpPr>
        <p:spPr>
          <a:xfrm>
            <a:off x="1572895" y="3699510"/>
            <a:ext cx="2615565" cy="2168525"/>
          </a:xfrm>
          <a:prstGeom prst="rect">
            <a:avLst/>
          </a:prstGeom>
          <a:noFill/>
          <a:ln w="9525">
            <a:noFill/>
          </a:ln>
        </p:spPr>
        <p:txBody>
          <a:bodyPr wrap="square" anchor="t" anchorCtr="0">
            <a:spAutoFit/>
          </a:bodyPr>
          <a:p>
            <a:pPr indent="0" algn="just" fontAlgn="auto">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始终把做到“两个维护”作为最高政治原则和根本政治规矩，坚决同以习近平同志为核心的党中央保持高度一致。</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4719955" y="3717925"/>
            <a:ext cx="2756535" cy="2168525"/>
          </a:xfrm>
          <a:prstGeom prst="rect">
            <a:avLst/>
          </a:prstGeom>
          <a:noFill/>
          <a:ln w="9525">
            <a:noFill/>
          </a:ln>
        </p:spPr>
        <p:txBody>
          <a:bodyPr wrap="square">
            <a:spAutoFit/>
          </a:bodyPr>
          <a:p>
            <a:pPr marL="0" indent="0" algn="l" fontAlgn="auto">
              <a:lnSpc>
                <a:spcPct val="150000"/>
              </a:lnSpc>
            </a:pPr>
            <a:r>
              <a:rPr lang="zh-CN" altLang="en-US" sz="1800" b="0" dirty="0">
                <a:solidFill>
                  <a:schemeClr val="tx1">
                    <a:lumMod val="85000"/>
                    <a:lumOff val="15000"/>
                  </a:schemeClr>
                </a:solidFill>
                <a:latin typeface="微软雅黑" panose="020B0503020204020204" pitchFamily="34" charset="-122"/>
                <a:ea typeface="微软雅黑" panose="020B0503020204020204" pitchFamily="34" charset="-122"/>
              </a:rPr>
              <a:t>始终用习近平新时代中国特色社会主义思想武装头脑、指导实践、推动工作，以理论上的清醒保持政治上的坚定。</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7846060" y="3717925"/>
            <a:ext cx="3009265" cy="1753235"/>
          </a:xfrm>
          <a:prstGeom prst="rect">
            <a:avLst/>
          </a:prstGeom>
          <a:noFill/>
          <a:ln w="9525">
            <a:noFill/>
          </a:ln>
        </p:spPr>
        <p:txBody>
          <a:bodyPr wrap="square" anchor="t" anchorCtr="0">
            <a:spAutoFit/>
          </a:bodyPr>
          <a:p>
            <a:pPr indent="0" fontAlgn="auto">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始终牢记和全面贯彻习近平总书记对河北工作重要指示批示，确保党中央重大决策部署在燕赵大地落地落实。</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grpSp>
        <p:nvGrpSpPr>
          <p:cNvPr id="35" name="组合 34"/>
          <p:cNvGrpSpPr/>
          <p:nvPr/>
        </p:nvGrpSpPr>
        <p:grpSpPr>
          <a:xfrm>
            <a:off x="2314575" y="1847215"/>
            <a:ext cx="7520305" cy="1487170"/>
            <a:chOff x="3645" y="2909"/>
            <a:chExt cx="11843" cy="2342"/>
          </a:xfrm>
        </p:grpSpPr>
        <p:grpSp>
          <p:nvGrpSpPr>
            <p:cNvPr id="12" name="组合 11"/>
            <p:cNvGrpSpPr/>
            <p:nvPr/>
          </p:nvGrpSpPr>
          <p:grpSpPr>
            <a:xfrm>
              <a:off x="3645" y="2909"/>
              <a:ext cx="1923" cy="2202"/>
              <a:chOff x="4525" y="2909"/>
              <a:chExt cx="2228" cy="2550"/>
            </a:xfrm>
          </p:grpSpPr>
          <p:grpSp>
            <p:nvGrpSpPr>
              <p:cNvPr id="49" name="Group 11"/>
              <p:cNvGrpSpPr/>
              <p:nvPr/>
            </p:nvGrpSpPr>
            <p:grpSpPr>
              <a:xfrm rot="0">
                <a:off x="4525" y="2909"/>
                <a:ext cx="2228" cy="2550"/>
                <a:chOff x="1743076" y="2991066"/>
                <a:chExt cx="1414666" cy="1619124"/>
              </a:xfrm>
              <a:solidFill>
                <a:schemeClr val="accent1"/>
              </a:solidFill>
            </p:grpSpPr>
            <p:sp>
              <p:nvSpPr>
                <p:cNvPr id="50" name="Shape 1721"/>
                <p:cNvSpPr/>
                <p:nvPr/>
              </p:nvSpPr>
              <p:spPr>
                <a:xfrm rot="18900000">
                  <a:off x="1743076" y="2991066"/>
                  <a:ext cx="1414666" cy="1414666"/>
                </a:xfrm>
                <a:prstGeom prst="roundRect">
                  <a:avLst>
                    <a:gd name="adj" fmla="val 15000"/>
                  </a:avLst>
                </a:prstGeom>
                <a:solidFill>
                  <a:schemeClr val="accent6">
                    <a:lumMod val="75000"/>
                  </a:schemeClr>
                </a:solidFill>
                <a:ln w="12700">
                  <a:miter lim="400000"/>
                </a:ln>
              </p:spPr>
              <p:txBody>
                <a:bodyPr lIns="67733" tIns="67733" rIns="67733" bIns="67733" anchor="ctr"/>
                <a:lstStyle/>
                <a:p>
                  <a:pPr>
                    <a:spcBef>
                      <a:spcPts val="4500"/>
                    </a:spcBef>
                    <a:defRPr sz="2500">
                      <a:latin typeface="Aller Light"/>
                      <a:ea typeface="Aller Light"/>
                      <a:cs typeface="Aller Light"/>
                      <a:sym typeface="Aller Light"/>
                    </a:defRPr>
                  </a:pPr>
                  <a:endParaRPr sz="3335">
                    <a:cs typeface="+mn-ea"/>
                    <a:sym typeface="+mn-lt"/>
                  </a:endParaRPr>
                </a:p>
              </p:txBody>
            </p:sp>
            <p:sp>
              <p:nvSpPr>
                <p:cNvPr id="51" name="Shape 1732"/>
                <p:cNvSpPr/>
                <p:nvPr/>
              </p:nvSpPr>
              <p:spPr>
                <a:xfrm rot="18900000">
                  <a:off x="1743076" y="3195523"/>
                  <a:ext cx="1414666" cy="1414667"/>
                </a:xfrm>
                <a:prstGeom prst="roundRect">
                  <a:avLst>
                    <a:gd name="adj" fmla="val 15000"/>
                  </a:avLst>
                </a:prstGeom>
                <a:solidFill>
                  <a:srgbClr val="C00000"/>
                </a:solidFill>
                <a:ln w="50800" cap="flat">
                  <a:solidFill>
                    <a:schemeClr val="bg1"/>
                  </a:solidFill>
                  <a:miter lim="400000"/>
                </a:ln>
                <a:effectLst>
                  <a:outerShdw blurRad="127000" dist="38100" dir="8100000" algn="tr" rotWithShape="0">
                    <a:prstClr val="black">
                      <a:alpha val="40000"/>
                    </a:prstClr>
                  </a:outerShdw>
                </a:effectLst>
              </p:spPr>
              <p:txBody>
                <a:bodyPr wrap="square" lIns="67733" tIns="67733" rIns="67733" bIns="67733" numCol="1" anchor="ctr">
                  <a:noAutofit/>
                </a:bodyPr>
                <a:lstStyle/>
                <a:p>
                  <a:pPr>
                    <a:spcBef>
                      <a:spcPts val="4500"/>
                    </a:spcBef>
                    <a:defRPr sz="2500">
                      <a:latin typeface="Aller Light"/>
                      <a:ea typeface="Aller Light"/>
                      <a:cs typeface="Aller Light"/>
                      <a:sym typeface="Aller Light"/>
                    </a:defRPr>
                  </a:pPr>
                  <a:endParaRPr sz="3335">
                    <a:cs typeface="+mn-ea"/>
                    <a:sym typeface="+mn-lt"/>
                  </a:endParaRPr>
                </a:p>
              </p:txBody>
            </p:sp>
          </p:grpSp>
          <p:sp>
            <p:nvSpPr>
              <p:cNvPr id="58" name="Text Placeholder 4"/>
              <p:cNvSpPr txBox="1"/>
              <p:nvPr/>
            </p:nvSpPr>
            <p:spPr>
              <a:xfrm>
                <a:off x="4685" y="4134"/>
                <a:ext cx="1907" cy="422"/>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altLang="zh-CN" sz="2800" b="1" dirty="0">
                    <a:solidFill>
                      <a:schemeClr val="bg1"/>
                    </a:solidFill>
                    <a:latin typeface="方正大标宋简体" panose="02000000000000000000" charset="-122"/>
                    <a:ea typeface="方正大标宋简体" panose="02000000000000000000" charset="-122"/>
                    <a:cs typeface="+mn-ea"/>
                    <a:sym typeface="+mn-lt"/>
                  </a:rPr>
                  <a:t>1</a:t>
                </a:r>
                <a:endParaRPr lang="en-US" altLang="zh-CN" sz="2800" b="1" dirty="0">
                  <a:solidFill>
                    <a:schemeClr val="bg1"/>
                  </a:solidFill>
                  <a:latin typeface="方正大标宋简体" panose="02000000000000000000" charset="-122"/>
                  <a:ea typeface="方正大标宋简体" panose="02000000000000000000" charset="-122"/>
                  <a:cs typeface="+mn-ea"/>
                  <a:sym typeface="+mn-lt"/>
                </a:endParaRPr>
              </a:p>
            </p:txBody>
          </p:sp>
        </p:grpSp>
        <p:grpSp>
          <p:nvGrpSpPr>
            <p:cNvPr id="25" name="组合 24"/>
            <p:cNvGrpSpPr/>
            <p:nvPr/>
          </p:nvGrpSpPr>
          <p:grpSpPr>
            <a:xfrm>
              <a:off x="8642" y="3029"/>
              <a:ext cx="1923" cy="2202"/>
              <a:chOff x="4525" y="2909"/>
              <a:chExt cx="2228" cy="2550"/>
            </a:xfrm>
          </p:grpSpPr>
          <p:grpSp>
            <p:nvGrpSpPr>
              <p:cNvPr id="26" name="Group 11"/>
              <p:cNvGrpSpPr/>
              <p:nvPr/>
            </p:nvGrpSpPr>
            <p:grpSpPr>
              <a:xfrm rot="0">
                <a:off x="4525" y="2909"/>
                <a:ext cx="2228" cy="2550"/>
                <a:chOff x="1743076" y="2991066"/>
                <a:chExt cx="1414666" cy="1619124"/>
              </a:xfrm>
              <a:solidFill>
                <a:schemeClr val="accent1"/>
              </a:solidFill>
            </p:grpSpPr>
            <p:sp>
              <p:nvSpPr>
                <p:cNvPr id="27" name="Shape 1721"/>
                <p:cNvSpPr/>
                <p:nvPr/>
              </p:nvSpPr>
              <p:spPr>
                <a:xfrm rot="18900000">
                  <a:off x="1743076" y="2991066"/>
                  <a:ext cx="1414666" cy="1414666"/>
                </a:xfrm>
                <a:prstGeom prst="roundRect">
                  <a:avLst>
                    <a:gd name="adj" fmla="val 15000"/>
                  </a:avLst>
                </a:prstGeom>
                <a:solidFill>
                  <a:schemeClr val="accent6">
                    <a:lumMod val="75000"/>
                  </a:schemeClr>
                </a:solidFill>
                <a:ln w="12700">
                  <a:miter lim="400000"/>
                </a:ln>
              </p:spPr>
              <p:txBody>
                <a:bodyPr lIns="67733" tIns="67733" rIns="67733" bIns="67733" anchor="ctr"/>
                <a:lstStyle/>
                <a:p>
                  <a:pPr>
                    <a:spcBef>
                      <a:spcPts val="4500"/>
                    </a:spcBef>
                    <a:defRPr sz="2500">
                      <a:latin typeface="Aller Light"/>
                      <a:ea typeface="Aller Light"/>
                      <a:cs typeface="Aller Light"/>
                      <a:sym typeface="Aller Light"/>
                    </a:defRPr>
                  </a:pPr>
                  <a:endParaRPr sz="3335">
                    <a:cs typeface="+mn-ea"/>
                    <a:sym typeface="+mn-lt"/>
                  </a:endParaRPr>
                </a:p>
              </p:txBody>
            </p:sp>
            <p:sp>
              <p:nvSpPr>
                <p:cNvPr id="28" name="Shape 1732"/>
                <p:cNvSpPr/>
                <p:nvPr/>
              </p:nvSpPr>
              <p:spPr>
                <a:xfrm rot="18900000">
                  <a:off x="1743076" y="3195523"/>
                  <a:ext cx="1414666" cy="1414667"/>
                </a:xfrm>
                <a:prstGeom prst="roundRect">
                  <a:avLst>
                    <a:gd name="adj" fmla="val 15000"/>
                  </a:avLst>
                </a:prstGeom>
                <a:solidFill>
                  <a:srgbClr val="C00000"/>
                </a:solidFill>
                <a:ln w="50800" cap="flat">
                  <a:solidFill>
                    <a:schemeClr val="bg1"/>
                  </a:solidFill>
                  <a:miter lim="400000"/>
                </a:ln>
                <a:effectLst>
                  <a:outerShdw blurRad="127000" dist="38100" dir="8100000" algn="tr" rotWithShape="0">
                    <a:prstClr val="black">
                      <a:alpha val="40000"/>
                    </a:prstClr>
                  </a:outerShdw>
                </a:effectLst>
              </p:spPr>
              <p:txBody>
                <a:bodyPr wrap="square" lIns="67733" tIns="67733" rIns="67733" bIns="67733" numCol="1" anchor="ctr">
                  <a:noAutofit/>
                </a:bodyPr>
                <a:lstStyle/>
                <a:p>
                  <a:pPr>
                    <a:spcBef>
                      <a:spcPts val="4500"/>
                    </a:spcBef>
                    <a:defRPr sz="2500">
                      <a:latin typeface="Aller Light"/>
                      <a:ea typeface="Aller Light"/>
                      <a:cs typeface="Aller Light"/>
                      <a:sym typeface="Aller Light"/>
                    </a:defRPr>
                  </a:pPr>
                  <a:endParaRPr sz="3335">
                    <a:cs typeface="+mn-ea"/>
                    <a:sym typeface="+mn-lt"/>
                  </a:endParaRPr>
                </a:p>
              </p:txBody>
            </p:sp>
          </p:grpSp>
          <p:sp>
            <p:nvSpPr>
              <p:cNvPr id="29" name="Text Placeholder 4"/>
              <p:cNvSpPr txBox="1"/>
              <p:nvPr/>
            </p:nvSpPr>
            <p:spPr>
              <a:xfrm>
                <a:off x="4685" y="4134"/>
                <a:ext cx="1907" cy="422"/>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altLang="zh-CN" sz="2800" b="1" dirty="0">
                    <a:solidFill>
                      <a:schemeClr val="bg1"/>
                    </a:solidFill>
                    <a:latin typeface="方正大标宋简体" panose="02000000000000000000" charset="-122"/>
                    <a:ea typeface="方正大标宋简体" panose="02000000000000000000" charset="-122"/>
                    <a:cs typeface="+mn-ea"/>
                    <a:sym typeface="+mn-lt"/>
                  </a:rPr>
                  <a:t>2</a:t>
                </a:r>
                <a:endParaRPr lang="en-US" altLang="zh-CN" sz="2800" b="1" dirty="0">
                  <a:solidFill>
                    <a:schemeClr val="bg1"/>
                  </a:solidFill>
                  <a:latin typeface="方正大标宋简体" panose="02000000000000000000" charset="-122"/>
                  <a:ea typeface="方正大标宋简体" panose="02000000000000000000" charset="-122"/>
                  <a:cs typeface="+mn-ea"/>
                  <a:sym typeface="+mn-lt"/>
                </a:endParaRPr>
              </a:p>
            </p:txBody>
          </p:sp>
        </p:grpSp>
        <p:grpSp>
          <p:nvGrpSpPr>
            <p:cNvPr id="30" name="组合 29"/>
            <p:cNvGrpSpPr/>
            <p:nvPr/>
          </p:nvGrpSpPr>
          <p:grpSpPr>
            <a:xfrm>
              <a:off x="13566" y="3049"/>
              <a:ext cx="1923" cy="2202"/>
              <a:chOff x="4525" y="2909"/>
              <a:chExt cx="2228" cy="2550"/>
            </a:xfrm>
          </p:grpSpPr>
          <p:grpSp>
            <p:nvGrpSpPr>
              <p:cNvPr id="31" name="Group 11"/>
              <p:cNvGrpSpPr/>
              <p:nvPr/>
            </p:nvGrpSpPr>
            <p:grpSpPr>
              <a:xfrm rot="0">
                <a:off x="4525" y="2909"/>
                <a:ext cx="2228" cy="2550"/>
                <a:chOff x="1743076" y="2991066"/>
                <a:chExt cx="1414666" cy="1619124"/>
              </a:xfrm>
              <a:solidFill>
                <a:schemeClr val="accent1"/>
              </a:solidFill>
            </p:grpSpPr>
            <p:sp>
              <p:nvSpPr>
                <p:cNvPr id="32" name="Shape 1721"/>
                <p:cNvSpPr/>
                <p:nvPr/>
              </p:nvSpPr>
              <p:spPr>
                <a:xfrm rot="18900000">
                  <a:off x="1743076" y="2991066"/>
                  <a:ext cx="1414666" cy="1414666"/>
                </a:xfrm>
                <a:prstGeom prst="roundRect">
                  <a:avLst>
                    <a:gd name="adj" fmla="val 15000"/>
                  </a:avLst>
                </a:prstGeom>
                <a:solidFill>
                  <a:schemeClr val="accent6">
                    <a:lumMod val="75000"/>
                  </a:schemeClr>
                </a:solidFill>
                <a:ln w="12700">
                  <a:miter lim="400000"/>
                </a:ln>
              </p:spPr>
              <p:txBody>
                <a:bodyPr lIns="67733" tIns="67733" rIns="67733" bIns="67733" anchor="ctr"/>
                <a:lstStyle/>
                <a:p>
                  <a:pPr>
                    <a:spcBef>
                      <a:spcPts val="4500"/>
                    </a:spcBef>
                    <a:defRPr sz="2500">
                      <a:latin typeface="Aller Light"/>
                      <a:ea typeface="Aller Light"/>
                      <a:cs typeface="Aller Light"/>
                      <a:sym typeface="Aller Light"/>
                    </a:defRPr>
                  </a:pPr>
                  <a:endParaRPr sz="3335">
                    <a:cs typeface="+mn-ea"/>
                    <a:sym typeface="+mn-lt"/>
                  </a:endParaRPr>
                </a:p>
              </p:txBody>
            </p:sp>
            <p:sp>
              <p:nvSpPr>
                <p:cNvPr id="33" name="Shape 1732"/>
                <p:cNvSpPr/>
                <p:nvPr/>
              </p:nvSpPr>
              <p:spPr>
                <a:xfrm rot="18900000">
                  <a:off x="1743076" y="3195523"/>
                  <a:ext cx="1414666" cy="1414667"/>
                </a:xfrm>
                <a:prstGeom prst="roundRect">
                  <a:avLst>
                    <a:gd name="adj" fmla="val 15000"/>
                  </a:avLst>
                </a:prstGeom>
                <a:solidFill>
                  <a:srgbClr val="C00000"/>
                </a:solidFill>
                <a:ln w="50800" cap="flat">
                  <a:solidFill>
                    <a:schemeClr val="bg1"/>
                  </a:solidFill>
                  <a:miter lim="400000"/>
                </a:ln>
                <a:effectLst>
                  <a:outerShdw blurRad="127000" dist="38100" dir="8100000" algn="tr" rotWithShape="0">
                    <a:prstClr val="black">
                      <a:alpha val="40000"/>
                    </a:prstClr>
                  </a:outerShdw>
                </a:effectLst>
              </p:spPr>
              <p:txBody>
                <a:bodyPr wrap="square" lIns="67733" tIns="67733" rIns="67733" bIns="67733" numCol="1" anchor="ctr">
                  <a:noAutofit/>
                </a:bodyPr>
                <a:lstStyle/>
                <a:p>
                  <a:pPr>
                    <a:spcBef>
                      <a:spcPts val="4500"/>
                    </a:spcBef>
                    <a:defRPr sz="2500">
                      <a:latin typeface="Aller Light"/>
                      <a:ea typeface="Aller Light"/>
                      <a:cs typeface="Aller Light"/>
                      <a:sym typeface="Aller Light"/>
                    </a:defRPr>
                  </a:pPr>
                  <a:endParaRPr sz="3335">
                    <a:cs typeface="+mn-ea"/>
                    <a:sym typeface="+mn-lt"/>
                  </a:endParaRPr>
                </a:p>
              </p:txBody>
            </p:sp>
          </p:grpSp>
          <p:sp>
            <p:nvSpPr>
              <p:cNvPr id="34" name="Text Placeholder 4"/>
              <p:cNvSpPr txBox="1"/>
              <p:nvPr/>
            </p:nvSpPr>
            <p:spPr>
              <a:xfrm>
                <a:off x="4685" y="4134"/>
                <a:ext cx="1907" cy="422"/>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altLang="zh-CN" sz="2800" b="1" dirty="0">
                    <a:solidFill>
                      <a:schemeClr val="bg1"/>
                    </a:solidFill>
                    <a:latin typeface="方正大标宋简体" panose="02000000000000000000" charset="-122"/>
                    <a:ea typeface="方正大标宋简体" panose="02000000000000000000" charset="-122"/>
                    <a:cs typeface="+mn-ea"/>
                    <a:sym typeface="+mn-lt"/>
                  </a:rPr>
                  <a:t>3</a:t>
                </a:r>
                <a:endParaRPr lang="en-US" altLang="zh-CN" sz="2800" b="1" dirty="0">
                  <a:solidFill>
                    <a:schemeClr val="bg1"/>
                  </a:solidFill>
                  <a:latin typeface="方正大标宋简体" panose="02000000000000000000" charset="-122"/>
                  <a:ea typeface="方正大标宋简体" panose="02000000000000000000" charset="-122"/>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slow" p14:dur="1000" advTm="3000">
        <p:wipe/>
      </p:transition>
    </mc:Choice>
    <mc:Fallback>
      <p:transition spd="slow"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dissolv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3076</Words>
  <Application>WPS 演示</Application>
  <PresentationFormat>宽屏</PresentationFormat>
  <Paragraphs>197</Paragraphs>
  <Slides>18</Slides>
  <Notes>24</Notes>
  <HiddenSlides>0</HiddenSlides>
  <MMClips>1</MMClips>
  <ScaleCrop>false</ScaleCrop>
  <HeadingPairs>
    <vt:vector size="6" baseType="variant">
      <vt:variant>
        <vt:lpstr>已用的字体</vt:lpstr>
      </vt:variant>
      <vt:variant>
        <vt:i4>26</vt:i4>
      </vt:variant>
      <vt:variant>
        <vt:lpstr>主题</vt:lpstr>
      </vt:variant>
      <vt:variant>
        <vt:i4>2</vt:i4>
      </vt:variant>
      <vt:variant>
        <vt:lpstr>幻灯片标题</vt:lpstr>
      </vt:variant>
      <vt:variant>
        <vt:i4>18</vt:i4>
      </vt:variant>
    </vt:vector>
  </HeadingPairs>
  <TitlesOfParts>
    <vt:vector size="46" baseType="lpstr">
      <vt:lpstr>Arial</vt:lpstr>
      <vt:lpstr>宋体</vt:lpstr>
      <vt:lpstr>Wingdings</vt:lpstr>
      <vt:lpstr>微软雅黑</vt:lpstr>
      <vt:lpstr>Wingdings</vt:lpstr>
      <vt:lpstr>思源黑体 CN Light</vt:lpstr>
      <vt:lpstr>思源黑体 CN Medium</vt:lpstr>
      <vt:lpstr>思源宋体 CN</vt:lpstr>
      <vt:lpstr>思源黑体 CN Bold</vt:lpstr>
      <vt:lpstr>字魂105号-简雅黑</vt:lpstr>
      <vt:lpstr>Aller Light</vt:lpstr>
      <vt:lpstr>方正大标宋简体</vt:lpstr>
      <vt:lpstr>Lato</vt:lpstr>
      <vt:lpstr>Segoe Print</vt:lpstr>
      <vt:lpstr>MS PGothic</vt:lpstr>
      <vt:lpstr>黑体</vt:lpstr>
      <vt:lpstr>思源黑体 CN Normal</vt:lpstr>
      <vt:lpstr>思源黑体 CN Regular</vt:lpstr>
      <vt:lpstr>Calibri</vt:lpstr>
      <vt:lpstr>字魂95号-手刻宋</vt:lpstr>
      <vt:lpstr>思源宋体</vt:lpstr>
      <vt:lpstr>Lato Regular</vt:lpstr>
      <vt:lpstr>Arial Unicode MS</vt:lpstr>
      <vt:lpstr>等线</vt:lpstr>
      <vt:lpstr>Calibri Light</vt:lpstr>
      <vt:lpstr>等线 Light</vt:lpstr>
      <vt:lpstr>Office 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dc:title>
  <dc:creator>刘士微</dc:creator>
  <cp:lastModifiedBy>xxqg</cp:lastModifiedBy>
  <cp:revision>290</cp:revision>
  <dcterms:created xsi:type="dcterms:W3CDTF">2021-11-25T15:37:00Z</dcterms:created>
  <dcterms:modified xsi:type="dcterms:W3CDTF">2021-11-26T14:10:25Z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2052-11.1.0.11045</vt:lpwstr>
  </property>
  <property fmtid="{D5CDD505-2E9C-101B-9397-08002B2CF9AE}" pid="3" name="ICV">
    <vt:lpwstr>4F11899C281245888531836AA2248BD3</vt:lpwstr>
  </property>
</Properties>
</file>