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325" r:id="rId4"/>
    <p:sldId id="259" r:id="rId5"/>
    <p:sldId id="313" r:id="rId6"/>
    <p:sldId id="314" r:id="rId7"/>
    <p:sldId id="309" r:id="rId8"/>
    <p:sldId id="311" r:id="rId9"/>
    <p:sldId id="317" r:id="rId10"/>
    <p:sldId id="318" r:id="rId11"/>
    <p:sldId id="319" r:id="rId12"/>
    <p:sldId id="323" r:id="rId13"/>
    <p:sldId id="321" r:id="rId14"/>
    <p:sldId id="322" r:id="rId15"/>
  </p:sldIdLst>
  <p:sldSz cx="12192000" cy="6858000"/>
  <p:notesSz cx="6858000" cy="9144000"/>
  <p:embeddedFontLst>
    <p:embeddedFont>
      <p:font typeface="字魂105号-简雅黑" panose="00000500000000000000" pitchFamily="2" charset="-122"/>
      <p:regular r:id="rId19"/>
    </p:embeddedFont>
    <p:embeddedFont>
      <p:font typeface="等线" panose="02010600030101010101" charset="-122"/>
      <p:regular r:id="rId20"/>
    </p:embeddedFont>
    <p:embeddedFont>
      <p:font typeface="微软雅黑" panose="020B0503020204020204" charset="-122"/>
      <p:regular r:id="rId21"/>
    </p:embeddedFont>
    <p:embeddedFont>
      <p:font typeface="等线 Light" panose="02010600030101010101" charset="-122"/>
      <p:regular r:id="rId22"/>
    </p:embeddedFont>
    <p:embeddedFont>
      <p:font typeface="方正姚体" panose="02010601030101010101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D24"/>
    <a:srgbClr val="579953"/>
    <a:srgbClr val="448D3F"/>
    <a:srgbClr val="4AA06F"/>
    <a:srgbClr val="36C200"/>
    <a:srgbClr val="42EA00"/>
    <a:srgbClr val="39853D"/>
    <a:srgbClr val="E8D83A"/>
    <a:srgbClr val="479F72"/>
    <a:srgbClr val="355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948" y="720"/>
      </p:cViewPr>
      <p:guideLst>
        <p:guide orient="horz" pos="223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.svg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13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svg"/><Relationship Id="rId4" Type="http://schemas.openxmlformats.org/officeDocument/2006/relationships/image" Target="../media/image2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.sv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.sv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.svg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.svg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13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sv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" y="0"/>
            <a:ext cx="12192000" cy="6858000"/>
            <a:chOff x="19513" y="0"/>
            <a:chExt cx="12172487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"/>
            <a:stretch>
              <a:fillRect/>
            </a:stretch>
          </p:blipFill>
          <p:spPr>
            <a:xfrm>
              <a:off x="3049157" y="0"/>
              <a:ext cx="9142843" cy="6858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"/>
            <a:stretch>
              <a:fillRect/>
            </a:stretch>
          </p:blipFill>
          <p:spPr>
            <a:xfrm flipH="1">
              <a:off x="19513" y="0"/>
              <a:ext cx="3029643" cy="6858000"/>
            </a:xfrm>
            <a:prstGeom prst="rect">
              <a:avLst/>
            </a:prstGeom>
          </p:spPr>
        </p:pic>
      </p:grpSp>
      <p:sp>
        <p:nvSpPr>
          <p:cNvPr id="32" name="任意多边形: 形状 31"/>
          <p:cNvSpPr/>
          <p:nvPr/>
        </p:nvSpPr>
        <p:spPr>
          <a:xfrm>
            <a:off x="6592085" y="0"/>
            <a:ext cx="3443897" cy="6858000"/>
          </a:xfrm>
          <a:custGeom>
            <a:avLst/>
            <a:gdLst>
              <a:gd name="connsiteX0" fmla="*/ 1225639 w 3443897"/>
              <a:gd name="connsiteY0" fmla="*/ 0 h 6858000"/>
              <a:gd name="connsiteX1" fmla="*/ 3440380 w 3443897"/>
              <a:gd name="connsiteY1" fmla="*/ 0 h 6858000"/>
              <a:gd name="connsiteX2" fmla="*/ 3359525 w 3443897"/>
              <a:gd name="connsiteY2" fmla="*/ 46491 h 6858000"/>
              <a:gd name="connsiteX3" fmla="*/ 1455287 w 3443897"/>
              <a:gd name="connsiteY3" fmla="*/ 3429000 h 6858000"/>
              <a:gd name="connsiteX4" fmla="*/ 3359525 w 3443897"/>
              <a:gd name="connsiteY4" fmla="*/ 6811510 h 6858000"/>
              <a:gd name="connsiteX5" fmla="*/ 3443897 w 3443897"/>
              <a:gd name="connsiteY5" fmla="*/ 6858000 h 6858000"/>
              <a:gd name="connsiteX6" fmla="*/ 1230751 w 3443897"/>
              <a:gd name="connsiteY6" fmla="*/ 6858000 h 6858000"/>
              <a:gd name="connsiteX7" fmla="*/ 1026649 w 3443897"/>
              <a:gd name="connsiteY7" fmla="*/ 6600650 h 6858000"/>
              <a:gd name="connsiteX8" fmla="*/ 0 w 3443897"/>
              <a:gd name="connsiteY8" fmla="*/ 3429000 h 6858000"/>
              <a:gd name="connsiteX9" fmla="*/ 1074853 w 3443897"/>
              <a:gd name="connsiteY9" fmla="*/ 191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3897" h="6858000">
                <a:moveTo>
                  <a:pt x="1225639" y="0"/>
                </a:moveTo>
                <a:lnTo>
                  <a:pt x="3440380" y="0"/>
                </a:lnTo>
                <a:lnTo>
                  <a:pt x="3359525" y="46491"/>
                </a:lnTo>
                <a:cubicBezTo>
                  <a:pt x="2217890" y="740165"/>
                  <a:pt x="1455287" y="1995525"/>
                  <a:pt x="1455287" y="3429000"/>
                </a:cubicBezTo>
                <a:cubicBezTo>
                  <a:pt x="1455287" y="4862475"/>
                  <a:pt x="2217890" y="6117835"/>
                  <a:pt x="3359525" y="6811510"/>
                </a:cubicBezTo>
                <a:lnTo>
                  <a:pt x="3443897" y="6858000"/>
                </a:lnTo>
                <a:lnTo>
                  <a:pt x="1230751" y="6858000"/>
                </a:lnTo>
                <a:lnTo>
                  <a:pt x="1026649" y="6600650"/>
                </a:lnTo>
                <a:cubicBezTo>
                  <a:pt x="380788" y="5709514"/>
                  <a:pt x="0" y="4613726"/>
                  <a:pt x="0" y="3429000"/>
                </a:cubicBezTo>
                <a:cubicBezTo>
                  <a:pt x="0" y="2215094"/>
                  <a:pt x="399778" y="1094561"/>
                  <a:pt x="1074853" y="191877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479F72">
                  <a:alpha val="92000"/>
                </a:srgbClr>
              </a:gs>
              <a:gs pos="100000">
                <a:srgbClr val="35823C">
                  <a:alpha val="0"/>
                </a:srgbClr>
              </a:gs>
              <a:gs pos="0">
                <a:srgbClr val="479F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65760" y="2151380"/>
            <a:ext cx="7035800" cy="188658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fontAlgn="auto">
              <a:lnSpc>
                <a:spcPts val="7000"/>
              </a:lnSpc>
            </a:pPr>
            <a:r>
              <a:rPr lang="en-US" altLang="zh-CN" sz="4800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2023</a:t>
            </a:r>
            <a:r>
              <a:rPr lang="zh-CN" altLang="en-US" sz="4800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年河北省委一号文件</a:t>
            </a:r>
            <a:endParaRPr lang="zh-CN" altLang="en-US" sz="4800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  <a:p>
            <a:pPr algn="ctr" fontAlgn="auto">
              <a:lnSpc>
                <a:spcPts val="7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要点速读</a:t>
            </a:r>
            <a:endParaRPr lang="zh-CN" altLang="en-US" sz="6000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七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310640" y="1797050"/>
            <a:ext cx="10099675" cy="3237865"/>
            <a:chOff x="2064" y="2830"/>
            <a:chExt cx="15905" cy="5099"/>
          </a:xfrm>
        </p:grpSpPr>
        <p:cxnSp>
          <p:nvCxnSpPr>
            <p:cNvPr id="26" name="Docer Falling Dust PPT demo 5"/>
            <p:cNvCxnSpPr/>
            <p:nvPr/>
          </p:nvCxnSpPr>
          <p:spPr>
            <a:xfrm>
              <a:off x="6989" y="2830"/>
              <a:ext cx="5" cy="5099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Docer Falling Dust PPT demo 4"/>
            <p:cNvCxnSpPr/>
            <p:nvPr/>
          </p:nvCxnSpPr>
          <p:spPr>
            <a:xfrm flipH="1">
              <a:off x="12456" y="2830"/>
              <a:ext cx="19" cy="504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Docer Falling Dust PPT demo 3"/>
            <p:cNvSpPr/>
            <p:nvPr/>
          </p:nvSpPr>
          <p:spPr>
            <a:xfrm>
              <a:off x="2232" y="2895"/>
              <a:ext cx="4075" cy="1714"/>
            </a:xfrm>
            <a:prstGeom prst="rect">
              <a:avLst/>
            </a:prstGeom>
            <a:solidFill>
              <a:srgbClr val="448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30" name="Docer Falling Dust PPT demo 2"/>
            <p:cNvSpPr/>
            <p:nvPr/>
          </p:nvSpPr>
          <p:spPr>
            <a:xfrm>
              <a:off x="7717" y="2895"/>
              <a:ext cx="4075" cy="1714"/>
            </a:xfrm>
            <a:prstGeom prst="rect">
              <a:avLst/>
            </a:prstGeom>
            <a:solidFill>
              <a:srgbClr val="448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5" name="Docer Falling Dust PPT demo 1"/>
            <p:cNvSpPr/>
            <p:nvPr/>
          </p:nvSpPr>
          <p:spPr>
            <a:xfrm>
              <a:off x="13203" y="2895"/>
              <a:ext cx="4075" cy="1714"/>
            </a:xfrm>
            <a:prstGeom prst="rect">
              <a:avLst/>
            </a:prstGeom>
            <a:solidFill>
              <a:srgbClr val="448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9" name="Docer Falling Dust PPT demo 4"/>
            <p:cNvSpPr/>
            <p:nvPr/>
          </p:nvSpPr>
          <p:spPr>
            <a:xfrm rot="10800000">
              <a:off x="4022" y="5090"/>
              <a:ext cx="495" cy="42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64" y="5880"/>
              <a:ext cx="4551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强化农村基层党组织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政治功能和组织功能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794" y="5880"/>
              <a:ext cx="403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提升乡村治理效能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38" y="5880"/>
              <a:ext cx="513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加强农村精神文明建设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pic>
          <p:nvPicPr>
            <p:cNvPr id="63" name="图形 2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45" y="3197"/>
              <a:ext cx="1422" cy="1053"/>
            </a:xfrm>
            <a:prstGeom prst="rect">
              <a:avLst/>
            </a:prstGeom>
          </p:spPr>
        </p:pic>
        <p:sp>
          <p:nvSpPr>
            <p:cNvPr id="98" name="iconfont-1187-868636"/>
            <p:cNvSpPr>
              <a:spLocks noChangeAspect="1"/>
            </p:cNvSpPr>
            <p:nvPr/>
          </p:nvSpPr>
          <p:spPr bwMode="auto">
            <a:xfrm>
              <a:off x="3604" y="3263"/>
              <a:ext cx="1078" cy="1020"/>
            </a:xfrm>
            <a:custGeom>
              <a:avLst/>
              <a:gdLst>
                <a:gd name="T0" fmla="*/ 9591 w 12225"/>
                <a:gd name="T1" fmla="*/ 9259 h 11577"/>
                <a:gd name="T2" fmla="*/ 8421 w 12225"/>
                <a:gd name="T3" fmla="*/ 8251 h 11577"/>
                <a:gd name="T4" fmla="*/ 6687 w 12225"/>
                <a:gd name="T5" fmla="*/ 8251 h 11577"/>
                <a:gd name="T6" fmla="*/ 6859 w 12225"/>
                <a:gd name="T7" fmla="*/ 7648 h 11577"/>
                <a:gd name="T8" fmla="*/ 8753 w 12225"/>
                <a:gd name="T9" fmla="*/ 6701 h 11577"/>
                <a:gd name="T10" fmla="*/ 10847 w 12225"/>
                <a:gd name="T11" fmla="*/ 6701 h 11577"/>
                <a:gd name="T12" fmla="*/ 11602 w 12225"/>
                <a:gd name="T13" fmla="*/ 7290 h 11577"/>
                <a:gd name="T14" fmla="*/ 12225 w 12225"/>
                <a:gd name="T15" fmla="*/ 9258 h 11577"/>
                <a:gd name="T16" fmla="*/ 9591 w 12225"/>
                <a:gd name="T17" fmla="*/ 9258 h 11577"/>
                <a:gd name="T18" fmla="*/ 9591 w 12225"/>
                <a:gd name="T19" fmla="*/ 9259 h 11577"/>
                <a:gd name="T20" fmla="*/ 9275 w 12225"/>
                <a:gd name="T21" fmla="*/ 6163 h 11577"/>
                <a:gd name="T22" fmla="*/ 8978 w 12225"/>
                <a:gd name="T23" fmla="*/ 6143 h 11577"/>
                <a:gd name="T24" fmla="*/ 9598 w 12225"/>
                <a:gd name="T25" fmla="*/ 4086 h 11577"/>
                <a:gd name="T26" fmla="*/ 8213 w 12225"/>
                <a:gd name="T27" fmla="*/ 1550 h 11577"/>
                <a:gd name="T28" fmla="*/ 11602 w 12225"/>
                <a:gd name="T29" fmla="*/ 3805 h 11577"/>
                <a:gd name="T30" fmla="*/ 9275 w 12225"/>
                <a:gd name="T31" fmla="*/ 6163 h 11577"/>
                <a:gd name="T32" fmla="*/ 8887 w 12225"/>
                <a:gd name="T33" fmla="*/ 4282 h 11577"/>
                <a:gd name="T34" fmla="*/ 5972 w 12225"/>
                <a:gd name="T35" fmla="*/ 7237 h 11577"/>
                <a:gd name="T36" fmla="*/ 3056 w 12225"/>
                <a:gd name="T37" fmla="*/ 4282 h 11577"/>
                <a:gd name="T38" fmla="*/ 5972 w 12225"/>
                <a:gd name="T39" fmla="*/ 1327 h 11577"/>
                <a:gd name="T40" fmla="*/ 8887 w 12225"/>
                <a:gd name="T41" fmla="*/ 4282 h 11577"/>
                <a:gd name="T42" fmla="*/ 5493 w 12225"/>
                <a:gd name="T43" fmla="*/ 2130 h 11577"/>
                <a:gd name="T44" fmla="*/ 3735 w 12225"/>
                <a:gd name="T45" fmla="*/ 4282 h 11577"/>
                <a:gd name="T46" fmla="*/ 5972 w 12225"/>
                <a:gd name="T47" fmla="*/ 6549 h 11577"/>
                <a:gd name="T48" fmla="*/ 8208 w 12225"/>
                <a:gd name="T49" fmla="*/ 4282 h 11577"/>
                <a:gd name="T50" fmla="*/ 5494 w 12225"/>
                <a:gd name="T51" fmla="*/ 2130 h 11577"/>
                <a:gd name="T52" fmla="*/ 5493 w 12225"/>
                <a:gd name="T53" fmla="*/ 2130 h 11577"/>
                <a:gd name="T54" fmla="*/ 3837 w 12225"/>
                <a:gd name="T55" fmla="*/ 1494 h 11577"/>
                <a:gd name="T56" fmla="*/ 2338 w 12225"/>
                <a:gd name="T57" fmla="*/ 4086 h 11577"/>
                <a:gd name="T58" fmla="*/ 2972 w 12225"/>
                <a:gd name="T59" fmla="*/ 6419 h 11577"/>
                <a:gd name="T60" fmla="*/ 2929 w 12225"/>
                <a:gd name="T61" fmla="*/ 6421 h 11577"/>
                <a:gd name="T62" fmla="*/ 602 w 12225"/>
                <a:gd name="T63" fmla="*/ 3805 h 11577"/>
                <a:gd name="T64" fmla="*/ 3837 w 12225"/>
                <a:gd name="T65" fmla="*/ 1494 h 11577"/>
                <a:gd name="T66" fmla="*/ 1484 w 12225"/>
                <a:gd name="T67" fmla="*/ 6701 h 11577"/>
                <a:gd name="T68" fmla="*/ 3183 w 12225"/>
                <a:gd name="T69" fmla="*/ 6701 h 11577"/>
                <a:gd name="T70" fmla="*/ 5111 w 12225"/>
                <a:gd name="T71" fmla="*/ 7727 h 11577"/>
                <a:gd name="T72" fmla="*/ 5229 w 12225"/>
                <a:gd name="T73" fmla="*/ 8252 h 11577"/>
                <a:gd name="T74" fmla="*/ 3714 w 12225"/>
                <a:gd name="T75" fmla="*/ 8252 h 11577"/>
                <a:gd name="T76" fmla="*/ 2571 w 12225"/>
                <a:gd name="T77" fmla="*/ 9259 h 11577"/>
                <a:gd name="T78" fmla="*/ 0 w 12225"/>
                <a:gd name="T79" fmla="*/ 9259 h 11577"/>
                <a:gd name="T80" fmla="*/ 747 w 12225"/>
                <a:gd name="T81" fmla="*/ 7291 h 11577"/>
                <a:gd name="T82" fmla="*/ 1484 w 12225"/>
                <a:gd name="T83" fmla="*/ 6701 h 11577"/>
                <a:gd name="T84" fmla="*/ 4161 w 12225"/>
                <a:gd name="T85" fmla="*/ 8494 h 11577"/>
                <a:gd name="T86" fmla="*/ 7942 w 12225"/>
                <a:gd name="T87" fmla="*/ 8494 h 11577"/>
                <a:gd name="T88" fmla="*/ 8887 w 12225"/>
                <a:gd name="T89" fmla="*/ 9232 h 11577"/>
                <a:gd name="T90" fmla="*/ 9668 w 12225"/>
                <a:gd name="T91" fmla="*/ 11577 h 11577"/>
                <a:gd name="T92" fmla="*/ 2302 w 12225"/>
                <a:gd name="T93" fmla="*/ 11577 h 11577"/>
                <a:gd name="T94" fmla="*/ 3239 w 12225"/>
                <a:gd name="T95" fmla="*/ 9232 h 11577"/>
                <a:gd name="T96" fmla="*/ 4161 w 12225"/>
                <a:gd name="T97" fmla="*/ 8494 h 1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25" h="11577">
                  <a:moveTo>
                    <a:pt x="9591" y="9259"/>
                  </a:moveTo>
                  <a:cubicBezTo>
                    <a:pt x="9546" y="9130"/>
                    <a:pt x="9244" y="8251"/>
                    <a:pt x="8421" y="8251"/>
                  </a:cubicBezTo>
                  <a:lnTo>
                    <a:pt x="6687" y="8251"/>
                  </a:lnTo>
                  <a:lnTo>
                    <a:pt x="6859" y="7648"/>
                  </a:lnTo>
                  <a:cubicBezTo>
                    <a:pt x="7611" y="7456"/>
                    <a:pt x="8271" y="7286"/>
                    <a:pt x="8753" y="6701"/>
                  </a:cubicBezTo>
                  <a:lnTo>
                    <a:pt x="10847" y="6701"/>
                  </a:lnTo>
                  <a:cubicBezTo>
                    <a:pt x="11423" y="6701"/>
                    <a:pt x="11602" y="7290"/>
                    <a:pt x="11602" y="7290"/>
                  </a:cubicBezTo>
                  <a:lnTo>
                    <a:pt x="12225" y="9258"/>
                  </a:lnTo>
                  <a:lnTo>
                    <a:pt x="9591" y="9258"/>
                  </a:lnTo>
                  <a:lnTo>
                    <a:pt x="9591" y="9259"/>
                  </a:lnTo>
                  <a:close/>
                  <a:moveTo>
                    <a:pt x="9275" y="6163"/>
                  </a:moveTo>
                  <a:cubicBezTo>
                    <a:pt x="9174" y="6163"/>
                    <a:pt x="9076" y="6155"/>
                    <a:pt x="8978" y="6143"/>
                  </a:cubicBezTo>
                  <a:cubicBezTo>
                    <a:pt x="9369" y="5555"/>
                    <a:pt x="9598" y="4847"/>
                    <a:pt x="9598" y="4086"/>
                  </a:cubicBezTo>
                  <a:cubicBezTo>
                    <a:pt x="9598" y="2480"/>
                    <a:pt x="8834" y="2210"/>
                    <a:pt x="8213" y="1550"/>
                  </a:cubicBezTo>
                  <a:cubicBezTo>
                    <a:pt x="6527" y="2073"/>
                    <a:pt x="11602" y="0"/>
                    <a:pt x="11602" y="3805"/>
                  </a:cubicBezTo>
                  <a:cubicBezTo>
                    <a:pt x="11602" y="5108"/>
                    <a:pt x="10560" y="6163"/>
                    <a:pt x="9275" y="6163"/>
                  </a:cubicBezTo>
                  <a:close/>
                  <a:moveTo>
                    <a:pt x="8887" y="4282"/>
                  </a:moveTo>
                  <a:cubicBezTo>
                    <a:pt x="8887" y="5914"/>
                    <a:pt x="7582" y="7237"/>
                    <a:pt x="5972" y="7237"/>
                  </a:cubicBezTo>
                  <a:cubicBezTo>
                    <a:pt x="4362" y="7237"/>
                    <a:pt x="3056" y="5914"/>
                    <a:pt x="3056" y="4282"/>
                  </a:cubicBezTo>
                  <a:cubicBezTo>
                    <a:pt x="3056" y="2650"/>
                    <a:pt x="4362" y="1327"/>
                    <a:pt x="5972" y="1327"/>
                  </a:cubicBezTo>
                  <a:cubicBezTo>
                    <a:pt x="7582" y="1327"/>
                    <a:pt x="8887" y="2650"/>
                    <a:pt x="8887" y="4282"/>
                  </a:cubicBezTo>
                  <a:close/>
                  <a:moveTo>
                    <a:pt x="5493" y="2130"/>
                  </a:moveTo>
                  <a:cubicBezTo>
                    <a:pt x="4600" y="2454"/>
                    <a:pt x="5694" y="3607"/>
                    <a:pt x="3735" y="4282"/>
                  </a:cubicBezTo>
                  <a:cubicBezTo>
                    <a:pt x="3735" y="5534"/>
                    <a:pt x="4737" y="6549"/>
                    <a:pt x="5972" y="6549"/>
                  </a:cubicBezTo>
                  <a:cubicBezTo>
                    <a:pt x="7207" y="6549"/>
                    <a:pt x="8208" y="5534"/>
                    <a:pt x="8208" y="4282"/>
                  </a:cubicBezTo>
                  <a:cubicBezTo>
                    <a:pt x="7070" y="3330"/>
                    <a:pt x="5157" y="3769"/>
                    <a:pt x="5494" y="2130"/>
                  </a:cubicBezTo>
                  <a:lnTo>
                    <a:pt x="5493" y="2130"/>
                  </a:lnTo>
                  <a:close/>
                  <a:moveTo>
                    <a:pt x="3837" y="1494"/>
                  </a:moveTo>
                  <a:cubicBezTo>
                    <a:pt x="3186" y="2159"/>
                    <a:pt x="2338" y="2646"/>
                    <a:pt x="2338" y="4086"/>
                  </a:cubicBezTo>
                  <a:cubicBezTo>
                    <a:pt x="2338" y="4856"/>
                    <a:pt x="2573" y="5828"/>
                    <a:pt x="2972" y="6419"/>
                  </a:cubicBezTo>
                  <a:cubicBezTo>
                    <a:pt x="2957" y="6419"/>
                    <a:pt x="2943" y="6421"/>
                    <a:pt x="2929" y="6421"/>
                  </a:cubicBezTo>
                  <a:cubicBezTo>
                    <a:pt x="1644" y="6421"/>
                    <a:pt x="602" y="5108"/>
                    <a:pt x="602" y="3805"/>
                  </a:cubicBezTo>
                  <a:cubicBezTo>
                    <a:pt x="602" y="209"/>
                    <a:pt x="5729" y="1882"/>
                    <a:pt x="3837" y="1494"/>
                  </a:cubicBezTo>
                  <a:close/>
                  <a:moveTo>
                    <a:pt x="1484" y="6701"/>
                  </a:moveTo>
                  <a:lnTo>
                    <a:pt x="3183" y="6701"/>
                  </a:lnTo>
                  <a:cubicBezTo>
                    <a:pt x="3749" y="7387"/>
                    <a:pt x="4193" y="7601"/>
                    <a:pt x="5111" y="7727"/>
                  </a:cubicBezTo>
                  <a:lnTo>
                    <a:pt x="5229" y="8252"/>
                  </a:lnTo>
                  <a:lnTo>
                    <a:pt x="3714" y="8252"/>
                  </a:lnTo>
                  <a:cubicBezTo>
                    <a:pt x="2890" y="8252"/>
                    <a:pt x="2612" y="9130"/>
                    <a:pt x="2571" y="9259"/>
                  </a:cubicBezTo>
                  <a:lnTo>
                    <a:pt x="0" y="9259"/>
                  </a:lnTo>
                  <a:lnTo>
                    <a:pt x="747" y="7291"/>
                  </a:lnTo>
                  <a:cubicBezTo>
                    <a:pt x="747" y="7291"/>
                    <a:pt x="908" y="6701"/>
                    <a:pt x="1484" y="6701"/>
                  </a:cubicBezTo>
                  <a:close/>
                  <a:moveTo>
                    <a:pt x="4161" y="8494"/>
                  </a:moveTo>
                  <a:lnTo>
                    <a:pt x="7942" y="8494"/>
                  </a:lnTo>
                  <a:cubicBezTo>
                    <a:pt x="8663" y="8494"/>
                    <a:pt x="8887" y="9232"/>
                    <a:pt x="8887" y="9232"/>
                  </a:cubicBezTo>
                  <a:lnTo>
                    <a:pt x="9668" y="11577"/>
                  </a:lnTo>
                  <a:lnTo>
                    <a:pt x="2302" y="11577"/>
                  </a:lnTo>
                  <a:lnTo>
                    <a:pt x="3239" y="9232"/>
                  </a:lnTo>
                  <a:cubicBezTo>
                    <a:pt x="3239" y="9232"/>
                    <a:pt x="3439" y="8494"/>
                    <a:pt x="4161" y="84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>
                <a:latin typeface="汉仪大宋简" panose="02010609000101010101" charset="-122"/>
                <a:ea typeface="汉仪大宋简" panose="02010609000101010101" charset="-122"/>
                <a:cs typeface="+mn-ea"/>
                <a:sym typeface="+mn-lt"/>
              </a:endParaRPr>
            </a:p>
          </p:txBody>
        </p:sp>
        <p:sp>
          <p:nvSpPr>
            <p:cNvPr id="13" name="Docer Falling Dust PPT demo 4"/>
            <p:cNvSpPr/>
            <p:nvPr/>
          </p:nvSpPr>
          <p:spPr>
            <a:xfrm rot="10800000">
              <a:off x="9507" y="5090"/>
              <a:ext cx="495" cy="42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14" name="Docer Falling Dust PPT demo 4"/>
            <p:cNvSpPr/>
            <p:nvPr/>
          </p:nvSpPr>
          <p:spPr>
            <a:xfrm rot="10800000">
              <a:off x="14993" y="5090"/>
              <a:ext cx="495" cy="42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0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pic>
          <p:nvPicPr>
            <p:cNvPr id="96" name="图形 1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612" y="3296"/>
              <a:ext cx="1258" cy="859"/>
            </a:xfrm>
            <a:prstGeom prst="rect">
              <a:avLst/>
            </a:prstGeom>
          </p:spPr>
        </p:pic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健全党组织领导的乡村治理体系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八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809625" y="1310005"/>
            <a:ext cx="10478135" cy="3477635"/>
            <a:chOff x="1275" y="2063"/>
            <a:chExt cx="16501" cy="5477"/>
          </a:xfrm>
        </p:grpSpPr>
        <p:sp>
          <p:nvSpPr>
            <p:cNvPr id="6" name="矩形 5"/>
            <p:cNvSpPr/>
            <p:nvPr/>
          </p:nvSpPr>
          <p:spPr>
            <a:xfrm>
              <a:off x="1275" y="2063"/>
              <a:ext cx="4934" cy="5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48407" dist="38100" dir="2700000" sx="100666" sy="100666" algn="tl" rotWithShape="0">
                <a:srgbClr val="4C8D24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597" y="3055"/>
              <a:ext cx="1983" cy="1983"/>
            </a:xfrm>
            <a:prstGeom prst="ellipse">
              <a:avLst/>
            </a:prstGeom>
            <a:solidFill>
              <a:srgbClr val="4C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058" y="2063"/>
              <a:ext cx="4934" cy="5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48407" dist="38100" dir="2700000" sx="100666" sy="100666" algn="tl" rotWithShape="0">
                <a:srgbClr val="4C8D24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8380" y="3055"/>
              <a:ext cx="1983" cy="1983"/>
            </a:xfrm>
            <a:prstGeom prst="ellipse">
              <a:avLst/>
            </a:prstGeom>
            <a:solidFill>
              <a:srgbClr val="4C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2842" y="2063"/>
              <a:ext cx="4934" cy="5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48407" dist="38100" dir="2700000" sx="100666" sy="100666" algn="tl" rotWithShape="0">
                <a:srgbClr val="4C8D24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164" y="3055"/>
              <a:ext cx="1983" cy="1983"/>
            </a:xfrm>
            <a:prstGeom prst="ellipse">
              <a:avLst/>
            </a:prstGeom>
            <a:solidFill>
              <a:srgbClr val="4C8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/>
            </a:p>
          </p:txBody>
        </p:sp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09" y="3602"/>
              <a:ext cx="958" cy="85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139" y="5553"/>
              <a:ext cx="3391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健全乡村振兴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多元投入机制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736" y="5553"/>
              <a:ext cx="3391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强化乡村振兴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人才支撑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324" y="5553"/>
              <a:ext cx="4151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健全县域城乡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融合发展体制机制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41" name="Docer Falling Dust PPT demo 4"/>
            <p:cNvSpPr>
              <a:spLocks noChangeAspect="1" noEditPoints="1" noChangeArrowheads="1"/>
            </p:cNvSpPr>
            <p:nvPr/>
          </p:nvSpPr>
          <p:spPr bwMode="auto">
            <a:xfrm>
              <a:off x="8840" y="3602"/>
              <a:ext cx="1116" cy="789"/>
            </a:xfrm>
            <a:custGeom>
              <a:avLst/>
              <a:gdLst>
                <a:gd name="T0" fmla="*/ 2147483647 w 112"/>
                <a:gd name="T1" fmla="*/ 2147483647 h 77"/>
                <a:gd name="T2" fmla="*/ 2147483647 w 112"/>
                <a:gd name="T3" fmla="*/ 2147483647 h 77"/>
                <a:gd name="T4" fmla="*/ 2147483647 w 112"/>
                <a:gd name="T5" fmla="*/ 2147483647 h 77"/>
                <a:gd name="T6" fmla="*/ 2147483647 w 112"/>
                <a:gd name="T7" fmla="*/ 2147483647 h 77"/>
                <a:gd name="T8" fmla="*/ 2147483647 w 112"/>
                <a:gd name="T9" fmla="*/ 2147483647 h 77"/>
                <a:gd name="T10" fmla="*/ 0 w 112"/>
                <a:gd name="T11" fmla="*/ 2147483647 h 77"/>
                <a:gd name="T12" fmla="*/ 2147483647 w 112"/>
                <a:gd name="T13" fmla="*/ 2147483647 h 77"/>
                <a:gd name="T14" fmla="*/ 2147483647 w 112"/>
                <a:gd name="T15" fmla="*/ 2147483647 h 77"/>
                <a:gd name="T16" fmla="*/ 2147483647 w 112"/>
                <a:gd name="T17" fmla="*/ 2147483647 h 77"/>
                <a:gd name="T18" fmla="*/ 2147483647 w 112"/>
                <a:gd name="T19" fmla="*/ 2147483647 h 77"/>
                <a:gd name="T20" fmla="*/ 2147483647 w 112"/>
                <a:gd name="T21" fmla="*/ 2147483647 h 77"/>
                <a:gd name="T22" fmla="*/ 2147483647 w 112"/>
                <a:gd name="T23" fmla="*/ 2147483647 h 77"/>
                <a:gd name="T24" fmla="*/ 2147483647 w 112"/>
                <a:gd name="T25" fmla="*/ 2147483647 h 77"/>
                <a:gd name="T26" fmla="*/ 2147483647 w 112"/>
                <a:gd name="T27" fmla="*/ 2147483647 h 77"/>
                <a:gd name="T28" fmla="*/ 2147483647 w 112"/>
                <a:gd name="T29" fmla="*/ 2147483647 h 77"/>
                <a:gd name="T30" fmla="*/ 2147483647 w 112"/>
                <a:gd name="T31" fmla="*/ 2147483647 h 77"/>
                <a:gd name="T32" fmla="*/ 2147483647 w 112"/>
                <a:gd name="T33" fmla="*/ 2147483647 h 77"/>
                <a:gd name="T34" fmla="*/ 2147483647 w 112"/>
                <a:gd name="T35" fmla="*/ 2147483647 h 77"/>
                <a:gd name="T36" fmla="*/ 2147483647 w 112"/>
                <a:gd name="T37" fmla="*/ 2147483647 h 77"/>
                <a:gd name="T38" fmla="*/ 2147483647 w 112"/>
                <a:gd name="T39" fmla="*/ 2147483647 h 77"/>
                <a:gd name="T40" fmla="*/ 2147483647 w 112"/>
                <a:gd name="T41" fmla="*/ 2147483647 h 77"/>
                <a:gd name="T42" fmla="*/ 2147483647 w 112"/>
                <a:gd name="T43" fmla="*/ 2147483647 h 77"/>
                <a:gd name="T44" fmla="*/ 2147483647 w 112"/>
                <a:gd name="T45" fmla="*/ 2147483647 h 77"/>
                <a:gd name="T46" fmla="*/ 2147483647 w 112"/>
                <a:gd name="T47" fmla="*/ 2147483647 h 77"/>
                <a:gd name="T48" fmla="*/ 2147483647 w 112"/>
                <a:gd name="T49" fmla="*/ 2147483647 h 77"/>
                <a:gd name="T50" fmla="*/ 2147483647 w 112"/>
                <a:gd name="T51" fmla="*/ 2147483647 h 77"/>
                <a:gd name="T52" fmla="*/ 2147483647 w 112"/>
                <a:gd name="T53" fmla="*/ 2147483647 h 77"/>
                <a:gd name="T54" fmla="*/ 2147483647 w 112"/>
                <a:gd name="T55" fmla="*/ 2147483647 h 77"/>
                <a:gd name="T56" fmla="*/ 2147483647 w 112"/>
                <a:gd name="T57" fmla="*/ 2147483647 h 77"/>
                <a:gd name="T58" fmla="*/ 2147483647 w 112"/>
                <a:gd name="T59" fmla="*/ 2147483647 h 77"/>
                <a:gd name="T60" fmla="*/ 2147483647 w 112"/>
                <a:gd name="T61" fmla="*/ 2147483647 h 77"/>
                <a:gd name="T62" fmla="*/ 2147483647 w 112"/>
                <a:gd name="T63" fmla="*/ 2147483647 h 77"/>
                <a:gd name="T64" fmla="*/ 2147483647 w 112"/>
                <a:gd name="T65" fmla="*/ 2147483647 h 77"/>
                <a:gd name="T66" fmla="*/ 2147483647 w 112"/>
                <a:gd name="T67" fmla="*/ 2147483647 h 77"/>
                <a:gd name="T68" fmla="*/ 2147483647 w 112"/>
                <a:gd name="T69" fmla="*/ 2147483647 h 77"/>
                <a:gd name="T70" fmla="*/ 2147483647 w 112"/>
                <a:gd name="T71" fmla="*/ 2147483647 h 77"/>
                <a:gd name="T72" fmla="*/ 2147483647 w 112"/>
                <a:gd name="T73" fmla="*/ 2147483647 h 77"/>
                <a:gd name="T74" fmla="*/ 2147483647 w 112"/>
                <a:gd name="T75" fmla="*/ 2147483647 h 77"/>
                <a:gd name="T76" fmla="*/ 2147483647 w 112"/>
                <a:gd name="T77" fmla="*/ 2147483647 h 77"/>
                <a:gd name="T78" fmla="*/ 2147483647 w 112"/>
                <a:gd name="T79" fmla="*/ 2147483647 h 77"/>
                <a:gd name="T80" fmla="*/ 2147483647 w 112"/>
                <a:gd name="T81" fmla="*/ 2147483647 h 77"/>
                <a:gd name="T82" fmla="*/ 2147483647 w 112"/>
                <a:gd name="T83" fmla="*/ 2147483647 h 77"/>
                <a:gd name="T84" fmla="*/ 2147483647 w 112"/>
                <a:gd name="T85" fmla="*/ 2147483647 h 77"/>
                <a:gd name="T86" fmla="*/ 2147483647 w 112"/>
                <a:gd name="T87" fmla="*/ 2147483647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77"/>
                <a:gd name="T134" fmla="*/ 112 w 112"/>
                <a:gd name="T135" fmla="*/ 77 h 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21917" tIns="60958" rIns="121917" bIns="60958"/>
            <a:p>
              <a:endParaRPr lang="zh-CN" altLang="en-US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42" name="Docer Falling Dust PPT demo 7"/>
            <p:cNvSpPr>
              <a:spLocks noEditPoints="1"/>
            </p:cNvSpPr>
            <p:nvPr/>
          </p:nvSpPr>
          <p:spPr bwMode="auto">
            <a:xfrm>
              <a:off x="14655" y="3602"/>
              <a:ext cx="1028" cy="889"/>
            </a:xfrm>
            <a:custGeom>
              <a:avLst/>
              <a:gdLst>
                <a:gd name="T0" fmla="*/ 80 w 127"/>
                <a:gd name="T1" fmla="*/ 4 h 110"/>
                <a:gd name="T2" fmla="*/ 67 w 127"/>
                <a:gd name="T3" fmla="*/ 18 h 110"/>
                <a:gd name="T4" fmla="*/ 64 w 127"/>
                <a:gd name="T5" fmla="*/ 31 h 110"/>
                <a:gd name="T6" fmla="*/ 69 w 127"/>
                <a:gd name="T7" fmla="*/ 49 h 110"/>
                <a:gd name="T8" fmla="*/ 89 w 127"/>
                <a:gd name="T9" fmla="*/ 55 h 110"/>
                <a:gd name="T10" fmla="*/ 110 w 127"/>
                <a:gd name="T11" fmla="*/ 60 h 110"/>
                <a:gd name="T12" fmla="*/ 123 w 127"/>
                <a:gd name="T13" fmla="*/ 46 h 110"/>
                <a:gd name="T14" fmla="*/ 127 w 127"/>
                <a:gd name="T15" fmla="*/ 33 h 110"/>
                <a:gd name="T16" fmla="*/ 118 w 127"/>
                <a:gd name="T17" fmla="*/ 25 h 110"/>
                <a:gd name="T18" fmla="*/ 112 w 127"/>
                <a:gd name="T19" fmla="*/ 5 h 110"/>
                <a:gd name="T20" fmla="*/ 93 w 127"/>
                <a:gd name="T21" fmla="*/ 0 h 110"/>
                <a:gd name="T22" fmla="*/ 98 w 127"/>
                <a:gd name="T23" fmla="*/ 19 h 110"/>
                <a:gd name="T24" fmla="*/ 92 w 127"/>
                <a:gd name="T25" fmla="*/ 45 h 110"/>
                <a:gd name="T26" fmla="*/ 87 w 127"/>
                <a:gd name="T27" fmla="*/ 43 h 110"/>
                <a:gd name="T28" fmla="*/ 96 w 127"/>
                <a:gd name="T29" fmla="*/ 18 h 110"/>
                <a:gd name="T30" fmla="*/ 87 w 127"/>
                <a:gd name="T31" fmla="*/ 30 h 110"/>
                <a:gd name="T32" fmla="*/ 93 w 127"/>
                <a:gd name="T33" fmla="*/ 40 h 110"/>
                <a:gd name="T34" fmla="*/ 97 w 127"/>
                <a:gd name="T35" fmla="*/ 23 h 110"/>
                <a:gd name="T36" fmla="*/ 28 w 127"/>
                <a:gd name="T37" fmla="*/ 33 h 110"/>
                <a:gd name="T38" fmla="*/ 13 w 127"/>
                <a:gd name="T39" fmla="*/ 56 h 110"/>
                <a:gd name="T40" fmla="*/ 0 w 127"/>
                <a:gd name="T41" fmla="*/ 71 h 110"/>
                <a:gd name="T42" fmla="*/ 13 w 127"/>
                <a:gd name="T43" fmla="*/ 87 h 110"/>
                <a:gd name="T44" fmla="*/ 28 w 127"/>
                <a:gd name="T45" fmla="*/ 110 h 110"/>
                <a:gd name="T46" fmla="*/ 53 w 127"/>
                <a:gd name="T47" fmla="*/ 110 h 110"/>
                <a:gd name="T48" fmla="*/ 67 w 127"/>
                <a:gd name="T49" fmla="*/ 87 h 110"/>
                <a:gd name="T50" fmla="*/ 81 w 127"/>
                <a:gd name="T51" fmla="*/ 71 h 110"/>
                <a:gd name="T52" fmla="*/ 78 w 127"/>
                <a:gd name="T53" fmla="*/ 63 h 110"/>
                <a:gd name="T54" fmla="*/ 67 w 127"/>
                <a:gd name="T55" fmla="*/ 41 h 110"/>
                <a:gd name="T56" fmla="*/ 40 w 127"/>
                <a:gd name="T57" fmla="*/ 40 h 110"/>
                <a:gd name="T58" fmla="*/ 39 w 127"/>
                <a:gd name="T59" fmla="*/ 54 h 110"/>
                <a:gd name="T60" fmla="*/ 45 w 127"/>
                <a:gd name="T61" fmla="*/ 88 h 110"/>
                <a:gd name="T62" fmla="*/ 23 w 127"/>
                <a:gd name="T63" fmla="*/ 76 h 110"/>
                <a:gd name="T64" fmla="*/ 39 w 127"/>
                <a:gd name="T65" fmla="*/ 54 h 110"/>
                <a:gd name="T66" fmla="*/ 37 w 127"/>
                <a:gd name="T67" fmla="*/ 60 h 110"/>
                <a:gd name="T68" fmla="*/ 39 w 127"/>
                <a:gd name="T69" fmla="*/ 83 h 110"/>
                <a:gd name="T70" fmla="*/ 51 w 127"/>
                <a:gd name="T71" fmla="*/ 6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7" h="110">
                  <a:moveTo>
                    <a:pt x="93" y="0"/>
                  </a:moveTo>
                  <a:cubicBezTo>
                    <a:pt x="89" y="1"/>
                    <a:pt x="84" y="2"/>
                    <a:pt x="80" y="4"/>
                  </a:cubicBezTo>
                  <a:cubicBezTo>
                    <a:pt x="81" y="8"/>
                    <a:pt x="81" y="12"/>
                    <a:pt x="78" y="15"/>
                  </a:cubicBezTo>
                  <a:cubicBezTo>
                    <a:pt x="75" y="18"/>
                    <a:pt x="71" y="19"/>
                    <a:pt x="67" y="18"/>
                  </a:cubicBezTo>
                  <a:cubicBezTo>
                    <a:pt x="66" y="20"/>
                    <a:pt x="65" y="22"/>
                    <a:pt x="65" y="24"/>
                  </a:cubicBezTo>
                  <a:cubicBezTo>
                    <a:pt x="64" y="27"/>
                    <a:pt x="64" y="29"/>
                    <a:pt x="64" y="31"/>
                  </a:cubicBezTo>
                  <a:cubicBezTo>
                    <a:pt x="67" y="32"/>
                    <a:pt x="71" y="35"/>
                    <a:pt x="72" y="39"/>
                  </a:cubicBezTo>
                  <a:cubicBezTo>
                    <a:pt x="73" y="43"/>
                    <a:pt x="72" y="47"/>
                    <a:pt x="69" y="49"/>
                  </a:cubicBezTo>
                  <a:cubicBezTo>
                    <a:pt x="71" y="53"/>
                    <a:pt x="75" y="56"/>
                    <a:pt x="79" y="59"/>
                  </a:cubicBezTo>
                  <a:cubicBezTo>
                    <a:pt x="81" y="56"/>
                    <a:pt x="85" y="54"/>
                    <a:pt x="89" y="55"/>
                  </a:cubicBezTo>
                  <a:cubicBezTo>
                    <a:pt x="93" y="56"/>
                    <a:pt x="96" y="60"/>
                    <a:pt x="97" y="63"/>
                  </a:cubicBezTo>
                  <a:cubicBezTo>
                    <a:pt x="102" y="63"/>
                    <a:pt x="106" y="62"/>
                    <a:pt x="110" y="60"/>
                  </a:cubicBezTo>
                  <a:cubicBezTo>
                    <a:pt x="109" y="56"/>
                    <a:pt x="110" y="52"/>
                    <a:pt x="112" y="49"/>
                  </a:cubicBezTo>
                  <a:cubicBezTo>
                    <a:pt x="115" y="46"/>
                    <a:pt x="120" y="45"/>
                    <a:pt x="123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6" y="37"/>
                    <a:pt x="126" y="35"/>
                    <a:pt x="127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2" y="32"/>
                    <a:pt x="119" y="29"/>
                    <a:pt x="118" y="25"/>
                  </a:cubicBezTo>
                  <a:cubicBezTo>
                    <a:pt x="117" y="21"/>
                    <a:pt x="119" y="17"/>
                    <a:pt x="121" y="14"/>
                  </a:cubicBezTo>
                  <a:cubicBezTo>
                    <a:pt x="119" y="11"/>
                    <a:pt x="116" y="8"/>
                    <a:pt x="112" y="5"/>
                  </a:cubicBezTo>
                  <a:cubicBezTo>
                    <a:pt x="109" y="8"/>
                    <a:pt x="105" y="9"/>
                    <a:pt x="101" y="8"/>
                  </a:cubicBezTo>
                  <a:cubicBezTo>
                    <a:pt x="97" y="7"/>
                    <a:pt x="94" y="4"/>
                    <a:pt x="93" y="0"/>
                  </a:cubicBezTo>
                  <a:close/>
                  <a:moveTo>
                    <a:pt x="96" y="18"/>
                  </a:moveTo>
                  <a:cubicBezTo>
                    <a:pt x="97" y="18"/>
                    <a:pt x="97" y="19"/>
                    <a:pt x="98" y="19"/>
                  </a:cubicBezTo>
                  <a:cubicBezTo>
                    <a:pt x="106" y="21"/>
                    <a:pt x="110" y="28"/>
                    <a:pt x="108" y="35"/>
                  </a:cubicBezTo>
                  <a:cubicBezTo>
                    <a:pt x="107" y="43"/>
                    <a:pt x="99" y="47"/>
                    <a:pt x="92" y="45"/>
                  </a:cubicBezTo>
                  <a:cubicBezTo>
                    <a:pt x="91" y="45"/>
                    <a:pt x="90" y="45"/>
                    <a:pt x="89" y="44"/>
                  </a:cubicBezTo>
                  <a:cubicBezTo>
                    <a:pt x="88" y="44"/>
                    <a:pt x="88" y="44"/>
                    <a:pt x="87" y="43"/>
                  </a:cubicBezTo>
                  <a:cubicBezTo>
                    <a:pt x="83" y="40"/>
                    <a:pt x="80" y="34"/>
                    <a:pt x="82" y="29"/>
                  </a:cubicBezTo>
                  <a:cubicBezTo>
                    <a:pt x="83" y="22"/>
                    <a:pt x="89" y="18"/>
                    <a:pt x="96" y="18"/>
                  </a:cubicBezTo>
                  <a:close/>
                  <a:moveTo>
                    <a:pt x="95" y="23"/>
                  </a:moveTo>
                  <a:cubicBezTo>
                    <a:pt x="91" y="23"/>
                    <a:pt x="88" y="26"/>
                    <a:pt x="87" y="30"/>
                  </a:cubicBezTo>
                  <a:cubicBezTo>
                    <a:pt x="86" y="33"/>
                    <a:pt x="87" y="37"/>
                    <a:pt x="90" y="39"/>
                  </a:cubicBezTo>
                  <a:cubicBezTo>
                    <a:pt x="91" y="40"/>
                    <a:pt x="92" y="40"/>
                    <a:pt x="93" y="40"/>
                  </a:cubicBezTo>
                  <a:cubicBezTo>
                    <a:pt x="98" y="42"/>
                    <a:pt x="102" y="39"/>
                    <a:pt x="104" y="34"/>
                  </a:cubicBezTo>
                  <a:cubicBezTo>
                    <a:pt x="105" y="29"/>
                    <a:pt x="102" y="25"/>
                    <a:pt x="97" y="23"/>
                  </a:cubicBezTo>
                  <a:cubicBezTo>
                    <a:pt x="97" y="23"/>
                    <a:pt x="96" y="23"/>
                    <a:pt x="95" y="23"/>
                  </a:cubicBezTo>
                  <a:close/>
                  <a:moveTo>
                    <a:pt x="28" y="33"/>
                  </a:moveTo>
                  <a:cubicBezTo>
                    <a:pt x="22" y="34"/>
                    <a:pt x="17" y="37"/>
                    <a:pt x="13" y="41"/>
                  </a:cubicBezTo>
                  <a:cubicBezTo>
                    <a:pt x="15" y="46"/>
                    <a:pt x="16" y="51"/>
                    <a:pt x="13" y="56"/>
                  </a:cubicBezTo>
                  <a:cubicBezTo>
                    <a:pt x="10" y="61"/>
                    <a:pt x="5" y="63"/>
                    <a:pt x="0" y="63"/>
                  </a:cubicBezTo>
                  <a:cubicBezTo>
                    <a:pt x="0" y="66"/>
                    <a:pt x="0" y="68"/>
                    <a:pt x="0" y="71"/>
                  </a:cubicBezTo>
                  <a:cubicBezTo>
                    <a:pt x="0" y="74"/>
                    <a:pt x="0" y="77"/>
                    <a:pt x="0" y="80"/>
                  </a:cubicBezTo>
                  <a:cubicBezTo>
                    <a:pt x="5" y="80"/>
                    <a:pt x="10" y="82"/>
                    <a:pt x="13" y="87"/>
                  </a:cubicBezTo>
                  <a:cubicBezTo>
                    <a:pt x="16" y="92"/>
                    <a:pt x="16" y="97"/>
                    <a:pt x="13" y="101"/>
                  </a:cubicBezTo>
                  <a:cubicBezTo>
                    <a:pt x="17" y="105"/>
                    <a:pt x="22" y="108"/>
                    <a:pt x="28" y="110"/>
                  </a:cubicBezTo>
                  <a:cubicBezTo>
                    <a:pt x="30" y="106"/>
                    <a:pt x="35" y="103"/>
                    <a:pt x="40" y="103"/>
                  </a:cubicBezTo>
                  <a:cubicBezTo>
                    <a:pt x="45" y="103"/>
                    <a:pt x="50" y="106"/>
                    <a:pt x="53" y="110"/>
                  </a:cubicBezTo>
                  <a:cubicBezTo>
                    <a:pt x="58" y="108"/>
                    <a:pt x="63" y="105"/>
                    <a:pt x="67" y="101"/>
                  </a:cubicBezTo>
                  <a:cubicBezTo>
                    <a:pt x="65" y="97"/>
                    <a:pt x="64" y="92"/>
                    <a:pt x="67" y="87"/>
                  </a:cubicBezTo>
                  <a:cubicBezTo>
                    <a:pt x="70" y="82"/>
                    <a:pt x="75" y="80"/>
                    <a:pt x="80" y="80"/>
                  </a:cubicBezTo>
                  <a:cubicBezTo>
                    <a:pt x="80" y="77"/>
                    <a:pt x="81" y="74"/>
                    <a:pt x="81" y="71"/>
                  </a:cubicBezTo>
                  <a:cubicBezTo>
                    <a:pt x="81" y="68"/>
                    <a:pt x="80" y="66"/>
                    <a:pt x="80" y="63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4" y="62"/>
                    <a:pt x="69" y="60"/>
                    <a:pt x="67" y="56"/>
                  </a:cubicBezTo>
                  <a:cubicBezTo>
                    <a:pt x="64" y="51"/>
                    <a:pt x="65" y="46"/>
                    <a:pt x="67" y="41"/>
                  </a:cubicBezTo>
                  <a:cubicBezTo>
                    <a:pt x="63" y="37"/>
                    <a:pt x="58" y="34"/>
                    <a:pt x="52" y="33"/>
                  </a:cubicBezTo>
                  <a:cubicBezTo>
                    <a:pt x="50" y="37"/>
                    <a:pt x="45" y="40"/>
                    <a:pt x="40" y="40"/>
                  </a:cubicBezTo>
                  <a:cubicBezTo>
                    <a:pt x="35" y="40"/>
                    <a:pt x="30" y="37"/>
                    <a:pt x="28" y="33"/>
                  </a:cubicBezTo>
                  <a:close/>
                  <a:moveTo>
                    <a:pt x="39" y="54"/>
                  </a:moveTo>
                  <a:cubicBezTo>
                    <a:pt x="47" y="53"/>
                    <a:pt x="55" y="59"/>
                    <a:pt x="57" y="67"/>
                  </a:cubicBezTo>
                  <a:cubicBezTo>
                    <a:pt x="59" y="76"/>
                    <a:pt x="54" y="86"/>
                    <a:pt x="45" y="88"/>
                  </a:cubicBezTo>
                  <a:cubicBezTo>
                    <a:pt x="43" y="89"/>
                    <a:pt x="42" y="89"/>
                    <a:pt x="41" y="89"/>
                  </a:cubicBezTo>
                  <a:cubicBezTo>
                    <a:pt x="33" y="89"/>
                    <a:pt x="25" y="84"/>
                    <a:pt x="23" y="76"/>
                  </a:cubicBezTo>
                  <a:cubicBezTo>
                    <a:pt x="21" y="67"/>
                    <a:pt x="26" y="57"/>
                    <a:pt x="36" y="54"/>
                  </a:cubicBezTo>
                  <a:cubicBezTo>
                    <a:pt x="37" y="54"/>
                    <a:pt x="38" y="54"/>
                    <a:pt x="39" y="54"/>
                  </a:cubicBezTo>
                  <a:close/>
                  <a:moveTo>
                    <a:pt x="39" y="60"/>
                  </a:moveTo>
                  <a:cubicBezTo>
                    <a:pt x="39" y="60"/>
                    <a:pt x="38" y="60"/>
                    <a:pt x="37" y="60"/>
                  </a:cubicBezTo>
                  <a:cubicBezTo>
                    <a:pt x="31" y="62"/>
                    <a:pt x="28" y="68"/>
                    <a:pt x="29" y="74"/>
                  </a:cubicBezTo>
                  <a:cubicBezTo>
                    <a:pt x="30" y="79"/>
                    <a:pt x="34" y="82"/>
                    <a:pt x="39" y="83"/>
                  </a:cubicBezTo>
                  <a:cubicBezTo>
                    <a:pt x="40" y="83"/>
                    <a:pt x="42" y="83"/>
                    <a:pt x="43" y="82"/>
                  </a:cubicBezTo>
                  <a:cubicBezTo>
                    <a:pt x="49" y="81"/>
                    <a:pt x="53" y="74"/>
                    <a:pt x="51" y="68"/>
                  </a:cubicBezTo>
                  <a:cubicBezTo>
                    <a:pt x="50" y="63"/>
                    <a:pt x="45" y="60"/>
                    <a:pt x="39" y="60"/>
                  </a:cubicBezTo>
                  <a:close/>
                </a:path>
              </a:pathLst>
            </a:custGeom>
            <a:solidFill>
              <a:schemeClr val="bg1"/>
            </a:solidFill>
            <a:ln w="1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cs typeface="汉仪旗黑-55简" panose="00020600040101010101" charset="-128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强化政策保障和体制机制创新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9113" cy="6858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289112" y="0"/>
            <a:ext cx="1902887" cy="6858000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0" y="0"/>
            <a:ext cx="12192001" cy="3429000"/>
          </a:xfrm>
          <a:custGeom>
            <a:avLst/>
            <a:gdLst>
              <a:gd name="connsiteX0" fmla="*/ 0 w 12192001"/>
              <a:gd name="connsiteY0" fmla="*/ 0 h 3429000"/>
              <a:gd name="connsiteX1" fmla="*/ 1039657 w 12192001"/>
              <a:gd name="connsiteY1" fmla="*/ 0 h 3429000"/>
              <a:gd name="connsiteX2" fmla="*/ 1182057 w 12192001"/>
              <a:gd name="connsiteY2" fmla="*/ 101263 h 3429000"/>
              <a:gd name="connsiteX3" fmla="*/ 6096003 w 12192001"/>
              <a:gd name="connsiteY3" fmla="*/ 1602266 h 3429000"/>
              <a:gd name="connsiteX4" fmla="*/ 11009948 w 12192001"/>
              <a:gd name="connsiteY4" fmla="*/ 101263 h 3429000"/>
              <a:gd name="connsiteX5" fmla="*/ 11152348 w 12192001"/>
              <a:gd name="connsiteY5" fmla="*/ 0 h 3429000"/>
              <a:gd name="connsiteX6" fmla="*/ 12192001 w 12192001"/>
              <a:gd name="connsiteY6" fmla="*/ 0 h 3429000"/>
              <a:gd name="connsiteX7" fmla="*/ 12192001 w 12192001"/>
              <a:gd name="connsiteY7" fmla="*/ 1501738 h 3429000"/>
              <a:gd name="connsiteX8" fmla="*/ 12031292 w 12192001"/>
              <a:gd name="connsiteY8" fmla="*/ 1616020 h 3429000"/>
              <a:gd name="connsiteX9" fmla="*/ 6096003 w 12192001"/>
              <a:gd name="connsiteY9" fmla="*/ 3429000 h 3429000"/>
              <a:gd name="connsiteX10" fmla="*/ 160712 w 12192001"/>
              <a:gd name="connsiteY10" fmla="*/ 1616020 h 3429000"/>
              <a:gd name="connsiteX11" fmla="*/ 0 w 12192001"/>
              <a:gd name="connsiteY11" fmla="*/ 15017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1" h="3429000">
                <a:moveTo>
                  <a:pt x="0" y="0"/>
                </a:moveTo>
                <a:lnTo>
                  <a:pt x="1039657" y="0"/>
                </a:lnTo>
                <a:lnTo>
                  <a:pt x="1182057" y="101263"/>
                </a:lnTo>
                <a:cubicBezTo>
                  <a:pt x="2584772" y="1048918"/>
                  <a:pt x="4275766" y="1602266"/>
                  <a:pt x="6096003" y="1602266"/>
                </a:cubicBezTo>
                <a:cubicBezTo>
                  <a:pt x="7916238" y="1602266"/>
                  <a:pt x="9607233" y="1048918"/>
                  <a:pt x="11009948" y="101263"/>
                </a:cubicBezTo>
                <a:lnTo>
                  <a:pt x="11152348" y="0"/>
                </a:lnTo>
                <a:lnTo>
                  <a:pt x="12192001" y="0"/>
                </a:lnTo>
                <a:lnTo>
                  <a:pt x="12192001" y="1501738"/>
                </a:lnTo>
                <a:lnTo>
                  <a:pt x="12031292" y="1616020"/>
                </a:lnTo>
                <a:cubicBezTo>
                  <a:pt x="10337029" y="2760642"/>
                  <a:pt x="8294567" y="3429000"/>
                  <a:pt x="6096003" y="3429000"/>
                </a:cubicBezTo>
                <a:cubicBezTo>
                  <a:pt x="3897437" y="3429000"/>
                  <a:pt x="1854976" y="2760642"/>
                  <a:pt x="160712" y="1616020"/>
                </a:cubicBezTo>
                <a:lnTo>
                  <a:pt x="0" y="1501735"/>
                </a:ln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479F72">
                  <a:alpha val="90000"/>
                </a:srgbClr>
              </a:gs>
              <a:gs pos="100000">
                <a:srgbClr val="35823C">
                  <a:alpha val="0"/>
                </a:srgbClr>
              </a:gs>
              <a:gs pos="0">
                <a:srgbClr val="479F7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826135" y="2178050"/>
            <a:ext cx="10507345" cy="312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58800" algn="just" fontAlgn="auto">
              <a:lnSpc>
                <a:spcPts val="3500"/>
              </a:lnSpc>
              <a:extLst>
                <a:ext uri="{35155182-B16C-46BC-9424-99874614C6A1}">
                  <wpsdc:indentchars xmlns:wpsdc="http://www.wps.cn/officeDocument/2017/drawingmlCustomData" val="200" checksum="1956455923"/>
                </a:ext>
              </a:extLst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级党委、政府要认真学习宣传贯彻党的二十大精神，学深悟透习近平总书记关于“三农”工作的重要论述，不断提高“三农”工作水平。党员干部特别是领导干部要树牢群众观点，贯彻群众路线，严格落实党委、政府负责同志乡村振兴联系点制度，严防形式主义、官僚主义。要对本《实施意见》贯彻落实情况开展专项督查，强化市县党政领导班子和领导干部乡村振兴战略实绩考核，确保全面推进乡村振兴各项工作取得扎实成效。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9113" cy="6858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289112" y="0"/>
            <a:ext cx="1902887" cy="6858000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0" y="0"/>
            <a:ext cx="12192001" cy="3429000"/>
          </a:xfrm>
          <a:custGeom>
            <a:avLst/>
            <a:gdLst>
              <a:gd name="connsiteX0" fmla="*/ 0 w 12192001"/>
              <a:gd name="connsiteY0" fmla="*/ 0 h 3429000"/>
              <a:gd name="connsiteX1" fmla="*/ 1039657 w 12192001"/>
              <a:gd name="connsiteY1" fmla="*/ 0 h 3429000"/>
              <a:gd name="connsiteX2" fmla="*/ 1182057 w 12192001"/>
              <a:gd name="connsiteY2" fmla="*/ 101263 h 3429000"/>
              <a:gd name="connsiteX3" fmla="*/ 6096003 w 12192001"/>
              <a:gd name="connsiteY3" fmla="*/ 1602266 h 3429000"/>
              <a:gd name="connsiteX4" fmla="*/ 11009948 w 12192001"/>
              <a:gd name="connsiteY4" fmla="*/ 101263 h 3429000"/>
              <a:gd name="connsiteX5" fmla="*/ 11152348 w 12192001"/>
              <a:gd name="connsiteY5" fmla="*/ 0 h 3429000"/>
              <a:gd name="connsiteX6" fmla="*/ 12192001 w 12192001"/>
              <a:gd name="connsiteY6" fmla="*/ 0 h 3429000"/>
              <a:gd name="connsiteX7" fmla="*/ 12192001 w 12192001"/>
              <a:gd name="connsiteY7" fmla="*/ 1501738 h 3429000"/>
              <a:gd name="connsiteX8" fmla="*/ 12031292 w 12192001"/>
              <a:gd name="connsiteY8" fmla="*/ 1616020 h 3429000"/>
              <a:gd name="connsiteX9" fmla="*/ 6096003 w 12192001"/>
              <a:gd name="connsiteY9" fmla="*/ 3429000 h 3429000"/>
              <a:gd name="connsiteX10" fmla="*/ 160712 w 12192001"/>
              <a:gd name="connsiteY10" fmla="*/ 1616020 h 3429000"/>
              <a:gd name="connsiteX11" fmla="*/ 0 w 12192001"/>
              <a:gd name="connsiteY11" fmla="*/ 15017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1" h="3429000">
                <a:moveTo>
                  <a:pt x="0" y="0"/>
                </a:moveTo>
                <a:lnTo>
                  <a:pt x="1039657" y="0"/>
                </a:lnTo>
                <a:lnTo>
                  <a:pt x="1182057" y="101263"/>
                </a:lnTo>
                <a:cubicBezTo>
                  <a:pt x="2584772" y="1048918"/>
                  <a:pt x="4275766" y="1602266"/>
                  <a:pt x="6096003" y="1602266"/>
                </a:cubicBezTo>
                <a:cubicBezTo>
                  <a:pt x="7916238" y="1602266"/>
                  <a:pt x="9607233" y="1048918"/>
                  <a:pt x="11009948" y="101263"/>
                </a:cubicBezTo>
                <a:lnTo>
                  <a:pt x="11152348" y="0"/>
                </a:lnTo>
                <a:lnTo>
                  <a:pt x="12192001" y="0"/>
                </a:lnTo>
                <a:lnTo>
                  <a:pt x="12192001" y="1501738"/>
                </a:lnTo>
                <a:lnTo>
                  <a:pt x="12031292" y="1616020"/>
                </a:lnTo>
                <a:cubicBezTo>
                  <a:pt x="10337029" y="2760642"/>
                  <a:pt x="8294567" y="3429000"/>
                  <a:pt x="6096003" y="3429000"/>
                </a:cubicBezTo>
                <a:cubicBezTo>
                  <a:pt x="3897437" y="3429000"/>
                  <a:pt x="1854976" y="2760642"/>
                  <a:pt x="160712" y="1616020"/>
                </a:cubicBezTo>
                <a:lnTo>
                  <a:pt x="0" y="1501735"/>
                </a:ln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479F72">
                  <a:alpha val="90000"/>
                </a:srgbClr>
              </a:gs>
              <a:gs pos="100000">
                <a:srgbClr val="35823C">
                  <a:alpha val="0"/>
                </a:srgbClr>
              </a:gs>
              <a:gs pos="0">
                <a:srgbClr val="479F7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1181735" y="2178050"/>
            <a:ext cx="9620250" cy="312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58800" algn="just" fontAlgn="auto">
              <a:lnSpc>
                <a:spcPts val="3500"/>
              </a:lnSpc>
              <a:extLst>
                <a:ext uri="{35155182-B16C-46BC-9424-99874614C6A1}">
                  <wpsdc:indentchars xmlns:wpsdc="http://www.wps.cn/officeDocument/2017/drawingmlCustomData" val="200" checksum="1956455923"/>
                </a:ext>
              </a:extLst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认真贯彻落实党中央、国务院《关于做好2023年全面推进乡村振兴重点工作的意见》，深入谋划推进中国式现代化河北“三农”场景，强化科技创新和制度创新，坚决守牢确保粮食安全、防止规模性返贫等底线，扎实推进乡村发展、乡村建设、乡村治理等重点工作，推进农业农村现代化，建设农业强省、宜居宜业和美乡村，为加快建设经济强省、美丽河北提供有力支撑，现结合实际提出如下实施意见。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全力抓好粮食和重要农产品稳产保供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082217" y="1292860"/>
            <a:ext cx="10190938" cy="3958590"/>
            <a:chOff x="1886" y="2848"/>
            <a:chExt cx="16049" cy="6234"/>
          </a:xfrm>
        </p:grpSpPr>
        <p:sp>
          <p:nvSpPr>
            <p:cNvPr id="24" name="椭圆 23"/>
            <p:cNvSpPr/>
            <p:nvPr/>
          </p:nvSpPr>
          <p:spPr>
            <a:xfrm>
              <a:off x="1886" y="3519"/>
              <a:ext cx="4937" cy="493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0880E">
                    <a:alpha val="1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722" y="3496"/>
              <a:ext cx="4937" cy="493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0880E">
                    <a:alpha val="1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弧形 2"/>
            <p:cNvSpPr/>
            <p:nvPr/>
          </p:nvSpPr>
          <p:spPr>
            <a:xfrm>
              <a:off x="2074" y="2848"/>
              <a:ext cx="6234" cy="6234"/>
            </a:xfrm>
            <a:prstGeom prst="arc">
              <a:avLst>
                <a:gd name="adj1" fmla="val 16200000"/>
                <a:gd name="adj2" fmla="val 5303521"/>
              </a:avLst>
            </a:prstGeom>
            <a:ln w="19050">
              <a:solidFill>
                <a:srgbClr val="523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7136" y="3504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5" name="椭圆 4"/>
            <p:cNvSpPr/>
            <p:nvPr/>
          </p:nvSpPr>
          <p:spPr>
            <a:xfrm>
              <a:off x="7137" y="8139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6" name="椭圆 5"/>
            <p:cNvSpPr/>
            <p:nvPr/>
          </p:nvSpPr>
          <p:spPr>
            <a:xfrm>
              <a:off x="8074" y="6594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7" name="椭圆 6"/>
            <p:cNvSpPr/>
            <p:nvPr/>
          </p:nvSpPr>
          <p:spPr>
            <a:xfrm>
              <a:off x="8075" y="5049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pic>
          <p:nvPicPr>
            <p:cNvPr id="40" name="图形 14" descr="玉米 纯色填充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" y="4481"/>
              <a:ext cx="2880" cy="2880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7937" y="3151"/>
              <a:ext cx="739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坚决完成粮食生产任务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919" y="4839"/>
              <a:ext cx="9016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实施大豆油料和食用植物油产能提升工程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919" y="6464"/>
              <a:ext cx="605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加快发展现代设施农业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937" y="8153"/>
              <a:ext cx="605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构建多元化食物供给体系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108887" y="1319530"/>
            <a:ext cx="9446718" cy="3958590"/>
            <a:chOff x="1886" y="2848"/>
            <a:chExt cx="14877" cy="6234"/>
          </a:xfrm>
        </p:grpSpPr>
        <p:sp>
          <p:nvSpPr>
            <p:cNvPr id="24" name="椭圆 23"/>
            <p:cNvSpPr/>
            <p:nvPr/>
          </p:nvSpPr>
          <p:spPr>
            <a:xfrm>
              <a:off x="1886" y="3519"/>
              <a:ext cx="4937" cy="493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0880E">
                    <a:alpha val="1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722" y="3496"/>
              <a:ext cx="4937" cy="493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0880E">
                    <a:alpha val="1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弧形 2"/>
            <p:cNvSpPr/>
            <p:nvPr/>
          </p:nvSpPr>
          <p:spPr>
            <a:xfrm>
              <a:off x="2074" y="2848"/>
              <a:ext cx="6234" cy="6234"/>
            </a:xfrm>
            <a:prstGeom prst="arc">
              <a:avLst>
                <a:gd name="adj1" fmla="val 16200000"/>
                <a:gd name="adj2" fmla="val 5303521"/>
              </a:avLst>
            </a:prstGeom>
            <a:ln w="19050">
              <a:solidFill>
                <a:srgbClr val="523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7136" y="3504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5" name="椭圆 4"/>
            <p:cNvSpPr/>
            <p:nvPr/>
          </p:nvSpPr>
          <p:spPr>
            <a:xfrm>
              <a:off x="7137" y="8139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6" name="椭圆 5"/>
            <p:cNvSpPr/>
            <p:nvPr/>
          </p:nvSpPr>
          <p:spPr>
            <a:xfrm>
              <a:off x="8074" y="6594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sp>
          <p:nvSpPr>
            <p:cNvPr id="7" name="椭圆 6"/>
            <p:cNvSpPr/>
            <p:nvPr/>
          </p:nvSpPr>
          <p:spPr>
            <a:xfrm>
              <a:off x="8075" y="5049"/>
              <a:ext cx="263" cy="263"/>
            </a:xfrm>
            <a:prstGeom prst="ellipse">
              <a:avLst/>
            </a:prstGeom>
            <a:solidFill>
              <a:srgbClr val="4AA06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/>
            </a:p>
          </p:txBody>
        </p:sp>
        <p:pic>
          <p:nvPicPr>
            <p:cNvPr id="40" name="图形 14" descr="玉米 纯色填充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" y="4481"/>
              <a:ext cx="2880" cy="2880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8275" y="3257"/>
              <a:ext cx="605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加强耕地保护和用途管控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041" y="4890"/>
              <a:ext cx="7722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加强高标准农田建设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041" y="6382"/>
              <a:ext cx="605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加强水利基础设施建设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75" y="8013"/>
              <a:ext cx="605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增强农业防灾减灾能力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全力抓好粮食和重要农产品稳产保供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1301115" y="1341970"/>
            <a:ext cx="9307830" cy="3836455"/>
            <a:chOff x="2049" y="1791"/>
            <a:chExt cx="14658" cy="6042"/>
          </a:xfrm>
        </p:grpSpPr>
        <p:grpSp>
          <p:nvGrpSpPr>
            <p:cNvPr id="38" name="Group 3"/>
            <p:cNvGrpSpPr/>
            <p:nvPr/>
          </p:nvGrpSpPr>
          <p:grpSpPr>
            <a:xfrm>
              <a:off x="2762" y="1791"/>
              <a:ext cx="13747" cy="4589"/>
              <a:chOff x="1865" y="1977"/>
              <a:chExt cx="2437" cy="814"/>
            </a:xfrm>
          </p:grpSpPr>
          <p:sp>
            <p:nvSpPr>
              <p:cNvPr id="42" name="Freeform 4"/>
              <p:cNvSpPr/>
              <p:nvPr/>
            </p:nvSpPr>
            <p:spPr>
              <a:xfrm>
                <a:off x="1865" y="1977"/>
                <a:ext cx="1558" cy="814"/>
              </a:xfrm>
              <a:custGeom>
                <a:avLst/>
                <a:gdLst/>
                <a:ahLst/>
                <a:cxnLst>
                  <a:cxn ang="0">
                    <a:pos x="1558" y="337"/>
                  </a:cxn>
                  <a:cxn ang="0">
                    <a:pos x="1221" y="0"/>
                  </a:cxn>
                  <a:cxn ang="0">
                    <a:pos x="407" y="814"/>
                  </a:cxn>
                  <a:cxn ang="0">
                    <a:pos x="0" y="407"/>
                  </a:cxn>
                  <a:cxn ang="0">
                    <a:pos x="402" y="5"/>
                  </a:cxn>
                  <a:cxn ang="0">
                    <a:pos x="734" y="337"/>
                  </a:cxn>
                </a:cxnLst>
                <a:rect l="0" t="0" r="0" b="0"/>
                <a:pathLst>
                  <a:path w="1558" h="814">
                    <a:moveTo>
                      <a:pt x="1558" y="337"/>
                    </a:moveTo>
                    <a:lnTo>
                      <a:pt x="1221" y="0"/>
                    </a:lnTo>
                    <a:lnTo>
                      <a:pt x="407" y="814"/>
                    </a:lnTo>
                    <a:lnTo>
                      <a:pt x="0" y="407"/>
                    </a:lnTo>
                    <a:lnTo>
                      <a:pt x="402" y="5"/>
                    </a:lnTo>
                    <a:lnTo>
                      <a:pt x="734" y="337"/>
                    </a:lnTo>
                  </a:path>
                </a:pathLst>
              </a:custGeom>
              <a:noFill/>
              <a:ln w="25400" cap="flat" cmpd="sng">
                <a:solidFill>
                  <a:srgbClr val="39853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900"/>
              </a:p>
            </p:txBody>
          </p:sp>
          <p:sp>
            <p:nvSpPr>
              <p:cNvPr id="3" name="Freeform 5"/>
              <p:cNvSpPr/>
              <p:nvPr/>
            </p:nvSpPr>
            <p:spPr>
              <a:xfrm flipH="1" flipV="1">
                <a:off x="2744" y="1977"/>
                <a:ext cx="1558" cy="814"/>
              </a:xfrm>
              <a:custGeom>
                <a:avLst/>
                <a:gdLst/>
                <a:ahLst/>
                <a:cxnLst>
                  <a:cxn ang="0">
                    <a:pos x="1558" y="337"/>
                  </a:cxn>
                  <a:cxn ang="0">
                    <a:pos x="1221" y="0"/>
                  </a:cxn>
                  <a:cxn ang="0">
                    <a:pos x="407" y="814"/>
                  </a:cxn>
                  <a:cxn ang="0">
                    <a:pos x="0" y="407"/>
                  </a:cxn>
                  <a:cxn ang="0">
                    <a:pos x="402" y="5"/>
                  </a:cxn>
                  <a:cxn ang="0">
                    <a:pos x="734" y="337"/>
                  </a:cxn>
                </a:cxnLst>
                <a:rect l="0" t="0" r="0" b="0"/>
                <a:pathLst>
                  <a:path w="1558" h="814">
                    <a:moveTo>
                      <a:pt x="1558" y="337"/>
                    </a:moveTo>
                    <a:lnTo>
                      <a:pt x="1221" y="0"/>
                    </a:lnTo>
                    <a:lnTo>
                      <a:pt x="407" y="814"/>
                    </a:lnTo>
                    <a:lnTo>
                      <a:pt x="0" y="407"/>
                    </a:lnTo>
                    <a:lnTo>
                      <a:pt x="402" y="5"/>
                    </a:lnTo>
                    <a:lnTo>
                      <a:pt x="734" y="337"/>
                    </a:lnTo>
                  </a:path>
                </a:pathLst>
              </a:custGeom>
              <a:noFill/>
              <a:ln w="25400" cap="flat" cmpd="sng">
                <a:solidFill>
                  <a:srgbClr val="39853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900"/>
              </a:p>
            </p:txBody>
          </p:sp>
        </p:grpSp>
        <p:sp>
          <p:nvSpPr>
            <p:cNvPr id="44" name="Rectangle 6"/>
            <p:cNvSpPr/>
            <p:nvPr/>
          </p:nvSpPr>
          <p:spPr>
            <a:xfrm rot="18900000">
              <a:off x="3871" y="2990"/>
              <a:ext cx="2202" cy="2202"/>
            </a:xfrm>
            <a:prstGeom prst="rect">
              <a:avLst/>
            </a:prstGeom>
            <a:solidFill>
              <a:srgbClr val="39853D"/>
            </a:solidFill>
            <a:ln w="6350">
              <a:noFill/>
              <a:miter/>
            </a:ln>
          </p:spPr>
          <p:txBody>
            <a:bodyPr wrap="none"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zh-CN" altLang="en-US" sz="19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Rectangle 7"/>
            <p:cNvSpPr/>
            <p:nvPr/>
          </p:nvSpPr>
          <p:spPr>
            <a:xfrm rot="18900000">
              <a:off x="8522" y="2990"/>
              <a:ext cx="2202" cy="2202"/>
            </a:xfrm>
            <a:prstGeom prst="rect">
              <a:avLst/>
            </a:prstGeom>
            <a:solidFill>
              <a:srgbClr val="36C200"/>
            </a:solidFill>
            <a:ln w="6350">
              <a:noFill/>
              <a:miter/>
            </a:ln>
          </p:spPr>
          <p:txBody>
            <a:bodyPr wrap="none"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zh-CN" altLang="en-US" sz="19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 rot="18900000">
              <a:off x="13131" y="2990"/>
              <a:ext cx="2202" cy="2202"/>
            </a:xfrm>
            <a:prstGeom prst="rect">
              <a:avLst/>
            </a:prstGeom>
            <a:solidFill>
              <a:srgbClr val="39853D"/>
            </a:solidFill>
            <a:ln w="6350">
              <a:noFill/>
              <a:miter/>
            </a:ln>
          </p:spPr>
          <p:txBody>
            <a:bodyPr wrap="none"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zh-CN" altLang="en-US" sz="19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Text Box 16"/>
            <p:cNvSpPr txBox="1"/>
            <p:nvPr/>
          </p:nvSpPr>
          <p:spPr>
            <a:xfrm>
              <a:off x="9592" y="2850"/>
              <a:ext cx="0" cy="460"/>
            </a:xfrm>
            <a:prstGeom prst="rect">
              <a:avLst/>
            </a:prstGeom>
            <a:noFill/>
            <a:ln w="6350">
              <a:noFill/>
              <a:miter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endParaRPr lang="zh-CN" altLang="en-US" sz="19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Freeform 26"/>
            <p:cNvSpPr>
              <a:spLocks noChangeAspect="1" noEditPoints="1"/>
            </p:cNvSpPr>
            <p:nvPr/>
          </p:nvSpPr>
          <p:spPr bwMode="auto">
            <a:xfrm>
              <a:off x="4413" y="3605"/>
              <a:ext cx="1024" cy="1011"/>
            </a:xfrm>
            <a:custGeom>
              <a:avLst/>
              <a:gdLst>
                <a:gd name="T0" fmla="*/ 351 w 389"/>
                <a:gd name="T1" fmla="*/ 332 h 385"/>
                <a:gd name="T2" fmla="*/ 311 w 389"/>
                <a:gd name="T3" fmla="*/ 332 h 385"/>
                <a:gd name="T4" fmla="*/ 255 w 389"/>
                <a:gd name="T5" fmla="*/ 224 h 385"/>
                <a:gd name="T6" fmla="*/ 249 w 389"/>
                <a:gd name="T7" fmla="*/ 245 h 385"/>
                <a:gd name="T8" fmla="*/ 218 w 389"/>
                <a:gd name="T9" fmla="*/ 269 h 385"/>
                <a:gd name="T10" fmla="*/ 319 w 389"/>
                <a:gd name="T11" fmla="*/ 380 h 385"/>
                <a:gd name="T12" fmla="*/ 384 w 389"/>
                <a:gd name="T13" fmla="*/ 337 h 385"/>
                <a:gd name="T14" fmla="*/ 336 w 389"/>
                <a:gd name="T15" fmla="*/ 287 h 385"/>
                <a:gd name="T16" fmla="*/ 265 w 389"/>
                <a:gd name="T17" fmla="*/ 229 h 385"/>
                <a:gd name="T18" fmla="*/ 140 w 389"/>
                <a:gd name="T19" fmla="*/ 137 h 385"/>
                <a:gd name="T20" fmla="*/ 162 w 389"/>
                <a:gd name="T21" fmla="*/ 131 h 385"/>
                <a:gd name="T22" fmla="*/ 167 w 389"/>
                <a:gd name="T23" fmla="*/ 110 h 385"/>
                <a:gd name="T24" fmla="*/ 172 w 389"/>
                <a:gd name="T25" fmla="*/ 90 h 385"/>
                <a:gd name="T26" fmla="*/ 75 w 389"/>
                <a:gd name="T27" fmla="*/ 9 h 385"/>
                <a:gd name="T28" fmla="*/ 61 w 389"/>
                <a:gd name="T29" fmla="*/ 109 h 385"/>
                <a:gd name="T30" fmla="*/ 0 w 389"/>
                <a:gd name="T31" fmla="*/ 84 h 385"/>
                <a:gd name="T32" fmla="*/ 115 w 389"/>
                <a:gd name="T33" fmla="*/ 166 h 385"/>
                <a:gd name="T34" fmla="*/ 130 w 389"/>
                <a:gd name="T35" fmla="*/ 147 h 385"/>
                <a:gd name="T36" fmla="*/ 375 w 389"/>
                <a:gd name="T37" fmla="*/ 37 h 385"/>
                <a:gd name="T38" fmla="*/ 322 w 389"/>
                <a:gd name="T39" fmla="*/ 0 h 385"/>
                <a:gd name="T40" fmla="*/ 183 w 389"/>
                <a:gd name="T41" fmla="*/ 125 h 385"/>
                <a:gd name="T42" fmla="*/ 163 w 389"/>
                <a:gd name="T43" fmla="*/ 154 h 385"/>
                <a:gd name="T44" fmla="*/ 146 w 389"/>
                <a:gd name="T45" fmla="*/ 162 h 385"/>
                <a:gd name="T46" fmla="*/ 147 w 389"/>
                <a:gd name="T47" fmla="*/ 215 h 385"/>
                <a:gd name="T48" fmla="*/ 34 w 389"/>
                <a:gd name="T49" fmla="*/ 313 h 385"/>
                <a:gd name="T50" fmla="*/ 22 w 389"/>
                <a:gd name="T51" fmla="*/ 385 h 385"/>
                <a:gd name="T52" fmla="*/ 80 w 389"/>
                <a:gd name="T53" fmla="*/ 327 h 385"/>
                <a:gd name="T54" fmla="*/ 172 w 389"/>
                <a:gd name="T55" fmla="*/ 240 h 385"/>
                <a:gd name="T56" fmla="*/ 224 w 389"/>
                <a:gd name="T57" fmla="*/ 240 h 385"/>
                <a:gd name="T58" fmla="*/ 238 w 389"/>
                <a:gd name="T59" fmla="*/ 208 h 385"/>
                <a:gd name="T60" fmla="*/ 261 w 389"/>
                <a:gd name="T61" fmla="*/ 203 h 385"/>
                <a:gd name="T62" fmla="*/ 375 w 389"/>
                <a:gd name="T63" fmla="*/ 37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9" h="385">
                  <a:moveTo>
                    <a:pt x="331" y="312"/>
                  </a:moveTo>
                  <a:cubicBezTo>
                    <a:pt x="342" y="312"/>
                    <a:pt x="351" y="321"/>
                    <a:pt x="351" y="332"/>
                  </a:cubicBezTo>
                  <a:cubicBezTo>
                    <a:pt x="351" y="343"/>
                    <a:pt x="342" y="352"/>
                    <a:pt x="331" y="352"/>
                  </a:cubicBezTo>
                  <a:cubicBezTo>
                    <a:pt x="320" y="352"/>
                    <a:pt x="311" y="343"/>
                    <a:pt x="311" y="332"/>
                  </a:cubicBezTo>
                  <a:cubicBezTo>
                    <a:pt x="311" y="321"/>
                    <a:pt x="320" y="312"/>
                    <a:pt x="331" y="312"/>
                  </a:cubicBezTo>
                  <a:close/>
                  <a:moveTo>
                    <a:pt x="255" y="224"/>
                  </a:moveTo>
                  <a:lnTo>
                    <a:pt x="260" y="234"/>
                  </a:lnTo>
                  <a:lnTo>
                    <a:pt x="249" y="245"/>
                  </a:lnTo>
                  <a:lnTo>
                    <a:pt x="239" y="255"/>
                  </a:lnTo>
                  <a:cubicBezTo>
                    <a:pt x="233" y="261"/>
                    <a:pt x="226" y="266"/>
                    <a:pt x="218" y="269"/>
                  </a:cubicBezTo>
                  <a:lnTo>
                    <a:pt x="286" y="337"/>
                  </a:lnTo>
                  <a:lnTo>
                    <a:pt x="319" y="380"/>
                  </a:lnTo>
                  <a:lnTo>
                    <a:pt x="336" y="385"/>
                  </a:lnTo>
                  <a:lnTo>
                    <a:pt x="384" y="337"/>
                  </a:lnTo>
                  <a:lnTo>
                    <a:pt x="379" y="319"/>
                  </a:lnTo>
                  <a:lnTo>
                    <a:pt x="336" y="287"/>
                  </a:lnTo>
                  <a:lnTo>
                    <a:pt x="271" y="223"/>
                  </a:lnTo>
                  <a:lnTo>
                    <a:pt x="265" y="229"/>
                  </a:lnTo>
                  <a:lnTo>
                    <a:pt x="255" y="224"/>
                  </a:lnTo>
                  <a:close/>
                  <a:moveTo>
                    <a:pt x="140" y="137"/>
                  </a:moveTo>
                  <a:lnTo>
                    <a:pt x="151" y="126"/>
                  </a:lnTo>
                  <a:lnTo>
                    <a:pt x="162" y="131"/>
                  </a:lnTo>
                  <a:lnTo>
                    <a:pt x="156" y="121"/>
                  </a:lnTo>
                  <a:lnTo>
                    <a:pt x="167" y="110"/>
                  </a:lnTo>
                  <a:lnTo>
                    <a:pt x="168" y="109"/>
                  </a:lnTo>
                  <a:cubicBezTo>
                    <a:pt x="171" y="102"/>
                    <a:pt x="172" y="96"/>
                    <a:pt x="172" y="90"/>
                  </a:cubicBezTo>
                  <a:cubicBezTo>
                    <a:pt x="172" y="44"/>
                    <a:pt x="129" y="0"/>
                    <a:pt x="83" y="1"/>
                  </a:cubicBezTo>
                  <a:cubicBezTo>
                    <a:pt x="83" y="1"/>
                    <a:pt x="78" y="6"/>
                    <a:pt x="75" y="9"/>
                  </a:cubicBezTo>
                  <a:cubicBezTo>
                    <a:pt x="111" y="45"/>
                    <a:pt x="108" y="39"/>
                    <a:pt x="108" y="62"/>
                  </a:cubicBezTo>
                  <a:cubicBezTo>
                    <a:pt x="108" y="80"/>
                    <a:pt x="79" y="109"/>
                    <a:pt x="61" y="109"/>
                  </a:cubicBezTo>
                  <a:cubicBezTo>
                    <a:pt x="38" y="109"/>
                    <a:pt x="46" y="113"/>
                    <a:pt x="8" y="75"/>
                  </a:cubicBezTo>
                  <a:cubicBezTo>
                    <a:pt x="5" y="78"/>
                    <a:pt x="0" y="83"/>
                    <a:pt x="0" y="84"/>
                  </a:cubicBezTo>
                  <a:cubicBezTo>
                    <a:pt x="1" y="129"/>
                    <a:pt x="44" y="173"/>
                    <a:pt x="90" y="173"/>
                  </a:cubicBezTo>
                  <a:cubicBezTo>
                    <a:pt x="98" y="173"/>
                    <a:pt x="107" y="170"/>
                    <a:pt x="115" y="166"/>
                  </a:cubicBezTo>
                  <a:lnTo>
                    <a:pt x="117" y="168"/>
                  </a:lnTo>
                  <a:cubicBezTo>
                    <a:pt x="120" y="160"/>
                    <a:pt x="124" y="153"/>
                    <a:pt x="130" y="147"/>
                  </a:cubicBezTo>
                  <a:lnTo>
                    <a:pt x="140" y="137"/>
                  </a:lnTo>
                  <a:close/>
                  <a:moveTo>
                    <a:pt x="375" y="37"/>
                  </a:moveTo>
                  <a:lnTo>
                    <a:pt x="348" y="11"/>
                  </a:lnTo>
                  <a:cubicBezTo>
                    <a:pt x="341" y="4"/>
                    <a:pt x="332" y="0"/>
                    <a:pt x="322" y="0"/>
                  </a:cubicBezTo>
                  <a:cubicBezTo>
                    <a:pt x="313" y="0"/>
                    <a:pt x="304" y="4"/>
                    <a:pt x="297" y="11"/>
                  </a:cubicBezTo>
                  <a:lnTo>
                    <a:pt x="183" y="125"/>
                  </a:lnTo>
                  <a:cubicBezTo>
                    <a:pt x="186" y="132"/>
                    <a:pt x="183" y="142"/>
                    <a:pt x="178" y="147"/>
                  </a:cubicBezTo>
                  <a:cubicBezTo>
                    <a:pt x="174" y="151"/>
                    <a:pt x="168" y="154"/>
                    <a:pt x="163" y="154"/>
                  </a:cubicBezTo>
                  <a:cubicBezTo>
                    <a:pt x="160" y="154"/>
                    <a:pt x="158" y="153"/>
                    <a:pt x="156" y="152"/>
                  </a:cubicBezTo>
                  <a:lnTo>
                    <a:pt x="146" y="162"/>
                  </a:lnTo>
                  <a:cubicBezTo>
                    <a:pt x="131" y="176"/>
                    <a:pt x="131" y="199"/>
                    <a:pt x="145" y="213"/>
                  </a:cubicBezTo>
                  <a:lnTo>
                    <a:pt x="147" y="215"/>
                  </a:lnTo>
                  <a:lnTo>
                    <a:pt x="58" y="304"/>
                  </a:lnTo>
                  <a:lnTo>
                    <a:pt x="34" y="313"/>
                  </a:lnTo>
                  <a:lnTo>
                    <a:pt x="0" y="363"/>
                  </a:lnTo>
                  <a:lnTo>
                    <a:pt x="22" y="385"/>
                  </a:lnTo>
                  <a:lnTo>
                    <a:pt x="71" y="351"/>
                  </a:lnTo>
                  <a:lnTo>
                    <a:pt x="80" y="327"/>
                  </a:lnTo>
                  <a:lnTo>
                    <a:pt x="170" y="237"/>
                  </a:lnTo>
                  <a:lnTo>
                    <a:pt x="172" y="240"/>
                  </a:lnTo>
                  <a:cubicBezTo>
                    <a:pt x="179" y="247"/>
                    <a:pt x="189" y="251"/>
                    <a:pt x="198" y="251"/>
                  </a:cubicBezTo>
                  <a:cubicBezTo>
                    <a:pt x="207" y="251"/>
                    <a:pt x="216" y="247"/>
                    <a:pt x="224" y="240"/>
                  </a:cubicBezTo>
                  <a:lnTo>
                    <a:pt x="234" y="230"/>
                  </a:lnTo>
                  <a:cubicBezTo>
                    <a:pt x="230" y="223"/>
                    <a:pt x="233" y="213"/>
                    <a:pt x="238" y="208"/>
                  </a:cubicBezTo>
                  <a:cubicBezTo>
                    <a:pt x="242" y="204"/>
                    <a:pt x="248" y="202"/>
                    <a:pt x="254" y="202"/>
                  </a:cubicBezTo>
                  <a:cubicBezTo>
                    <a:pt x="256" y="202"/>
                    <a:pt x="258" y="202"/>
                    <a:pt x="261" y="203"/>
                  </a:cubicBezTo>
                  <a:lnTo>
                    <a:pt x="375" y="89"/>
                  </a:lnTo>
                  <a:cubicBezTo>
                    <a:pt x="389" y="75"/>
                    <a:pt x="389" y="52"/>
                    <a:pt x="375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000" dirty="0">
                <a:latin typeface="印品黑体" panose="00000500000000000000" pitchFamily="2" charset="-122"/>
              </a:endParaRPr>
            </a:p>
          </p:txBody>
        </p:sp>
        <p:pic>
          <p:nvPicPr>
            <p:cNvPr id="13" name="图形 53" descr="萌芽种子 纯色填充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6" y="3422"/>
              <a:ext cx="1296" cy="1296"/>
            </a:xfrm>
            <a:prstGeom prst="rect">
              <a:avLst/>
            </a:prstGeom>
          </p:spPr>
        </p:pic>
        <p:pic>
          <p:nvPicPr>
            <p:cNvPr id="14" name="图形 20" descr="拖拉机 纯色填充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512" y="3423"/>
              <a:ext cx="1440" cy="14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049" y="6623"/>
              <a:ext cx="605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强化农业关键核心技术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ctr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攻关和成果应用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83" y="6623"/>
              <a:ext cx="443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加快推进种业振兴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285" y="6623"/>
              <a:ext cx="4422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提升农业装备水平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加强农业科技和装备保障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76" name="组合 75"/>
          <p:cNvGrpSpPr/>
          <p:nvPr/>
        </p:nvGrpSpPr>
        <p:grpSpPr>
          <a:xfrm>
            <a:off x="1141095" y="1516380"/>
            <a:ext cx="10382250" cy="3348990"/>
            <a:chOff x="1797" y="2388"/>
            <a:chExt cx="16350" cy="5274"/>
          </a:xfrm>
        </p:grpSpPr>
        <p:grpSp>
          <p:nvGrpSpPr>
            <p:cNvPr id="4" name="组合 3"/>
            <p:cNvGrpSpPr/>
            <p:nvPr/>
          </p:nvGrpSpPr>
          <p:grpSpPr>
            <a:xfrm rot="0">
              <a:off x="1797" y="3330"/>
              <a:ext cx="3349" cy="3349"/>
              <a:chOff x="2450341" y="1810512"/>
              <a:chExt cx="1706880" cy="170688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2450341" y="1810512"/>
                <a:ext cx="1706880" cy="1706880"/>
              </a:xfrm>
              <a:prstGeom prst="ellipse">
                <a:avLst/>
              </a:prstGeom>
              <a:solidFill>
                <a:schemeClr val="bg1">
                  <a:lumMod val="95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541781" y="1905000"/>
                <a:ext cx="1524000" cy="1524000"/>
              </a:xfrm>
              <a:prstGeom prst="ellipse">
                <a:avLst/>
              </a:prstGeom>
              <a:solidFill>
                <a:srgbClr val="479F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19827069">
              <a:off x="5205" y="3455"/>
              <a:ext cx="1008" cy="121"/>
              <a:chOff x="3073117" y="2808124"/>
              <a:chExt cx="958203" cy="11484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3073117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354238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635359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16480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rot="0">
              <a:off x="5631" y="4917"/>
              <a:ext cx="1008" cy="121"/>
              <a:chOff x="3073117" y="2808124"/>
              <a:chExt cx="958203" cy="11484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073117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354238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635359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16480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 rot="1772931" flipV="1">
              <a:off x="5205" y="6399"/>
              <a:ext cx="1008" cy="121"/>
              <a:chOff x="3073117" y="2808124"/>
              <a:chExt cx="958203" cy="11484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073117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354238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635359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16480" y="2808124"/>
                <a:ext cx="114840" cy="11484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6312" y="2388"/>
              <a:ext cx="1508" cy="1508"/>
            </a:xfrm>
            <a:prstGeom prst="ellipse">
              <a:avLst/>
            </a:prstGeom>
            <a:solidFill>
              <a:srgbClr val="E8D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7137" y="4246"/>
              <a:ext cx="1508" cy="1508"/>
            </a:xfrm>
            <a:prstGeom prst="ellipse">
              <a:avLst/>
            </a:prstGeom>
            <a:solidFill>
              <a:srgbClr val="E8D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6349" y="6154"/>
              <a:ext cx="1508" cy="1508"/>
            </a:xfrm>
            <a:prstGeom prst="ellipse">
              <a:avLst/>
            </a:prstGeom>
            <a:solidFill>
              <a:srgbClr val="E8D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817" y="2724"/>
              <a:ext cx="709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坚决守住不发生规模性返贫底线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817" y="4720"/>
              <a:ext cx="8688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提升脱贫地区和脱贫人口内生发展动力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817" y="6450"/>
              <a:ext cx="933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落实巩固拓展脱贫攻坚成果同乡村振兴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just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有效衔接政策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pic>
          <p:nvPicPr>
            <p:cNvPr id="63" name="图形 2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8" y="4330"/>
              <a:ext cx="1758" cy="1302"/>
            </a:xfrm>
            <a:prstGeom prst="rect">
              <a:avLst/>
            </a:prstGeom>
          </p:spPr>
        </p:pic>
        <p:sp>
          <p:nvSpPr>
            <p:cNvPr id="64" name="独爱礼坊16"/>
            <p:cNvSpPr>
              <a:spLocks noChangeAspect="1"/>
            </p:cNvSpPr>
            <p:nvPr/>
          </p:nvSpPr>
          <p:spPr bwMode="auto">
            <a:xfrm>
              <a:off x="6651" y="2677"/>
              <a:ext cx="796" cy="796"/>
            </a:xfrm>
            <a:custGeom>
              <a:avLst/>
              <a:gdLst>
                <a:gd name="T0" fmla="*/ 883582 w 2298700"/>
                <a:gd name="T1" fmla="*/ 1295872 h 2298700"/>
                <a:gd name="T2" fmla="*/ 899660 w 2298700"/>
                <a:gd name="T3" fmla="*/ 1824434 h 2298700"/>
                <a:gd name="T4" fmla="*/ 870674 w 2298700"/>
                <a:gd name="T5" fmla="*/ 1867800 h 2298700"/>
                <a:gd name="T6" fmla="*/ 472571 w 2298700"/>
                <a:gd name="T7" fmla="*/ 1870524 h 2298700"/>
                <a:gd name="T8" fmla="*/ 439282 w 2298700"/>
                <a:gd name="T9" fmla="*/ 1829883 h 2298700"/>
                <a:gd name="T10" fmla="*/ 450831 w 2298700"/>
                <a:gd name="T11" fmla="*/ 1299959 h 2298700"/>
                <a:gd name="T12" fmla="*/ 1168971 w 2298700"/>
                <a:gd name="T13" fmla="*/ 903287 h 2298700"/>
                <a:gd name="T14" fmla="*/ 1561900 w 2298700"/>
                <a:gd name="T15" fmla="*/ 923717 h 2298700"/>
                <a:gd name="T16" fmla="*/ 1573443 w 2298700"/>
                <a:gd name="T17" fmla="*/ 1829892 h 2298700"/>
                <a:gd name="T18" fmla="*/ 1540624 w 2298700"/>
                <a:gd name="T19" fmla="*/ 1870524 h 2298700"/>
                <a:gd name="T20" fmla="*/ 1142262 w 2298700"/>
                <a:gd name="T21" fmla="*/ 1867800 h 2298700"/>
                <a:gd name="T22" fmla="*/ 1113291 w 2298700"/>
                <a:gd name="T23" fmla="*/ 1824444 h 2298700"/>
                <a:gd name="T24" fmla="*/ 1129361 w 2298700"/>
                <a:gd name="T25" fmla="*/ 919404 h 2298700"/>
                <a:gd name="T26" fmla="*/ 2191940 w 2298700"/>
                <a:gd name="T27" fmla="*/ 450850 h 2298700"/>
                <a:gd name="T28" fmla="*/ 2238385 w 2298700"/>
                <a:gd name="T29" fmla="*/ 475582 h 2298700"/>
                <a:gd name="T30" fmla="*/ 2245636 w 2298700"/>
                <a:gd name="T31" fmla="*/ 1835358 h 2298700"/>
                <a:gd name="T32" fmla="*/ 2208706 w 2298700"/>
                <a:gd name="T33" fmla="*/ 1872115 h 2298700"/>
                <a:gd name="T34" fmla="*/ 1810633 w 2298700"/>
                <a:gd name="T35" fmla="*/ 1865309 h 2298700"/>
                <a:gd name="T36" fmla="*/ 1785938 w 2298700"/>
                <a:gd name="T37" fmla="*/ 1818568 h 2298700"/>
                <a:gd name="T38" fmla="*/ 1806329 w 2298700"/>
                <a:gd name="T39" fmla="*/ 463556 h 2298700"/>
                <a:gd name="T40" fmla="*/ 1464870 w 2298700"/>
                <a:gd name="T41" fmla="*/ 38100 h 2298700"/>
                <a:gd name="T42" fmla="*/ 1493876 w 2298700"/>
                <a:gd name="T43" fmla="*/ 48317 h 2298700"/>
                <a:gd name="T44" fmla="*/ 1512005 w 2298700"/>
                <a:gd name="T45" fmla="*/ 72609 h 2298700"/>
                <a:gd name="T46" fmla="*/ 1540105 w 2298700"/>
                <a:gd name="T47" fmla="*/ 509198 h 2298700"/>
                <a:gd name="T48" fmla="*/ 1503847 w 2298700"/>
                <a:gd name="T49" fmla="*/ 543253 h 2298700"/>
                <a:gd name="T50" fmla="*/ 1459205 w 2298700"/>
                <a:gd name="T51" fmla="*/ 535761 h 2298700"/>
                <a:gd name="T52" fmla="*/ 1437677 w 2298700"/>
                <a:gd name="T53" fmla="*/ 503749 h 2298700"/>
                <a:gd name="T54" fmla="*/ 1348845 w 2298700"/>
                <a:gd name="T55" fmla="*/ 357311 h 2298700"/>
                <a:gd name="T56" fmla="*/ 1214465 w 2298700"/>
                <a:gd name="T57" fmla="*/ 507608 h 2298700"/>
                <a:gd name="T58" fmla="*/ 1010062 w 2298700"/>
                <a:gd name="T59" fmla="*/ 669711 h 2298700"/>
                <a:gd name="T60" fmla="*/ 834212 w 2298700"/>
                <a:gd name="T61" fmla="*/ 763477 h 2298700"/>
                <a:gd name="T62" fmla="*/ 682609 w 2298700"/>
                <a:gd name="T63" fmla="*/ 817965 h 2298700"/>
                <a:gd name="T64" fmla="*/ 523528 w 2298700"/>
                <a:gd name="T65" fmla="*/ 852928 h 2298700"/>
                <a:gd name="T66" fmla="*/ 404104 w 2298700"/>
                <a:gd name="T67" fmla="*/ 862464 h 2298700"/>
                <a:gd name="T68" fmla="*/ 374191 w 2298700"/>
                <a:gd name="T69" fmla="*/ 838852 h 2298700"/>
                <a:gd name="T70" fmla="*/ 369206 w 2298700"/>
                <a:gd name="T71" fmla="*/ 795034 h 2298700"/>
                <a:gd name="T72" fmla="*/ 405237 w 2298700"/>
                <a:gd name="T73" fmla="*/ 760071 h 2298700"/>
                <a:gd name="T74" fmla="*/ 535765 w 2298700"/>
                <a:gd name="T75" fmla="*/ 742589 h 2298700"/>
                <a:gd name="T76" fmla="*/ 679890 w 2298700"/>
                <a:gd name="T77" fmla="*/ 706945 h 2298700"/>
                <a:gd name="T78" fmla="*/ 816536 w 2298700"/>
                <a:gd name="T79" fmla="*/ 654273 h 2298700"/>
                <a:gd name="T80" fmla="*/ 989667 w 2298700"/>
                <a:gd name="T81" fmla="*/ 554832 h 2298700"/>
                <a:gd name="T82" fmla="*/ 1171862 w 2298700"/>
                <a:gd name="T83" fmla="*/ 398859 h 2298700"/>
                <a:gd name="T84" fmla="*/ 1282675 w 2298700"/>
                <a:gd name="T85" fmla="*/ 267178 h 2298700"/>
                <a:gd name="T86" fmla="*/ 1087110 w 2298700"/>
                <a:gd name="T87" fmla="*/ 283979 h 2298700"/>
                <a:gd name="T88" fmla="*/ 1044054 w 2298700"/>
                <a:gd name="T89" fmla="*/ 259005 h 2298700"/>
                <a:gd name="T90" fmla="*/ 1040654 w 2298700"/>
                <a:gd name="T91" fmla="*/ 208376 h 2298700"/>
                <a:gd name="T92" fmla="*/ 1446288 w 2298700"/>
                <a:gd name="T93" fmla="*/ 40370 h 2298700"/>
                <a:gd name="T94" fmla="*/ 128386 w 2298700"/>
                <a:gd name="T95" fmla="*/ 3403 h 2298700"/>
                <a:gd name="T96" fmla="*/ 171711 w 2298700"/>
                <a:gd name="T97" fmla="*/ 26993 h 2298700"/>
                <a:gd name="T98" fmla="*/ 199157 w 2298700"/>
                <a:gd name="T99" fmla="*/ 67596 h 2298700"/>
                <a:gd name="T100" fmla="*/ 2201163 w 2298700"/>
                <a:gd name="T101" fmla="*/ 2093192 h 2298700"/>
                <a:gd name="T102" fmla="*/ 2249251 w 2298700"/>
                <a:gd name="T103" fmla="*/ 2107936 h 2298700"/>
                <a:gd name="T104" fmla="*/ 2283729 w 2298700"/>
                <a:gd name="T105" fmla="*/ 2142414 h 2298700"/>
                <a:gd name="T106" fmla="*/ 2298473 w 2298700"/>
                <a:gd name="T107" fmla="*/ 2190729 h 2298700"/>
                <a:gd name="T108" fmla="*/ 2288720 w 2298700"/>
                <a:gd name="T109" fmla="*/ 2240405 h 2298700"/>
                <a:gd name="T110" fmla="*/ 2257417 w 2298700"/>
                <a:gd name="T111" fmla="*/ 2278059 h 2298700"/>
                <a:gd name="T112" fmla="*/ 2211597 w 2298700"/>
                <a:gd name="T113" fmla="*/ 2297566 h 2298700"/>
                <a:gd name="T114" fmla="*/ 72132 w 2298700"/>
                <a:gd name="T115" fmla="*/ 2294164 h 2298700"/>
                <a:gd name="T116" fmla="*/ 29715 w 2298700"/>
                <a:gd name="T117" fmla="*/ 2268532 h 2298700"/>
                <a:gd name="T118" fmla="*/ 4537 w 2298700"/>
                <a:gd name="T119" fmla="*/ 2226568 h 2298700"/>
                <a:gd name="T120" fmla="*/ 907 w 2298700"/>
                <a:gd name="T121" fmla="*/ 87330 h 2298700"/>
                <a:gd name="T122" fmla="*/ 20188 w 2298700"/>
                <a:gd name="T123" fmla="*/ 41510 h 2298700"/>
                <a:gd name="T124" fmla="*/ 57842 w 2298700"/>
                <a:gd name="T125" fmla="*/ 10434 h 2298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98700" h="2298700">
                  <a:moveTo>
                    <a:pt x="494084" y="1279525"/>
                  </a:moveTo>
                  <a:lnTo>
                    <a:pt x="844179" y="1279525"/>
                  </a:lnTo>
                  <a:lnTo>
                    <a:pt x="849841" y="1279752"/>
                  </a:lnTo>
                  <a:lnTo>
                    <a:pt x="855502" y="1280660"/>
                  </a:lnTo>
                  <a:lnTo>
                    <a:pt x="860710" y="1282023"/>
                  </a:lnTo>
                  <a:lnTo>
                    <a:pt x="865692" y="1283839"/>
                  </a:lnTo>
                  <a:lnTo>
                    <a:pt x="870674" y="1286109"/>
                  </a:lnTo>
                  <a:lnTo>
                    <a:pt x="875203" y="1289061"/>
                  </a:lnTo>
                  <a:lnTo>
                    <a:pt x="879732" y="1292467"/>
                  </a:lnTo>
                  <a:lnTo>
                    <a:pt x="883582" y="1295872"/>
                  </a:lnTo>
                  <a:lnTo>
                    <a:pt x="887205" y="1299959"/>
                  </a:lnTo>
                  <a:lnTo>
                    <a:pt x="890602" y="1304273"/>
                  </a:lnTo>
                  <a:lnTo>
                    <a:pt x="893320" y="1308814"/>
                  </a:lnTo>
                  <a:lnTo>
                    <a:pt x="895584" y="1313809"/>
                  </a:lnTo>
                  <a:lnTo>
                    <a:pt x="897396" y="1319031"/>
                  </a:lnTo>
                  <a:lnTo>
                    <a:pt x="898981" y="1324480"/>
                  </a:lnTo>
                  <a:lnTo>
                    <a:pt x="899660" y="1329702"/>
                  </a:lnTo>
                  <a:lnTo>
                    <a:pt x="900113" y="1335378"/>
                  </a:lnTo>
                  <a:lnTo>
                    <a:pt x="900113" y="1818531"/>
                  </a:lnTo>
                  <a:lnTo>
                    <a:pt x="899660" y="1824434"/>
                  </a:lnTo>
                  <a:lnTo>
                    <a:pt x="898981" y="1829883"/>
                  </a:lnTo>
                  <a:lnTo>
                    <a:pt x="897396" y="1835332"/>
                  </a:lnTo>
                  <a:lnTo>
                    <a:pt x="895584" y="1840554"/>
                  </a:lnTo>
                  <a:lnTo>
                    <a:pt x="893320" y="1845322"/>
                  </a:lnTo>
                  <a:lnTo>
                    <a:pt x="890602" y="1850090"/>
                  </a:lnTo>
                  <a:lnTo>
                    <a:pt x="887205" y="1854404"/>
                  </a:lnTo>
                  <a:lnTo>
                    <a:pt x="883582" y="1858264"/>
                  </a:lnTo>
                  <a:lnTo>
                    <a:pt x="879732" y="1861897"/>
                  </a:lnTo>
                  <a:lnTo>
                    <a:pt x="875203" y="1865302"/>
                  </a:lnTo>
                  <a:lnTo>
                    <a:pt x="870674" y="1867800"/>
                  </a:lnTo>
                  <a:lnTo>
                    <a:pt x="865692" y="1870524"/>
                  </a:lnTo>
                  <a:lnTo>
                    <a:pt x="860710" y="1872114"/>
                  </a:lnTo>
                  <a:lnTo>
                    <a:pt x="855502" y="1873476"/>
                  </a:lnTo>
                  <a:lnTo>
                    <a:pt x="849841" y="1874611"/>
                  </a:lnTo>
                  <a:lnTo>
                    <a:pt x="844179" y="1874838"/>
                  </a:lnTo>
                  <a:lnTo>
                    <a:pt x="494084" y="1874838"/>
                  </a:lnTo>
                  <a:lnTo>
                    <a:pt x="488423" y="1874611"/>
                  </a:lnTo>
                  <a:lnTo>
                    <a:pt x="482761" y="1873476"/>
                  </a:lnTo>
                  <a:lnTo>
                    <a:pt x="477326" y="1872114"/>
                  </a:lnTo>
                  <a:lnTo>
                    <a:pt x="472571" y="1870524"/>
                  </a:lnTo>
                  <a:lnTo>
                    <a:pt x="467589" y="1867800"/>
                  </a:lnTo>
                  <a:lnTo>
                    <a:pt x="463060" y="1865302"/>
                  </a:lnTo>
                  <a:lnTo>
                    <a:pt x="458531" y="1861897"/>
                  </a:lnTo>
                  <a:lnTo>
                    <a:pt x="454455" y="1858264"/>
                  </a:lnTo>
                  <a:lnTo>
                    <a:pt x="450831" y="1854404"/>
                  </a:lnTo>
                  <a:lnTo>
                    <a:pt x="447661" y="1850090"/>
                  </a:lnTo>
                  <a:lnTo>
                    <a:pt x="444944" y="1845322"/>
                  </a:lnTo>
                  <a:lnTo>
                    <a:pt x="442679" y="1840554"/>
                  </a:lnTo>
                  <a:lnTo>
                    <a:pt x="440868" y="1835332"/>
                  </a:lnTo>
                  <a:lnTo>
                    <a:pt x="439282" y="1829883"/>
                  </a:lnTo>
                  <a:lnTo>
                    <a:pt x="438603" y="1824434"/>
                  </a:lnTo>
                  <a:lnTo>
                    <a:pt x="438150" y="1818531"/>
                  </a:lnTo>
                  <a:lnTo>
                    <a:pt x="438150" y="1335378"/>
                  </a:lnTo>
                  <a:lnTo>
                    <a:pt x="438603" y="1329702"/>
                  </a:lnTo>
                  <a:lnTo>
                    <a:pt x="439282" y="1324480"/>
                  </a:lnTo>
                  <a:lnTo>
                    <a:pt x="440868" y="1319031"/>
                  </a:lnTo>
                  <a:lnTo>
                    <a:pt x="442679" y="1313809"/>
                  </a:lnTo>
                  <a:lnTo>
                    <a:pt x="444944" y="1308814"/>
                  </a:lnTo>
                  <a:lnTo>
                    <a:pt x="447661" y="1304273"/>
                  </a:lnTo>
                  <a:lnTo>
                    <a:pt x="450831" y="1299959"/>
                  </a:lnTo>
                  <a:lnTo>
                    <a:pt x="454455" y="1295872"/>
                  </a:lnTo>
                  <a:lnTo>
                    <a:pt x="458531" y="1292467"/>
                  </a:lnTo>
                  <a:lnTo>
                    <a:pt x="463060" y="1289061"/>
                  </a:lnTo>
                  <a:lnTo>
                    <a:pt x="467589" y="1286109"/>
                  </a:lnTo>
                  <a:lnTo>
                    <a:pt x="472571" y="1283839"/>
                  </a:lnTo>
                  <a:lnTo>
                    <a:pt x="477326" y="1282023"/>
                  </a:lnTo>
                  <a:lnTo>
                    <a:pt x="482761" y="1280660"/>
                  </a:lnTo>
                  <a:lnTo>
                    <a:pt x="488423" y="1279752"/>
                  </a:lnTo>
                  <a:lnTo>
                    <a:pt x="494084" y="1279525"/>
                  </a:lnTo>
                  <a:close/>
                  <a:moveTo>
                    <a:pt x="1168971" y="903287"/>
                  </a:moveTo>
                  <a:lnTo>
                    <a:pt x="1518668" y="903287"/>
                  </a:lnTo>
                  <a:lnTo>
                    <a:pt x="1524553" y="903514"/>
                  </a:lnTo>
                  <a:lnTo>
                    <a:pt x="1529985" y="904195"/>
                  </a:lnTo>
                  <a:lnTo>
                    <a:pt x="1535418" y="905557"/>
                  </a:lnTo>
                  <a:lnTo>
                    <a:pt x="1540624" y="907600"/>
                  </a:lnTo>
                  <a:lnTo>
                    <a:pt x="1545377" y="909870"/>
                  </a:lnTo>
                  <a:lnTo>
                    <a:pt x="1550130" y="912821"/>
                  </a:lnTo>
                  <a:lnTo>
                    <a:pt x="1554430" y="915999"/>
                  </a:lnTo>
                  <a:lnTo>
                    <a:pt x="1558278" y="919404"/>
                  </a:lnTo>
                  <a:lnTo>
                    <a:pt x="1561900" y="923717"/>
                  </a:lnTo>
                  <a:lnTo>
                    <a:pt x="1565295" y="927803"/>
                  </a:lnTo>
                  <a:lnTo>
                    <a:pt x="1567784" y="932343"/>
                  </a:lnTo>
                  <a:lnTo>
                    <a:pt x="1570274" y="937337"/>
                  </a:lnTo>
                  <a:lnTo>
                    <a:pt x="1572085" y="942558"/>
                  </a:lnTo>
                  <a:lnTo>
                    <a:pt x="1573443" y="948006"/>
                  </a:lnTo>
                  <a:lnTo>
                    <a:pt x="1574575" y="953681"/>
                  </a:lnTo>
                  <a:lnTo>
                    <a:pt x="1574801" y="959355"/>
                  </a:lnTo>
                  <a:lnTo>
                    <a:pt x="1574801" y="1818542"/>
                  </a:lnTo>
                  <a:lnTo>
                    <a:pt x="1574575" y="1824444"/>
                  </a:lnTo>
                  <a:lnTo>
                    <a:pt x="1573443" y="1829892"/>
                  </a:lnTo>
                  <a:lnTo>
                    <a:pt x="1572085" y="1835340"/>
                  </a:lnTo>
                  <a:lnTo>
                    <a:pt x="1570274" y="1840560"/>
                  </a:lnTo>
                  <a:lnTo>
                    <a:pt x="1567784" y="1845327"/>
                  </a:lnTo>
                  <a:lnTo>
                    <a:pt x="1565295" y="1850094"/>
                  </a:lnTo>
                  <a:lnTo>
                    <a:pt x="1561900" y="1854407"/>
                  </a:lnTo>
                  <a:lnTo>
                    <a:pt x="1558278" y="1858266"/>
                  </a:lnTo>
                  <a:lnTo>
                    <a:pt x="1554430" y="1861898"/>
                  </a:lnTo>
                  <a:lnTo>
                    <a:pt x="1550130" y="1865303"/>
                  </a:lnTo>
                  <a:lnTo>
                    <a:pt x="1545377" y="1867800"/>
                  </a:lnTo>
                  <a:lnTo>
                    <a:pt x="1540624" y="1870524"/>
                  </a:lnTo>
                  <a:lnTo>
                    <a:pt x="1535418" y="1872113"/>
                  </a:lnTo>
                  <a:lnTo>
                    <a:pt x="1529985" y="1873475"/>
                  </a:lnTo>
                  <a:lnTo>
                    <a:pt x="1524553" y="1874610"/>
                  </a:lnTo>
                  <a:lnTo>
                    <a:pt x="1518668" y="1874837"/>
                  </a:lnTo>
                  <a:lnTo>
                    <a:pt x="1168971" y="1874837"/>
                  </a:lnTo>
                  <a:lnTo>
                    <a:pt x="1163312" y="1874610"/>
                  </a:lnTo>
                  <a:lnTo>
                    <a:pt x="1157654" y="1873475"/>
                  </a:lnTo>
                  <a:lnTo>
                    <a:pt x="1152221" y="1872113"/>
                  </a:lnTo>
                  <a:lnTo>
                    <a:pt x="1147242" y="1870524"/>
                  </a:lnTo>
                  <a:lnTo>
                    <a:pt x="1142262" y="1867800"/>
                  </a:lnTo>
                  <a:lnTo>
                    <a:pt x="1137736" y="1865303"/>
                  </a:lnTo>
                  <a:lnTo>
                    <a:pt x="1133435" y="1861898"/>
                  </a:lnTo>
                  <a:lnTo>
                    <a:pt x="1129361" y="1858266"/>
                  </a:lnTo>
                  <a:lnTo>
                    <a:pt x="1125740" y="1854407"/>
                  </a:lnTo>
                  <a:lnTo>
                    <a:pt x="1122797" y="1850094"/>
                  </a:lnTo>
                  <a:lnTo>
                    <a:pt x="1119855" y="1845327"/>
                  </a:lnTo>
                  <a:lnTo>
                    <a:pt x="1117365" y="1840560"/>
                  </a:lnTo>
                  <a:lnTo>
                    <a:pt x="1115554" y="1835340"/>
                  </a:lnTo>
                  <a:lnTo>
                    <a:pt x="1114196" y="1829892"/>
                  </a:lnTo>
                  <a:lnTo>
                    <a:pt x="1113291" y="1824444"/>
                  </a:lnTo>
                  <a:lnTo>
                    <a:pt x="1112838" y="1818542"/>
                  </a:lnTo>
                  <a:lnTo>
                    <a:pt x="1112838" y="959355"/>
                  </a:lnTo>
                  <a:lnTo>
                    <a:pt x="1113291" y="953681"/>
                  </a:lnTo>
                  <a:lnTo>
                    <a:pt x="1114196" y="948006"/>
                  </a:lnTo>
                  <a:lnTo>
                    <a:pt x="1115554" y="942558"/>
                  </a:lnTo>
                  <a:lnTo>
                    <a:pt x="1117365" y="937337"/>
                  </a:lnTo>
                  <a:lnTo>
                    <a:pt x="1119855" y="932343"/>
                  </a:lnTo>
                  <a:lnTo>
                    <a:pt x="1122797" y="927803"/>
                  </a:lnTo>
                  <a:lnTo>
                    <a:pt x="1125740" y="923717"/>
                  </a:lnTo>
                  <a:lnTo>
                    <a:pt x="1129361" y="919404"/>
                  </a:lnTo>
                  <a:lnTo>
                    <a:pt x="1133435" y="915999"/>
                  </a:lnTo>
                  <a:lnTo>
                    <a:pt x="1137736" y="912821"/>
                  </a:lnTo>
                  <a:lnTo>
                    <a:pt x="1142262" y="909870"/>
                  </a:lnTo>
                  <a:lnTo>
                    <a:pt x="1147242" y="907600"/>
                  </a:lnTo>
                  <a:lnTo>
                    <a:pt x="1152221" y="905557"/>
                  </a:lnTo>
                  <a:lnTo>
                    <a:pt x="1157654" y="904195"/>
                  </a:lnTo>
                  <a:lnTo>
                    <a:pt x="1163312" y="903514"/>
                  </a:lnTo>
                  <a:lnTo>
                    <a:pt x="1168971" y="903287"/>
                  </a:lnTo>
                  <a:close/>
                  <a:moveTo>
                    <a:pt x="1841899" y="450850"/>
                  </a:moveTo>
                  <a:lnTo>
                    <a:pt x="2191940" y="450850"/>
                  </a:lnTo>
                  <a:lnTo>
                    <a:pt x="2197604" y="451077"/>
                  </a:lnTo>
                  <a:lnTo>
                    <a:pt x="2203268" y="451985"/>
                  </a:lnTo>
                  <a:lnTo>
                    <a:pt x="2208706" y="453573"/>
                  </a:lnTo>
                  <a:lnTo>
                    <a:pt x="2213917" y="455388"/>
                  </a:lnTo>
                  <a:lnTo>
                    <a:pt x="2218674" y="457657"/>
                  </a:lnTo>
                  <a:lnTo>
                    <a:pt x="2223206" y="460380"/>
                  </a:lnTo>
                  <a:lnTo>
                    <a:pt x="2227510" y="463556"/>
                  </a:lnTo>
                  <a:lnTo>
                    <a:pt x="2231589" y="467186"/>
                  </a:lnTo>
                  <a:lnTo>
                    <a:pt x="2235214" y="471271"/>
                  </a:lnTo>
                  <a:lnTo>
                    <a:pt x="2238385" y="475582"/>
                  </a:lnTo>
                  <a:lnTo>
                    <a:pt x="2241104" y="480119"/>
                  </a:lnTo>
                  <a:lnTo>
                    <a:pt x="2243596" y="484884"/>
                  </a:lnTo>
                  <a:lnTo>
                    <a:pt x="2245636" y="490103"/>
                  </a:lnTo>
                  <a:lnTo>
                    <a:pt x="2246768" y="495548"/>
                  </a:lnTo>
                  <a:lnTo>
                    <a:pt x="2247675" y="501221"/>
                  </a:lnTo>
                  <a:lnTo>
                    <a:pt x="2247901" y="506893"/>
                  </a:lnTo>
                  <a:lnTo>
                    <a:pt x="2247901" y="1818568"/>
                  </a:lnTo>
                  <a:lnTo>
                    <a:pt x="2247675" y="1824468"/>
                  </a:lnTo>
                  <a:lnTo>
                    <a:pt x="2246768" y="1829913"/>
                  </a:lnTo>
                  <a:lnTo>
                    <a:pt x="2245636" y="1835358"/>
                  </a:lnTo>
                  <a:lnTo>
                    <a:pt x="2243596" y="1840577"/>
                  </a:lnTo>
                  <a:lnTo>
                    <a:pt x="2241104" y="1845342"/>
                  </a:lnTo>
                  <a:lnTo>
                    <a:pt x="2238385" y="1850107"/>
                  </a:lnTo>
                  <a:lnTo>
                    <a:pt x="2235214" y="1854418"/>
                  </a:lnTo>
                  <a:lnTo>
                    <a:pt x="2231589" y="1858275"/>
                  </a:lnTo>
                  <a:lnTo>
                    <a:pt x="2227510" y="1861905"/>
                  </a:lnTo>
                  <a:lnTo>
                    <a:pt x="2223206" y="1865309"/>
                  </a:lnTo>
                  <a:lnTo>
                    <a:pt x="2218674" y="1867804"/>
                  </a:lnTo>
                  <a:lnTo>
                    <a:pt x="2213917" y="1870527"/>
                  </a:lnTo>
                  <a:lnTo>
                    <a:pt x="2208706" y="1872115"/>
                  </a:lnTo>
                  <a:lnTo>
                    <a:pt x="2203268" y="1873477"/>
                  </a:lnTo>
                  <a:lnTo>
                    <a:pt x="2197604" y="1874611"/>
                  </a:lnTo>
                  <a:lnTo>
                    <a:pt x="2191940" y="1874838"/>
                  </a:lnTo>
                  <a:lnTo>
                    <a:pt x="1841899" y="1874838"/>
                  </a:lnTo>
                  <a:lnTo>
                    <a:pt x="1836235" y="1874611"/>
                  </a:lnTo>
                  <a:lnTo>
                    <a:pt x="1830798" y="1873477"/>
                  </a:lnTo>
                  <a:lnTo>
                    <a:pt x="1825360" y="1872115"/>
                  </a:lnTo>
                  <a:lnTo>
                    <a:pt x="1820149" y="1870527"/>
                  </a:lnTo>
                  <a:lnTo>
                    <a:pt x="1815165" y="1867804"/>
                  </a:lnTo>
                  <a:lnTo>
                    <a:pt x="1810633" y="1865309"/>
                  </a:lnTo>
                  <a:lnTo>
                    <a:pt x="1806329" y="1861905"/>
                  </a:lnTo>
                  <a:lnTo>
                    <a:pt x="1802477" y="1858275"/>
                  </a:lnTo>
                  <a:lnTo>
                    <a:pt x="1798852" y="1854418"/>
                  </a:lnTo>
                  <a:lnTo>
                    <a:pt x="1795454" y="1850107"/>
                  </a:lnTo>
                  <a:lnTo>
                    <a:pt x="1792508" y="1845342"/>
                  </a:lnTo>
                  <a:lnTo>
                    <a:pt x="1790243" y="1840577"/>
                  </a:lnTo>
                  <a:lnTo>
                    <a:pt x="1788430" y="1835358"/>
                  </a:lnTo>
                  <a:lnTo>
                    <a:pt x="1786844" y="1829913"/>
                  </a:lnTo>
                  <a:lnTo>
                    <a:pt x="1786165" y="1824468"/>
                  </a:lnTo>
                  <a:lnTo>
                    <a:pt x="1785938" y="1818568"/>
                  </a:lnTo>
                  <a:lnTo>
                    <a:pt x="1785938" y="506893"/>
                  </a:lnTo>
                  <a:lnTo>
                    <a:pt x="1786165" y="501221"/>
                  </a:lnTo>
                  <a:lnTo>
                    <a:pt x="1786844" y="495548"/>
                  </a:lnTo>
                  <a:lnTo>
                    <a:pt x="1788430" y="490103"/>
                  </a:lnTo>
                  <a:lnTo>
                    <a:pt x="1790243" y="484884"/>
                  </a:lnTo>
                  <a:lnTo>
                    <a:pt x="1792508" y="480119"/>
                  </a:lnTo>
                  <a:lnTo>
                    <a:pt x="1795454" y="475582"/>
                  </a:lnTo>
                  <a:lnTo>
                    <a:pt x="1798852" y="471271"/>
                  </a:lnTo>
                  <a:lnTo>
                    <a:pt x="1802477" y="467186"/>
                  </a:lnTo>
                  <a:lnTo>
                    <a:pt x="1806329" y="463556"/>
                  </a:lnTo>
                  <a:lnTo>
                    <a:pt x="1810633" y="460380"/>
                  </a:lnTo>
                  <a:lnTo>
                    <a:pt x="1815165" y="457657"/>
                  </a:lnTo>
                  <a:lnTo>
                    <a:pt x="1820149" y="455388"/>
                  </a:lnTo>
                  <a:lnTo>
                    <a:pt x="1825360" y="453573"/>
                  </a:lnTo>
                  <a:lnTo>
                    <a:pt x="1830798" y="451985"/>
                  </a:lnTo>
                  <a:lnTo>
                    <a:pt x="1836235" y="451077"/>
                  </a:lnTo>
                  <a:lnTo>
                    <a:pt x="1841899" y="450850"/>
                  </a:lnTo>
                  <a:close/>
                  <a:moveTo>
                    <a:pt x="1458752" y="38100"/>
                  </a:moveTo>
                  <a:lnTo>
                    <a:pt x="1461698" y="38100"/>
                  </a:lnTo>
                  <a:lnTo>
                    <a:pt x="1464870" y="38100"/>
                  </a:lnTo>
                  <a:lnTo>
                    <a:pt x="1468043" y="38327"/>
                  </a:lnTo>
                  <a:lnTo>
                    <a:pt x="1470989" y="38554"/>
                  </a:lnTo>
                  <a:lnTo>
                    <a:pt x="1473935" y="39235"/>
                  </a:lnTo>
                  <a:lnTo>
                    <a:pt x="1477107" y="40143"/>
                  </a:lnTo>
                  <a:lnTo>
                    <a:pt x="1479827" y="40825"/>
                  </a:lnTo>
                  <a:lnTo>
                    <a:pt x="1482773" y="42187"/>
                  </a:lnTo>
                  <a:lnTo>
                    <a:pt x="1485718" y="43322"/>
                  </a:lnTo>
                  <a:lnTo>
                    <a:pt x="1488438" y="44684"/>
                  </a:lnTo>
                  <a:lnTo>
                    <a:pt x="1491157" y="46500"/>
                  </a:lnTo>
                  <a:lnTo>
                    <a:pt x="1493876" y="48317"/>
                  </a:lnTo>
                  <a:lnTo>
                    <a:pt x="1496143" y="50133"/>
                  </a:lnTo>
                  <a:lnTo>
                    <a:pt x="1498409" y="52176"/>
                  </a:lnTo>
                  <a:lnTo>
                    <a:pt x="1500675" y="54447"/>
                  </a:lnTo>
                  <a:lnTo>
                    <a:pt x="1502714" y="56490"/>
                  </a:lnTo>
                  <a:lnTo>
                    <a:pt x="1504754" y="59214"/>
                  </a:lnTo>
                  <a:lnTo>
                    <a:pt x="1506567" y="61485"/>
                  </a:lnTo>
                  <a:lnTo>
                    <a:pt x="1508153" y="64436"/>
                  </a:lnTo>
                  <a:lnTo>
                    <a:pt x="1509739" y="66934"/>
                  </a:lnTo>
                  <a:lnTo>
                    <a:pt x="1511099" y="69658"/>
                  </a:lnTo>
                  <a:lnTo>
                    <a:pt x="1512005" y="72609"/>
                  </a:lnTo>
                  <a:lnTo>
                    <a:pt x="1513138" y="75334"/>
                  </a:lnTo>
                  <a:lnTo>
                    <a:pt x="1514045" y="78512"/>
                  </a:lnTo>
                  <a:lnTo>
                    <a:pt x="1514725" y="81691"/>
                  </a:lnTo>
                  <a:lnTo>
                    <a:pt x="1515178" y="84642"/>
                  </a:lnTo>
                  <a:lnTo>
                    <a:pt x="1515405" y="87821"/>
                  </a:lnTo>
                  <a:lnTo>
                    <a:pt x="1543051" y="488083"/>
                  </a:lnTo>
                  <a:lnTo>
                    <a:pt x="1543051" y="493305"/>
                  </a:lnTo>
                  <a:lnTo>
                    <a:pt x="1542371" y="498754"/>
                  </a:lnTo>
                  <a:lnTo>
                    <a:pt x="1541691" y="503976"/>
                  </a:lnTo>
                  <a:lnTo>
                    <a:pt x="1540105" y="509198"/>
                  </a:lnTo>
                  <a:lnTo>
                    <a:pt x="1538066" y="513965"/>
                  </a:lnTo>
                  <a:lnTo>
                    <a:pt x="1535800" y="518506"/>
                  </a:lnTo>
                  <a:lnTo>
                    <a:pt x="1532854" y="522820"/>
                  </a:lnTo>
                  <a:lnTo>
                    <a:pt x="1529908" y="526906"/>
                  </a:lnTo>
                  <a:lnTo>
                    <a:pt x="1526282" y="530539"/>
                  </a:lnTo>
                  <a:lnTo>
                    <a:pt x="1522429" y="533944"/>
                  </a:lnTo>
                  <a:lnTo>
                    <a:pt x="1518350" y="537123"/>
                  </a:lnTo>
                  <a:lnTo>
                    <a:pt x="1513592" y="539620"/>
                  </a:lnTo>
                  <a:lnTo>
                    <a:pt x="1509059" y="541663"/>
                  </a:lnTo>
                  <a:lnTo>
                    <a:pt x="1503847" y="543253"/>
                  </a:lnTo>
                  <a:lnTo>
                    <a:pt x="1498635" y="544615"/>
                  </a:lnTo>
                  <a:lnTo>
                    <a:pt x="1493197" y="545069"/>
                  </a:lnTo>
                  <a:lnTo>
                    <a:pt x="1488211" y="545296"/>
                  </a:lnTo>
                  <a:lnTo>
                    <a:pt x="1482999" y="544842"/>
                  </a:lnTo>
                  <a:lnTo>
                    <a:pt x="1478014" y="543934"/>
                  </a:lnTo>
                  <a:lnTo>
                    <a:pt x="1473481" y="542799"/>
                  </a:lnTo>
                  <a:lnTo>
                    <a:pt x="1469629" y="541437"/>
                  </a:lnTo>
                  <a:lnTo>
                    <a:pt x="1466003" y="539847"/>
                  </a:lnTo>
                  <a:lnTo>
                    <a:pt x="1462604" y="537804"/>
                  </a:lnTo>
                  <a:lnTo>
                    <a:pt x="1459205" y="535761"/>
                  </a:lnTo>
                  <a:lnTo>
                    <a:pt x="1456032" y="533490"/>
                  </a:lnTo>
                  <a:lnTo>
                    <a:pt x="1453086" y="530766"/>
                  </a:lnTo>
                  <a:lnTo>
                    <a:pt x="1450367" y="528041"/>
                  </a:lnTo>
                  <a:lnTo>
                    <a:pt x="1447874" y="525090"/>
                  </a:lnTo>
                  <a:lnTo>
                    <a:pt x="1445382" y="522139"/>
                  </a:lnTo>
                  <a:lnTo>
                    <a:pt x="1443342" y="518733"/>
                  </a:lnTo>
                  <a:lnTo>
                    <a:pt x="1441529" y="515100"/>
                  </a:lnTo>
                  <a:lnTo>
                    <a:pt x="1439943" y="511468"/>
                  </a:lnTo>
                  <a:lnTo>
                    <a:pt x="1438583" y="507608"/>
                  </a:lnTo>
                  <a:lnTo>
                    <a:pt x="1437677" y="503749"/>
                  </a:lnTo>
                  <a:lnTo>
                    <a:pt x="1436770" y="499662"/>
                  </a:lnTo>
                  <a:lnTo>
                    <a:pt x="1436317" y="495348"/>
                  </a:lnTo>
                  <a:lnTo>
                    <a:pt x="1419775" y="256735"/>
                  </a:lnTo>
                  <a:lnTo>
                    <a:pt x="1404592" y="280119"/>
                  </a:lnTo>
                  <a:lnTo>
                    <a:pt x="1396434" y="292606"/>
                  </a:lnTo>
                  <a:lnTo>
                    <a:pt x="1387596" y="304866"/>
                  </a:lnTo>
                  <a:lnTo>
                    <a:pt x="1378531" y="317580"/>
                  </a:lnTo>
                  <a:lnTo>
                    <a:pt x="1369014" y="330748"/>
                  </a:lnTo>
                  <a:lnTo>
                    <a:pt x="1359270" y="343916"/>
                  </a:lnTo>
                  <a:lnTo>
                    <a:pt x="1348845" y="357311"/>
                  </a:lnTo>
                  <a:lnTo>
                    <a:pt x="1338421" y="370933"/>
                  </a:lnTo>
                  <a:lnTo>
                    <a:pt x="1327317" y="384782"/>
                  </a:lnTo>
                  <a:lnTo>
                    <a:pt x="1315760" y="398632"/>
                  </a:lnTo>
                  <a:lnTo>
                    <a:pt x="1303750" y="412935"/>
                  </a:lnTo>
                  <a:lnTo>
                    <a:pt x="1291513" y="426784"/>
                  </a:lnTo>
                  <a:lnTo>
                    <a:pt x="1278823" y="441314"/>
                  </a:lnTo>
                  <a:lnTo>
                    <a:pt x="1265679" y="455390"/>
                  </a:lnTo>
                  <a:lnTo>
                    <a:pt x="1252082" y="469920"/>
                  </a:lnTo>
                  <a:lnTo>
                    <a:pt x="1233500" y="488991"/>
                  </a:lnTo>
                  <a:lnTo>
                    <a:pt x="1214465" y="507608"/>
                  </a:lnTo>
                  <a:lnTo>
                    <a:pt x="1195430" y="525998"/>
                  </a:lnTo>
                  <a:lnTo>
                    <a:pt x="1175715" y="543707"/>
                  </a:lnTo>
                  <a:lnTo>
                    <a:pt x="1156226" y="560961"/>
                  </a:lnTo>
                  <a:lnTo>
                    <a:pt x="1136058" y="577762"/>
                  </a:lnTo>
                  <a:lnTo>
                    <a:pt x="1115663" y="594336"/>
                  </a:lnTo>
                  <a:lnTo>
                    <a:pt x="1095041" y="610455"/>
                  </a:lnTo>
                  <a:lnTo>
                    <a:pt x="1074193" y="625893"/>
                  </a:lnTo>
                  <a:lnTo>
                    <a:pt x="1053118" y="641105"/>
                  </a:lnTo>
                  <a:lnTo>
                    <a:pt x="1031590" y="655408"/>
                  </a:lnTo>
                  <a:lnTo>
                    <a:pt x="1010062" y="669711"/>
                  </a:lnTo>
                  <a:lnTo>
                    <a:pt x="988081" y="683333"/>
                  </a:lnTo>
                  <a:lnTo>
                    <a:pt x="966099" y="696501"/>
                  </a:lnTo>
                  <a:lnTo>
                    <a:pt x="943891" y="709442"/>
                  </a:lnTo>
                  <a:lnTo>
                    <a:pt x="921004" y="721702"/>
                  </a:lnTo>
                  <a:lnTo>
                    <a:pt x="906954" y="729194"/>
                  </a:lnTo>
                  <a:lnTo>
                    <a:pt x="892451" y="736232"/>
                  </a:lnTo>
                  <a:lnTo>
                    <a:pt x="878174" y="743497"/>
                  </a:lnTo>
                  <a:lnTo>
                    <a:pt x="863671" y="750309"/>
                  </a:lnTo>
                  <a:lnTo>
                    <a:pt x="848941" y="756893"/>
                  </a:lnTo>
                  <a:lnTo>
                    <a:pt x="834212" y="763477"/>
                  </a:lnTo>
                  <a:lnTo>
                    <a:pt x="819482" y="769834"/>
                  </a:lnTo>
                  <a:lnTo>
                    <a:pt x="804526" y="775736"/>
                  </a:lnTo>
                  <a:lnTo>
                    <a:pt x="789569" y="781866"/>
                  </a:lnTo>
                  <a:lnTo>
                    <a:pt x="774613" y="787542"/>
                  </a:lnTo>
                  <a:lnTo>
                    <a:pt x="759430" y="793218"/>
                  </a:lnTo>
                  <a:lnTo>
                    <a:pt x="744247" y="798440"/>
                  </a:lnTo>
                  <a:lnTo>
                    <a:pt x="729064" y="803435"/>
                  </a:lnTo>
                  <a:lnTo>
                    <a:pt x="713655" y="808657"/>
                  </a:lnTo>
                  <a:lnTo>
                    <a:pt x="698472" y="813197"/>
                  </a:lnTo>
                  <a:lnTo>
                    <a:pt x="682609" y="817965"/>
                  </a:lnTo>
                  <a:lnTo>
                    <a:pt x="667199" y="822279"/>
                  </a:lnTo>
                  <a:lnTo>
                    <a:pt x="651563" y="826365"/>
                  </a:lnTo>
                  <a:lnTo>
                    <a:pt x="635701" y="830452"/>
                  </a:lnTo>
                  <a:lnTo>
                    <a:pt x="620064" y="834084"/>
                  </a:lnTo>
                  <a:lnTo>
                    <a:pt x="604202" y="837717"/>
                  </a:lnTo>
                  <a:lnTo>
                    <a:pt x="588112" y="841350"/>
                  </a:lnTo>
                  <a:lnTo>
                    <a:pt x="572249" y="844528"/>
                  </a:lnTo>
                  <a:lnTo>
                    <a:pt x="555933" y="847479"/>
                  </a:lnTo>
                  <a:lnTo>
                    <a:pt x="539618" y="850431"/>
                  </a:lnTo>
                  <a:lnTo>
                    <a:pt x="523528" y="852928"/>
                  </a:lnTo>
                  <a:lnTo>
                    <a:pt x="507212" y="855653"/>
                  </a:lnTo>
                  <a:lnTo>
                    <a:pt x="490896" y="857923"/>
                  </a:lnTo>
                  <a:lnTo>
                    <a:pt x="474353" y="859966"/>
                  </a:lnTo>
                  <a:lnTo>
                    <a:pt x="458037" y="861783"/>
                  </a:lnTo>
                  <a:lnTo>
                    <a:pt x="441268" y="863372"/>
                  </a:lnTo>
                  <a:lnTo>
                    <a:pt x="424726" y="864961"/>
                  </a:lnTo>
                  <a:lnTo>
                    <a:pt x="419287" y="865188"/>
                  </a:lnTo>
                  <a:lnTo>
                    <a:pt x="414075" y="864734"/>
                  </a:lnTo>
                  <a:lnTo>
                    <a:pt x="409089" y="863826"/>
                  </a:lnTo>
                  <a:lnTo>
                    <a:pt x="404104" y="862464"/>
                  </a:lnTo>
                  <a:lnTo>
                    <a:pt x="400252" y="861329"/>
                  </a:lnTo>
                  <a:lnTo>
                    <a:pt x="396626" y="859739"/>
                  </a:lnTo>
                  <a:lnTo>
                    <a:pt x="393227" y="857923"/>
                  </a:lnTo>
                  <a:lnTo>
                    <a:pt x="389827" y="855880"/>
                  </a:lnTo>
                  <a:lnTo>
                    <a:pt x="386882" y="853609"/>
                  </a:lnTo>
                  <a:lnTo>
                    <a:pt x="383936" y="850885"/>
                  </a:lnTo>
                  <a:lnTo>
                    <a:pt x="381216" y="848161"/>
                  </a:lnTo>
                  <a:lnTo>
                    <a:pt x="378497" y="845209"/>
                  </a:lnTo>
                  <a:lnTo>
                    <a:pt x="376231" y="842258"/>
                  </a:lnTo>
                  <a:lnTo>
                    <a:pt x="374191" y="838852"/>
                  </a:lnTo>
                  <a:lnTo>
                    <a:pt x="372378" y="835447"/>
                  </a:lnTo>
                  <a:lnTo>
                    <a:pt x="370566" y="831814"/>
                  </a:lnTo>
                  <a:lnTo>
                    <a:pt x="369206" y="827955"/>
                  </a:lnTo>
                  <a:lnTo>
                    <a:pt x="368299" y="824095"/>
                  </a:lnTo>
                  <a:lnTo>
                    <a:pt x="367620" y="820008"/>
                  </a:lnTo>
                  <a:lnTo>
                    <a:pt x="366940" y="815922"/>
                  </a:lnTo>
                  <a:lnTo>
                    <a:pt x="366713" y="810473"/>
                  </a:lnTo>
                  <a:lnTo>
                    <a:pt x="367167" y="805024"/>
                  </a:lnTo>
                  <a:lnTo>
                    <a:pt x="368073" y="799802"/>
                  </a:lnTo>
                  <a:lnTo>
                    <a:pt x="369206" y="795034"/>
                  </a:lnTo>
                  <a:lnTo>
                    <a:pt x="371472" y="790040"/>
                  </a:lnTo>
                  <a:lnTo>
                    <a:pt x="373738" y="785272"/>
                  </a:lnTo>
                  <a:lnTo>
                    <a:pt x="376231" y="780958"/>
                  </a:lnTo>
                  <a:lnTo>
                    <a:pt x="379403" y="776872"/>
                  </a:lnTo>
                  <a:lnTo>
                    <a:pt x="383029" y="773239"/>
                  </a:lnTo>
                  <a:lnTo>
                    <a:pt x="386882" y="769607"/>
                  </a:lnTo>
                  <a:lnTo>
                    <a:pt x="390961" y="766882"/>
                  </a:lnTo>
                  <a:lnTo>
                    <a:pt x="395266" y="763931"/>
                  </a:lnTo>
                  <a:lnTo>
                    <a:pt x="400252" y="761887"/>
                  </a:lnTo>
                  <a:lnTo>
                    <a:pt x="405237" y="760071"/>
                  </a:lnTo>
                  <a:lnTo>
                    <a:pt x="410222" y="758709"/>
                  </a:lnTo>
                  <a:lnTo>
                    <a:pt x="415661" y="758255"/>
                  </a:lnTo>
                  <a:lnTo>
                    <a:pt x="431071" y="756666"/>
                  </a:lnTo>
                  <a:lnTo>
                    <a:pt x="446027" y="755076"/>
                  </a:lnTo>
                  <a:lnTo>
                    <a:pt x="461210" y="753714"/>
                  </a:lnTo>
                  <a:lnTo>
                    <a:pt x="476166" y="751898"/>
                  </a:lnTo>
                  <a:lnTo>
                    <a:pt x="491123" y="749854"/>
                  </a:lnTo>
                  <a:lnTo>
                    <a:pt x="506079" y="747357"/>
                  </a:lnTo>
                  <a:lnTo>
                    <a:pt x="521035" y="745087"/>
                  </a:lnTo>
                  <a:lnTo>
                    <a:pt x="535765" y="742589"/>
                  </a:lnTo>
                  <a:lnTo>
                    <a:pt x="550495" y="739638"/>
                  </a:lnTo>
                  <a:lnTo>
                    <a:pt x="565224" y="736913"/>
                  </a:lnTo>
                  <a:lnTo>
                    <a:pt x="579728" y="733735"/>
                  </a:lnTo>
                  <a:lnTo>
                    <a:pt x="594231" y="730329"/>
                  </a:lnTo>
                  <a:lnTo>
                    <a:pt x="608734" y="726697"/>
                  </a:lnTo>
                  <a:lnTo>
                    <a:pt x="623010" y="723064"/>
                  </a:lnTo>
                  <a:lnTo>
                    <a:pt x="637287" y="719432"/>
                  </a:lnTo>
                  <a:lnTo>
                    <a:pt x="651563" y="715345"/>
                  </a:lnTo>
                  <a:lnTo>
                    <a:pt x="665613" y="711259"/>
                  </a:lnTo>
                  <a:lnTo>
                    <a:pt x="679890" y="706945"/>
                  </a:lnTo>
                  <a:lnTo>
                    <a:pt x="693713" y="702404"/>
                  </a:lnTo>
                  <a:lnTo>
                    <a:pt x="707763" y="697864"/>
                  </a:lnTo>
                  <a:lnTo>
                    <a:pt x="721586" y="692869"/>
                  </a:lnTo>
                  <a:lnTo>
                    <a:pt x="735183" y="687874"/>
                  </a:lnTo>
                  <a:lnTo>
                    <a:pt x="749233" y="682652"/>
                  </a:lnTo>
                  <a:lnTo>
                    <a:pt x="762603" y="677430"/>
                  </a:lnTo>
                  <a:lnTo>
                    <a:pt x="776199" y="671755"/>
                  </a:lnTo>
                  <a:lnTo>
                    <a:pt x="789569" y="666079"/>
                  </a:lnTo>
                  <a:lnTo>
                    <a:pt x="803166" y="660176"/>
                  </a:lnTo>
                  <a:lnTo>
                    <a:pt x="816536" y="654273"/>
                  </a:lnTo>
                  <a:lnTo>
                    <a:pt x="829679" y="648143"/>
                  </a:lnTo>
                  <a:lnTo>
                    <a:pt x="842823" y="641559"/>
                  </a:lnTo>
                  <a:lnTo>
                    <a:pt x="855966" y="634975"/>
                  </a:lnTo>
                  <a:lnTo>
                    <a:pt x="868883" y="628164"/>
                  </a:lnTo>
                  <a:lnTo>
                    <a:pt x="889505" y="617039"/>
                  </a:lnTo>
                  <a:lnTo>
                    <a:pt x="910126" y="605460"/>
                  </a:lnTo>
                  <a:lnTo>
                    <a:pt x="930068" y="593655"/>
                  </a:lnTo>
                  <a:lnTo>
                    <a:pt x="950237" y="580941"/>
                  </a:lnTo>
                  <a:lnTo>
                    <a:pt x="970178" y="568000"/>
                  </a:lnTo>
                  <a:lnTo>
                    <a:pt x="989667" y="554832"/>
                  </a:lnTo>
                  <a:lnTo>
                    <a:pt x="1008929" y="540982"/>
                  </a:lnTo>
                  <a:lnTo>
                    <a:pt x="1027964" y="526906"/>
                  </a:lnTo>
                  <a:lnTo>
                    <a:pt x="1046773" y="512149"/>
                  </a:lnTo>
                  <a:lnTo>
                    <a:pt x="1065355" y="497165"/>
                  </a:lnTo>
                  <a:lnTo>
                    <a:pt x="1083937" y="481726"/>
                  </a:lnTo>
                  <a:lnTo>
                    <a:pt x="1102066" y="466061"/>
                  </a:lnTo>
                  <a:lnTo>
                    <a:pt x="1119742" y="449714"/>
                  </a:lnTo>
                  <a:lnTo>
                    <a:pt x="1137644" y="433141"/>
                  </a:lnTo>
                  <a:lnTo>
                    <a:pt x="1154866" y="416113"/>
                  </a:lnTo>
                  <a:lnTo>
                    <a:pt x="1171862" y="398859"/>
                  </a:lnTo>
                  <a:lnTo>
                    <a:pt x="1184779" y="385236"/>
                  </a:lnTo>
                  <a:lnTo>
                    <a:pt x="1197469" y="371841"/>
                  </a:lnTo>
                  <a:lnTo>
                    <a:pt x="1209480" y="358219"/>
                  </a:lnTo>
                  <a:lnTo>
                    <a:pt x="1221037" y="344597"/>
                  </a:lnTo>
                  <a:lnTo>
                    <a:pt x="1232367" y="331429"/>
                  </a:lnTo>
                  <a:lnTo>
                    <a:pt x="1243245" y="318261"/>
                  </a:lnTo>
                  <a:lnTo>
                    <a:pt x="1253895" y="305093"/>
                  </a:lnTo>
                  <a:lnTo>
                    <a:pt x="1263866" y="292606"/>
                  </a:lnTo>
                  <a:lnTo>
                    <a:pt x="1273384" y="279665"/>
                  </a:lnTo>
                  <a:lnTo>
                    <a:pt x="1282675" y="267178"/>
                  </a:lnTo>
                  <a:lnTo>
                    <a:pt x="1291739" y="255145"/>
                  </a:lnTo>
                  <a:lnTo>
                    <a:pt x="1300124" y="242886"/>
                  </a:lnTo>
                  <a:lnTo>
                    <a:pt x="1308282" y="231307"/>
                  </a:lnTo>
                  <a:lnTo>
                    <a:pt x="1316213" y="219728"/>
                  </a:lnTo>
                  <a:lnTo>
                    <a:pt x="1330263" y="197706"/>
                  </a:lnTo>
                  <a:lnTo>
                    <a:pt x="1107958" y="281027"/>
                  </a:lnTo>
                  <a:lnTo>
                    <a:pt x="1102746" y="282390"/>
                  </a:lnTo>
                  <a:lnTo>
                    <a:pt x="1097534" y="283525"/>
                  </a:lnTo>
                  <a:lnTo>
                    <a:pt x="1092322" y="283979"/>
                  </a:lnTo>
                  <a:lnTo>
                    <a:pt x="1087110" y="283979"/>
                  </a:lnTo>
                  <a:lnTo>
                    <a:pt x="1081898" y="283752"/>
                  </a:lnTo>
                  <a:lnTo>
                    <a:pt x="1076686" y="282844"/>
                  </a:lnTo>
                  <a:lnTo>
                    <a:pt x="1071927" y="281255"/>
                  </a:lnTo>
                  <a:lnTo>
                    <a:pt x="1067168" y="279438"/>
                  </a:lnTo>
                  <a:lnTo>
                    <a:pt x="1062636" y="277168"/>
                  </a:lnTo>
                  <a:lnTo>
                    <a:pt x="1058103" y="274216"/>
                  </a:lnTo>
                  <a:lnTo>
                    <a:pt x="1054251" y="270811"/>
                  </a:lnTo>
                  <a:lnTo>
                    <a:pt x="1050399" y="267178"/>
                  </a:lnTo>
                  <a:lnTo>
                    <a:pt x="1047226" y="263319"/>
                  </a:lnTo>
                  <a:lnTo>
                    <a:pt x="1044054" y="259005"/>
                  </a:lnTo>
                  <a:lnTo>
                    <a:pt x="1041561" y="254237"/>
                  </a:lnTo>
                  <a:lnTo>
                    <a:pt x="1039295" y="249470"/>
                  </a:lnTo>
                  <a:lnTo>
                    <a:pt x="1037482" y="244021"/>
                  </a:lnTo>
                  <a:lnTo>
                    <a:pt x="1036575" y="238799"/>
                  </a:lnTo>
                  <a:lnTo>
                    <a:pt x="1036122" y="233350"/>
                  </a:lnTo>
                  <a:lnTo>
                    <a:pt x="1036122" y="228355"/>
                  </a:lnTo>
                  <a:lnTo>
                    <a:pt x="1036349" y="223134"/>
                  </a:lnTo>
                  <a:lnTo>
                    <a:pt x="1037255" y="218139"/>
                  </a:lnTo>
                  <a:lnTo>
                    <a:pt x="1038841" y="213144"/>
                  </a:lnTo>
                  <a:lnTo>
                    <a:pt x="1040654" y="208376"/>
                  </a:lnTo>
                  <a:lnTo>
                    <a:pt x="1042920" y="203836"/>
                  </a:lnTo>
                  <a:lnTo>
                    <a:pt x="1045866" y="199295"/>
                  </a:lnTo>
                  <a:lnTo>
                    <a:pt x="1049266" y="195435"/>
                  </a:lnTo>
                  <a:lnTo>
                    <a:pt x="1052891" y="191576"/>
                  </a:lnTo>
                  <a:lnTo>
                    <a:pt x="1056744" y="188170"/>
                  </a:lnTo>
                  <a:lnTo>
                    <a:pt x="1061049" y="185219"/>
                  </a:lnTo>
                  <a:lnTo>
                    <a:pt x="1065582" y="182494"/>
                  </a:lnTo>
                  <a:lnTo>
                    <a:pt x="1070567" y="180451"/>
                  </a:lnTo>
                  <a:lnTo>
                    <a:pt x="1443569" y="41279"/>
                  </a:lnTo>
                  <a:lnTo>
                    <a:pt x="1446288" y="40370"/>
                  </a:lnTo>
                  <a:lnTo>
                    <a:pt x="1449461" y="39462"/>
                  </a:lnTo>
                  <a:lnTo>
                    <a:pt x="1452633" y="38781"/>
                  </a:lnTo>
                  <a:lnTo>
                    <a:pt x="1455579" y="38327"/>
                  </a:lnTo>
                  <a:lnTo>
                    <a:pt x="1458752" y="38100"/>
                  </a:lnTo>
                  <a:close/>
                  <a:moveTo>
                    <a:pt x="102528" y="0"/>
                  </a:moveTo>
                  <a:lnTo>
                    <a:pt x="107971" y="454"/>
                  </a:lnTo>
                  <a:lnTo>
                    <a:pt x="113189" y="681"/>
                  </a:lnTo>
                  <a:lnTo>
                    <a:pt x="118406" y="1361"/>
                  </a:lnTo>
                  <a:lnTo>
                    <a:pt x="123169" y="2268"/>
                  </a:lnTo>
                  <a:lnTo>
                    <a:pt x="128386" y="3403"/>
                  </a:lnTo>
                  <a:lnTo>
                    <a:pt x="133376" y="4764"/>
                  </a:lnTo>
                  <a:lnTo>
                    <a:pt x="137913" y="6578"/>
                  </a:lnTo>
                  <a:lnTo>
                    <a:pt x="142450" y="8393"/>
                  </a:lnTo>
                  <a:lnTo>
                    <a:pt x="147213" y="10434"/>
                  </a:lnTo>
                  <a:lnTo>
                    <a:pt x="151523" y="12476"/>
                  </a:lnTo>
                  <a:lnTo>
                    <a:pt x="156059" y="14971"/>
                  </a:lnTo>
                  <a:lnTo>
                    <a:pt x="160143" y="17693"/>
                  </a:lnTo>
                  <a:lnTo>
                    <a:pt x="164225" y="20642"/>
                  </a:lnTo>
                  <a:lnTo>
                    <a:pt x="168082" y="23590"/>
                  </a:lnTo>
                  <a:lnTo>
                    <a:pt x="171711" y="26993"/>
                  </a:lnTo>
                  <a:lnTo>
                    <a:pt x="175340" y="30169"/>
                  </a:lnTo>
                  <a:lnTo>
                    <a:pt x="178743" y="33798"/>
                  </a:lnTo>
                  <a:lnTo>
                    <a:pt x="181918" y="37427"/>
                  </a:lnTo>
                  <a:lnTo>
                    <a:pt x="185094" y="41510"/>
                  </a:lnTo>
                  <a:lnTo>
                    <a:pt x="188043" y="45593"/>
                  </a:lnTo>
                  <a:lnTo>
                    <a:pt x="190538" y="49676"/>
                  </a:lnTo>
                  <a:lnTo>
                    <a:pt x="193033" y="53986"/>
                  </a:lnTo>
                  <a:lnTo>
                    <a:pt x="195074" y="58296"/>
                  </a:lnTo>
                  <a:lnTo>
                    <a:pt x="197343" y="63059"/>
                  </a:lnTo>
                  <a:lnTo>
                    <a:pt x="199157" y="67596"/>
                  </a:lnTo>
                  <a:lnTo>
                    <a:pt x="200745" y="72359"/>
                  </a:lnTo>
                  <a:lnTo>
                    <a:pt x="202106" y="77122"/>
                  </a:lnTo>
                  <a:lnTo>
                    <a:pt x="203467" y="82340"/>
                  </a:lnTo>
                  <a:lnTo>
                    <a:pt x="204148" y="87330"/>
                  </a:lnTo>
                  <a:lnTo>
                    <a:pt x="205055" y="92320"/>
                  </a:lnTo>
                  <a:lnTo>
                    <a:pt x="205282" y="97537"/>
                  </a:lnTo>
                  <a:lnTo>
                    <a:pt x="205509" y="102981"/>
                  </a:lnTo>
                  <a:lnTo>
                    <a:pt x="205509" y="2092965"/>
                  </a:lnTo>
                  <a:lnTo>
                    <a:pt x="2195719" y="2092965"/>
                  </a:lnTo>
                  <a:lnTo>
                    <a:pt x="2201163" y="2093192"/>
                  </a:lnTo>
                  <a:lnTo>
                    <a:pt x="2206380" y="2093419"/>
                  </a:lnTo>
                  <a:lnTo>
                    <a:pt x="2211597" y="2094326"/>
                  </a:lnTo>
                  <a:lnTo>
                    <a:pt x="2216587" y="2095233"/>
                  </a:lnTo>
                  <a:lnTo>
                    <a:pt x="2221578" y="2096367"/>
                  </a:lnTo>
                  <a:lnTo>
                    <a:pt x="2226568" y="2097501"/>
                  </a:lnTo>
                  <a:lnTo>
                    <a:pt x="2231105" y="2099316"/>
                  </a:lnTo>
                  <a:lnTo>
                    <a:pt x="2235868" y="2101131"/>
                  </a:lnTo>
                  <a:lnTo>
                    <a:pt x="2240405" y="2103172"/>
                  </a:lnTo>
                  <a:lnTo>
                    <a:pt x="2244714" y="2105667"/>
                  </a:lnTo>
                  <a:lnTo>
                    <a:pt x="2249251" y="2107936"/>
                  </a:lnTo>
                  <a:lnTo>
                    <a:pt x="2253334" y="2110658"/>
                  </a:lnTo>
                  <a:lnTo>
                    <a:pt x="2257417" y="2113606"/>
                  </a:lnTo>
                  <a:lnTo>
                    <a:pt x="2261273" y="2116328"/>
                  </a:lnTo>
                  <a:lnTo>
                    <a:pt x="2264902" y="2119731"/>
                  </a:lnTo>
                  <a:lnTo>
                    <a:pt x="2268532" y="2123133"/>
                  </a:lnTo>
                  <a:lnTo>
                    <a:pt x="2271934" y="2126763"/>
                  </a:lnTo>
                  <a:lnTo>
                    <a:pt x="2275337" y="2130619"/>
                  </a:lnTo>
                  <a:lnTo>
                    <a:pt x="2278285" y="2134475"/>
                  </a:lnTo>
                  <a:lnTo>
                    <a:pt x="2281234" y="2138331"/>
                  </a:lnTo>
                  <a:lnTo>
                    <a:pt x="2283729" y="2142414"/>
                  </a:lnTo>
                  <a:lnTo>
                    <a:pt x="2286224" y="2146724"/>
                  </a:lnTo>
                  <a:lnTo>
                    <a:pt x="2288720" y="2151260"/>
                  </a:lnTo>
                  <a:lnTo>
                    <a:pt x="2290761" y="2155797"/>
                  </a:lnTo>
                  <a:lnTo>
                    <a:pt x="2292576" y="2160560"/>
                  </a:lnTo>
                  <a:lnTo>
                    <a:pt x="2294164" y="2165324"/>
                  </a:lnTo>
                  <a:lnTo>
                    <a:pt x="2295298" y="2170087"/>
                  </a:lnTo>
                  <a:lnTo>
                    <a:pt x="2296659" y="2175304"/>
                  </a:lnTo>
                  <a:lnTo>
                    <a:pt x="2297339" y="2180068"/>
                  </a:lnTo>
                  <a:lnTo>
                    <a:pt x="2298246" y="2185285"/>
                  </a:lnTo>
                  <a:lnTo>
                    <a:pt x="2298473" y="2190729"/>
                  </a:lnTo>
                  <a:lnTo>
                    <a:pt x="2298700" y="2195946"/>
                  </a:lnTo>
                  <a:lnTo>
                    <a:pt x="2298473" y="2201163"/>
                  </a:lnTo>
                  <a:lnTo>
                    <a:pt x="2298246" y="2206380"/>
                  </a:lnTo>
                  <a:lnTo>
                    <a:pt x="2297339" y="2211597"/>
                  </a:lnTo>
                  <a:lnTo>
                    <a:pt x="2296659" y="2216361"/>
                  </a:lnTo>
                  <a:lnTo>
                    <a:pt x="2295298" y="2221578"/>
                  </a:lnTo>
                  <a:lnTo>
                    <a:pt x="2294164" y="2226568"/>
                  </a:lnTo>
                  <a:lnTo>
                    <a:pt x="2292576" y="2231105"/>
                  </a:lnTo>
                  <a:lnTo>
                    <a:pt x="2290761" y="2235868"/>
                  </a:lnTo>
                  <a:lnTo>
                    <a:pt x="2288720" y="2240405"/>
                  </a:lnTo>
                  <a:lnTo>
                    <a:pt x="2286224" y="2244941"/>
                  </a:lnTo>
                  <a:lnTo>
                    <a:pt x="2283729" y="2249251"/>
                  </a:lnTo>
                  <a:lnTo>
                    <a:pt x="2281234" y="2253334"/>
                  </a:lnTo>
                  <a:lnTo>
                    <a:pt x="2278285" y="2257417"/>
                  </a:lnTo>
                  <a:lnTo>
                    <a:pt x="2275337" y="2261273"/>
                  </a:lnTo>
                  <a:lnTo>
                    <a:pt x="2271934" y="2264902"/>
                  </a:lnTo>
                  <a:lnTo>
                    <a:pt x="2268532" y="2268532"/>
                  </a:lnTo>
                  <a:lnTo>
                    <a:pt x="2264902" y="2271934"/>
                  </a:lnTo>
                  <a:lnTo>
                    <a:pt x="2261273" y="2275337"/>
                  </a:lnTo>
                  <a:lnTo>
                    <a:pt x="2257417" y="2278059"/>
                  </a:lnTo>
                  <a:lnTo>
                    <a:pt x="2253334" y="2281234"/>
                  </a:lnTo>
                  <a:lnTo>
                    <a:pt x="2249251" y="2283729"/>
                  </a:lnTo>
                  <a:lnTo>
                    <a:pt x="2244714" y="2286451"/>
                  </a:lnTo>
                  <a:lnTo>
                    <a:pt x="2240405" y="2288493"/>
                  </a:lnTo>
                  <a:lnTo>
                    <a:pt x="2235868" y="2290534"/>
                  </a:lnTo>
                  <a:lnTo>
                    <a:pt x="2231105" y="2292349"/>
                  </a:lnTo>
                  <a:lnTo>
                    <a:pt x="2226568" y="2294164"/>
                  </a:lnTo>
                  <a:lnTo>
                    <a:pt x="2221578" y="2295298"/>
                  </a:lnTo>
                  <a:lnTo>
                    <a:pt x="2216587" y="2296659"/>
                  </a:lnTo>
                  <a:lnTo>
                    <a:pt x="2211597" y="2297566"/>
                  </a:lnTo>
                  <a:lnTo>
                    <a:pt x="2206380" y="2298246"/>
                  </a:lnTo>
                  <a:lnTo>
                    <a:pt x="2201163" y="2298473"/>
                  </a:lnTo>
                  <a:lnTo>
                    <a:pt x="2195719" y="2298700"/>
                  </a:lnTo>
                  <a:lnTo>
                    <a:pt x="102528" y="2298700"/>
                  </a:lnTo>
                  <a:lnTo>
                    <a:pt x="97310" y="2298473"/>
                  </a:lnTo>
                  <a:lnTo>
                    <a:pt x="92093" y="2298246"/>
                  </a:lnTo>
                  <a:lnTo>
                    <a:pt x="86876" y="2297566"/>
                  </a:lnTo>
                  <a:lnTo>
                    <a:pt x="81886" y="2296659"/>
                  </a:lnTo>
                  <a:lnTo>
                    <a:pt x="77122" y="2295298"/>
                  </a:lnTo>
                  <a:lnTo>
                    <a:pt x="72132" y="2294164"/>
                  </a:lnTo>
                  <a:lnTo>
                    <a:pt x="67142" y="2292349"/>
                  </a:lnTo>
                  <a:lnTo>
                    <a:pt x="62605" y="2290534"/>
                  </a:lnTo>
                  <a:lnTo>
                    <a:pt x="57842" y="2288493"/>
                  </a:lnTo>
                  <a:lnTo>
                    <a:pt x="53532" y="2286451"/>
                  </a:lnTo>
                  <a:lnTo>
                    <a:pt x="49449" y="2283729"/>
                  </a:lnTo>
                  <a:lnTo>
                    <a:pt x="45139" y="2281234"/>
                  </a:lnTo>
                  <a:lnTo>
                    <a:pt x="41283" y="2278059"/>
                  </a:lnTo>
                  <a:lnTo>
                    <a:pt x="37200" y="2275337"/>
                  </a:lnTo>
                  <a:lnTo>
                    <a:pt x="33344" y="2271934"/>
                  </a:lnTo>
                  <a:lnTo>
                    <a:pt x="29715" y="2268532"/>
                  </a:lnTo>
                  <a:lnTo>
                    <a:pt x="26539" y="2264902"/>
                  </a:lnTo>
                  <a:lnTo>
                    <a:pt x="23364" y="2261273"/>
                  </a:lnTo>
                  <a:lnTo>
                    <a:pt x="20188" y="2257417"/>
                  </a:lnTo>
                  <a:lnTo>
                    <a:pt x="17466" y="2253334"/>
                  </a:lnTo>
                  <a:lnTo>
                    <a:pt x="14517" y="2249251"/>
                  </a:lnTo>
                  <a:lnTo>
                    <a:pt x="12249" y="2244941"/>
                  </a:lnTo>
                  <a:lnTo>
                    <a:pt x="9981" y="2240405"/>
                  </a:lnTo>
                  <a:lnTo>
                    <a:pt x="7939" y="2235868"/>
                  </a:lnTo>
                  <a:lnTo>
                    <a:pt x="6125" y="2231105"/>
                  </a:lnTo>
                  <a:lnTo>
                    <a:pt x="4537" y="2226568"/>
                  </a:lnTo>
                  <a:lnTo>
                    <a:pt x="2949" y="2221578"/>
                  </a:lnTo>
                  <a:lnTo>
                    <a:pt x="2042" y="2216361"/>
                  </a:lnTo>
                  <a:lnTo>
                    <a:pt x="907" y="2211597"/>
                  </a:lnTo>
                  <a:lnTo>
                    <a:pt x="454" y="2206380"/>
                  </a:lnTo>
                  <a:lnTo>
                    <a:pt x="0" y="2201163"/>
                  </a:lnTo>
                  <a:lnTo>
                    <a:pt x="0" y="2195946"/>
                  </a:lnTo>
                  <a:lnTo>
                    <a:pt x="0" y="102981"/>
                  </a:lnTo>
                  <a:lnTo>
                    <a:pt x="0" y="97537"/>
                  </a:lnTo>
                  <a:lnTo>
                    <a:pt x="454" y="92320"/>
                  </a:lnTo>
                  <a:lnTo>
                    <a:pt x="907" y="87330"/>
                  </a:lnTo>
                  <a:lnTo>
                    <a:pt x="2042" y="82340"/>
                  </a:lnTo>
                  <a:lnTo>
                    <a:pt x="2949" y="77122"/>
                  </a:lnTo>
                  <a:lnTo>
                    <a:pt x="4537" y="72359"/>
                  </a:lnTo>
                  <a:lnTo>
                    <a:pt x="6125" y="67596"/>
                  </a:lnTo>
                  <a:lnTo>
                    <a:pt x="7939" y="63059"/>
                  </a:lnTo>
                  <a:lnTo>
                    <a:pt x="9981" y="58296"/>
                  </a:lnTo>
                  <a:lnTo>
                    <a:pt x="12249" y="53986"/>
                  </a:lnTo>
                  <a:lnTo>
                    <a:pt x="14517" y="49676"/>
                  </a:lnTo>
                  <a:lnTo>
                    <a:pt x="17466" y="45593"/>
                  </a:lnTo>
                  <a:lnTo>
                    <a:pt x="20188" y="41510"/>
                  </a:lnTo>
                  <a:lnTo>
                    <a:pt x="23364" y="37427"/>
                  </a:lnTo>
                  <a:lnTo>
                    <a:pt x="26539" y="33798"/>
                  </a:lnTo>
                  <a:lnTo>
                    <a:pt x="29715" y="30169"/>
                  </a:lnTo>
                  <a:lnTo>
                    <a:pt x="33344" y="26993"/>
                  </a:lnTo>
                  <a:lnTo>
                    <a:pt x="37200" y="23590"/>
                  </a:lnTo>
                  <a:lnTo>
                    <a:pt x="41283" y="20642"/>
                  </a:lnTo>
                  <a:lnTo>
                    <a:pt x="45139" y="17693"/>
                  </a:lnTo>
                  <a:lnTo>
                    <a:pt x="49449" y="14971"/>
                  </a:lnTo>
                  <a:lnTo>
                    <a:pt x="53532" y="12476"/>
                  </a:lnTo>
                  <a:lnTo>
                    <a:pt x="57842" y="10434"/>
                  </a:lnTo>
                  <a:lnTo>
                    <a:pt x="62605" y="8393"/>
                  </a:lnTo>
                  <a:lnTo>
                    <a:pt x="67142" y="6578"/>
                  </a:lnTo>
                  <a:lnTo>
                    <a:pt x="72132" y="4764"/>
                  </a:lnTo>
                  <a:lnTo>
                    <a:pt x="77122" y="3403"/>
                  </a:lnTo>
                  <a:lnTo>
                    <a:pt x="81886" y="2268"/>
                  </a:lnTo>
                  <a:lnTo>
                    <a:pt x="86876" y="1361"/>
                  </a:lnTo>
                  <a:lnTo>
                    <a:pt x="92093" y="681"/>
                  </a:lnTo>
                  <a:lnTo>
                    <a:pt x="97310" y="454"/>
                  </a:lnTo>
                  <a:lnTo>
                    <a:pt x="1025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6" name="图形 22" descr="农场景色 纯色填充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02" y="6420"/>
              <a:ext cx="1008" cy="1008"/>
            </a:xfrm>
            <a:prstGeom prst="rect">
              <a:avLst/>
            </a:prstGeom>
          </p:spPr>
        </p:pic>
        <p:sp>
          <p:nvSpPr>
            <p:cNvPr id="67" name="Freeform 421"/>
            <p:cNvSpPr>
              <a:spLocks noChangeAspect="1" noEditPoints="1"/>
            </p:cNvSpPr>
            <p:nvPr/>
          </p:nvSpPr>
          <p:spPr bwMode="auto">
            <a:xfrm>
              <a:off x="7498" y="4599"/>
              <a:ext cx="811" cy="836"/>
            </a:xfrm>
            <a:custGeom>
              <a:avLst/>
              <a:gdLst>
                <a:gd name="T0" fmla="*/ 101 w 516"/>
                <a:gd name="T1" fmla="*/ 61 h 532"/>
                <a:gd name="T2" fmla="*/ 80 w 516"/>
                <a:gd name="T3" fmla="*/ 78 h 532"/>
                <a:gd name="T4" fmla="*/ 72 w 516"/>
                <a:gd name="T5" fmla="*/ 106 h 532"/>
                <a:gd name="T6" fmla="*/ 80 w 516"/>
                <a:gd name="T7" fmla="*/ 133 h 532"/>
                <a:gd name="T8" fmla="*/ 101 w 516"/>
                <a:gd name="T9" fmla="*/ 151 h 532"/>
                <a:gd name="T10" fmla="*/ 130 w 516"/>
                <a:gd name="T11" fmla="*/ 153 h 532"/>
                <a:gd name="T12" fmla="*/ 154 w 516"/>
                <a:gd name="T13" fmla="*/ 140 h 532"/>
                <a:gd name="T14" fmla="*/ 167 w 516"/>
                <a:gd name="T15" fmla="*/ 116 h 532"/>
                <a:gd name="T16" fmla="*/ 165 w 516"/>
                <a:gd name="T17" fmla="*/ 87 h 532"/>
                <a:gd name="T18" fmla="*/ 147 w 516"/>
                <a:gd name="T19" fmla="*/ 66 h 532"/>
                <a:gd name="T20" fmla="*/ 121 w 516"/>
                <a:gd name="T21" fmla="*/ 57 h 532"/>
                <a:gd name="T22" fmla="*/ 172 w 516"/>
                <a:gd name="T23" fmla="*/ 319 h 532"/>
                <a:gd name="T24" fmla="*/ 128 w 516"/>
                <a:gd name="T25" fmla="*/ 346 h 532"/>
                <a:gd name="T26" fmla="*/ 56 w 516"/>
                <a:gd name="T27" fmla="*/ 496 h 532"/>
                <a:gd name="T28" fmla="*/ 19 w 516"/>
                <a:gd name="T29" fmla="*/ 305 h 532"/>
                <a:gd name="T30" fmla="*/ 89 w 516"/>
                <a:gd name="T31" fmla="*/ 164 h 532"/>
                <a:gd name="T32" fmla="*/ 177 w 516"/>
                <a:gd name="T33" fmla="*/ 164 h 532"/>
                <a:gd name="T34" fmla="*/ 248 w 516"/>
                <a:gd name="T35" fmla="*/ 144 h 532"/>
                <a:gd name="T36" fmla="*/ 261 w 516"/>
                <a:gd name="T37" fmla="*/ 276 h 532"/>
                <a:gd name="T38" fmla="*/ 263 w 516"/>
                <a:gd name="T39" fmla="*/ 277 h 532"/>
                <a:gd name="T40" fmla="*/ 270 w 516"/>
                <a:gd name="T41" fmla="*/ 157 h 532"/>
                <a:gd name="T42" fmla="*/ 335 w 516"/>
                <a:gd name="T43" fmla="*/ 137 h 532"/>
                <a:gd name="T44" fmla="*/ 405 w 516"/>
                <a:gd name="T45" fmla="*/ 202 h 532"/>
                <a:gd name="T46" fmla="*/ 516 w 516"/>
                <a:gd name="T47" fmla="*/ 280 h 532"/>
                <a:gd name="T48" fmla="*/ 457 w 516"/>
                <a:gd name="T49" fmla="*/ 319 h 532"/>
                <a:gd name="T50" fmla="*/ 421 w 516"/>
                <a:gd name="T51" fmla="*/ 496 h 532"/>
                <a:gd name="T52" fmla="*/ 383 w 516"/>
                <a:gd name="T53" fmla="*/ 496 h 532"/>
                <a:gd name="T54" fmla="*/ 346 w 516"/>
                <a:gd name="T55" fmla="*/ 307 h 532"/>
                <a:gd name="T56" fmla="*/ 285 w 516"/>
                <a:gd name="T57" fmla="*/ 532 h 532"/>
                <a:gd name="T58" fmla="*/ 241 w 516"/>
                <a:gd name="T59" fmla="*/ 532 h 532"/>
                <a:gd name="T60" fmla="*/ 173 w 516"/>
                <a:gd name="T61" fmla="*/ 304 h 532"/>
                <a:gd name="T62" fmla="*/ 386 w 516"/>
                <a:gd name="T63" fmla="*/ 61 h 532"/>
                <a:gd name="T64" fmla="*/ 365 w 516"/>
                <a:gd name="T65" fmla="*/ 78 h 532"/>
                <a:gd name="T66" fmla="*/ 356 w 516"/>
                <a:gd name="T67" fmla="*/ 106 h 532"/>
                <a:gd name="T68" fmla="*/ 365 w 516"/>
                <a:gd name="T69" fmla="*/ 133 h 532"/>
                <a:gd name="T70" fmla="*/ 386 w 516"/>
                <a:gd name="T71" fmla="*/ 151 h 532"/>
                <a:gd name="T72" fmla="*/ 415 w 516"/>
                <a:gd name="T73" fmla="*/ 153 h 532"/>
                <a:gd name="T74" fmla="*/ 439 w 516"/>
                <a:gd name="T75" fmla="*/ 140 h 532"/>
                <a:gd name="T76" fmla="*/ 452 w 516"/>
                <a:gd name="T77" fmla="*/ 116 h 532"/>
                <a:gd name="T78" fmla="*/ 449 w 516"/>
                <a:gd name="T79" fmla="*/ 87 h 532"/>
                <a:gd name="T80" fmla="*/ 431 w 516"/>
                <a:gd name="T81" fmla="*/ 66 h 532"/>
                <a:gd name="T82" fmla="*/ 404 w 516"/>
                <a:gd name="T83" fmla="*/ 57 h 532"/>
                <a:gd name="T84" fmla="*/ 251 w 516"/>
                <a:gd name="T85" fmla="*/ 1 h 532"/>
                <a:gd name="T86" fmla="*/ 229 w 516"/>
                <a:gd name="T87" fmla="*/ 11 h 532"/>
                <a:gd name="T88" fmla="*/ 207 w 516"/>
                <a:gd name="T89" fmla="*/ 38 h 532"/>
                <a:gd name="T90" fmla="*/ 203 w 516"/>
                <a:gd name="T91" fmla="*/ 54 h 532"/>
                <a:gd name="T92" fmla="*/ 203 w 516"/>
                <a:gd name="T93" fmla="*/ 73 h 532"/>
                <a:gd name="T94" fmla="*/ 213 w 516"/>
                <a:gd name="T95" fmla="*/ 95 h 532"/>
                <a:gd name="T96" fmla="*/ 240 w 516"/>
                <a:gd name="T97" fmla="*/ 116 h 532"/>
                <a:gd name="T98" fmla="*/ 257 w 516"/>
                <a:gd name="T99" fmla="*/ 120 h 532"/>
                <a:gd name="T100" fmla="*/ 275 w 516"/>
                <a:gd name="T101" fmla="*/ 119 h 532"/>
                <a:gd name="T102" fmla="*/ 297 w 516"/>
                <a:gd name="T103" fmla="*/ 111 h 532"/>
                <a:gd name="T104" fmla="*/ 319 w 516"/>
                <a:gd name="T105" fmla="*/ 84 h 532"/>
                <a:gd name="T106" fmla="*/ 323 w 516"/>
                <a:gd name="T107" fmla="*/ 67 h 532"/>
                <a:gd name="T108" fmla="*/ 323 w 516"/>
                <a:gd name="T109" fmla="*/ 48 h 532"/>
                <a:gd name="T110" fmla="*/ 313 w 516"/>
                <a:gd name="T111" fmla="*/ 27 h 532"/>
                <a:gd name="T112" fmla="*/ 286 w 516"/>
                <a:gd name="T113" fmla="*/ 5 h 532"/>
                <a:gd name="T114" fmla="*/ 269 w 516"/>
                <a:gd name="T11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6" h="532">
                  <a:moveTo>
                    <a:pt x="121" y="57"/>
                  </a:moveTo>
                  <a:lnTo>
                    <a:pt x="110" y="59"/>
                  </a:lnTo>
                  <a:lnTo>
                    <a:pt x="101" y="61"/>
                  </a:lnTo>
                  <a:lnTo>
                    <a:pt x="93" y="66"/>
                  </a:lnTo>
                  <a:lnTo>
                    <a:pt x="86" y="71"/>
                  </a:lnTo>
                  <a:lnTo>
                    <a:pt x="80" y="78"/>
                  </a:lnTo>
                  <a:lnTo>
                    <a:pt x="75" y="87"/>
                  </a:lnTo>
                  <a:lnTo>
                    <a:pt x="73" y="96"/>
                  </a:lnTo>
                  <a:lnTo>
                    <a:pt x="72" y="106"/>
                  </a:lnTo>
                  <a:lnTo>
                    <a:pt x="73" y="116"/>
                  </a:lnTo>
                  <a:lnTo>
                    <a:pt x="75" y="125"/>
                  </a:lnTo>
                  <a:lnTo>
                    <a:pt x="80" y="133"/>
                  </a:lnTo>
                  <a:lnTo>
                    <a:pt x="86" y="140"/>
                  </a:lnTo>
                  <a:lnTo>
                    <a:pt x="93" y="146"/>
                  </a:lnTo>
                  <a:lnTo>
                    <a:pt x="101" y="151"/>
                  </a:lnTo>
                  <a:lnTo>
                    <a:pt x="110" y="153"/>
                  </a:lnTo>
                  <a:lnTo>
                    <a:pt x="121" y="154"/>
                  </a:lnTo>
                  <a:lnTo>
                    <a:pt x="130" y="153"/>
                  </a:lnTo>
                  <a:lnTo>
                    <a:pt x="139" y="151"/>
                  </a:lnTo>
                  <a:lnTo>
                    <a:pt x="147" y="146"/>
                  </a:lnTo>
                  <a:lnTo>
                    <a:pt x="154" y="140"/>
                  </a:lnTo>
                  <a:lnTo>
                    <a:pt x="160" y="133"/>
                  </a:lnTo>
                  <a:lnTo>
                    <a:pt x="165" y="125"/>
                  </a:lnTo>
                  <a:lnTo>
                    <a:pt x="167" y="116"/>
                  </a:lnTo>
                  <a:lnTo>
                    <a:pt x="168" y="106"/>
                  </a:lnTo>
                  <a:lnTo>
                    <a:pt x="167" y="96"/>
                  </a:lnTo>
                  <a:lnTo>
                    <a:pt x="165" y="87"/>
                  </a:lnTo>
                  <a:lnTo>
                    <a:pt x="160" y="78"/>
                  </a:lnTo>
                  <a:lnTo>
                    <a:pt x="154" y="71"/>
                  </a:lnTo>
                  <a:lnTo>
                    <a:pt x="147" y="66"/>
                  </a:lnTo>
                  <a:lnTo>
                    <a:pt x="139" y="61"/>
                  </a:lnTo>
                  <a:lnTo>
                    <a:pt x="130" y="59"/>
                  </a:lnTo>
                  <a:lnTo>
                    <a:pt x="121" y="57"/>
                  </a:lnTo>
                  <a:close/>
                  <a:moveTo>
                    <a:pt x="173" y="304"/>
                  </a:moveTo>
                  <a:lnTo>
                    <a:pt x="172" y="319"/>
                  </a:lnTo>
                  <a:lnTo>
                    <a:pt x="172" y="319"/>
                  </a:lnTo>
                  <a:lnTo>
                    <a:pt x="182" y="496"/>
                  </a:lnTo>
                  <a:lnTo>
                    <a:pt x="136" y="496"/>
                  </a:lnTo>
                  <a:lnTo>
                    <a:pt x="128" y="346"/>
                  </a:lnTo>
                  <a:lnTo>
                    <a:pt x="109" y="346"/>
                  </a:lnTo>
                  <a:lnTo>
                    <a:pt x="100" y="496"/>
                  </a:lnTo>
                  <a:lnTo>
                    <a:pt x="56" y="496"/>
                  </a:lnTo>
                  <a:lnTo>
                    <a:pt x="62" y="319"/>
                  </a:lnTo>
                  <a:lnTo>
                    <a:pt x="59" y="248"/>
                  </a:lnTo>
                  <a:lnTo>
                    <a:pt x="19" y="305"/>
                  </a:lnTo>
                  <a:lnTo>
                    <a:pt x="0" y="288"/>
                  </a:lnTo>
                  <a:lnTo>
                    <a:pt x="56" y="164"/>
                  </a:lnTo>
                  <a:lnTo>
                    <a:pt x="89" y="164"/>
                  </a:lnTo>
                  <a:lnTo>
                    <a:pt x="121" y="202"/>
                  </a:lnTo>
                  <a:lnTo>
                    <a:pt x="151" y="164"/>
                  </a:lnTo>
                  <a:lnTo>
                    <a:pt x="177" y="164"/>
                  </a:lnTo>
                  <a:lnTo>
                    <a:pt x="189" y="137"/>
                  </a:lnTo>
                  <a:lnTo>
                    <a:pt x="252" y="137"/>
                  </a:lnTo>
                  <a:lnTo>
                    <a:pt x="248" y="144"/>
                  </a:lnTo>
                  <a:lnTo>
                    <a:pt x="254" y="157"/>
                  </a:lnTo>
                  <a:lnTo>
                    <a:pt x="240" y="255"/>
                  </a:lnTo>
                  <a:lnTo>
                    <a:pt x="261" y="276"/>
                  </a:lnTo>
                  <a:lnTo>
                    <a:pt x="261" y="277"/>
                  </a:lnTo>
                  <a:lnTo>
                    <a:pt x="262" y="277"/>
                  </a:lnTo>
                  <a:lnTo>
                    <a:pt x="263" y="277"/>
                  </a:lnTo>
                  <a:lnTo>
                    <a:pt x="263" y="276"/>
                  </a:lnTo>
                  <a:lnTo>
                    <a:pt x="284" y="255"/>
                  </a:lnTo>
                  <a:lnTo>
                    <a:pt x="270" y="157"/>
                  </a:lnTo>
                  <a:lnTo>
                    <a:pt x="277" y="144"/>
                  </a:lnTo>
                  <a:lnTo>
                    <a:pt x="272" y="137"/>
                  </a:lnTo>
                  <a:lnTo>
                    <a:pt x="335" y="137"/>
                  </a:lnTo>
                  <a:lnTo>
                    <a:pt x="345" y="164"/>
                  </a:lnTo>
                  <a:lnTo>
                    <a:pt x="374" y="164"/>
                  </a:lnTo>
                  <a:lnTo>
                    <a:pt x="405" y="202"/>
                  </a:lnTo>
                  <a:lnTo>
                    <a:pt x="436" y="164"/>
                  </a:lnTo>
                  <a:lnTo>
                    <a:pt x="464" y="164"/>
                  </a:lnTo>
                  <a:lnTo>
                    <a:pt x="516" y="280"/>
                  </a:lnTo>
                  <a:lnTo>
                    <a:pt x="495" y="298"/>
                  </a:lnTo>
                  <a:lnTo>
                    <a:pt x="460" y="239"/>
                  </a:lnTo>
                  <a:lnTo>
                    <a:pt x="457" y="319"/>
                  </a:lnTo>
                  <a:lnTo>
                    <a:pt x="457" y="319"/>
                  </a:lnTo>
                  <a:lnTo>
                    <a:pt x="466" y="496"/>
                  </a:lnTo>
                  <a:lnTo>
                    <a:pt x="421" y="496"/>
                  </a:lnTo>
                  <a:lnTo>
                    <a:pt x="412" y="346"/>
                  </a:lnTo>
                  <a:lnTo>
                    <a:pt x="393" y="346"/>
                  </a:lnTo>
                  <a:lnTo>
                    <a:pt x="383" y="496"/>
                  </a:lnTo>
                  <a:lnTo>
                    <a:pt x="340" y="496"/>
                  </a:lnTo>
                  <a:lnTo>
                    <a:pt x="347" y="319"/>
                  </a:lnTo>
                  <a:lnTo>
                    <a:pt x="346" y="307"/>
                  </a:lnTo>
                  <a:lnTo>
                    <a:pt x="328" y="322"/>
                  </a:lnTo>
                  <a:lnTo>
                    <a:pt x="337" y="532"/>
                  </a:lnTo>
                  <a:lnTo>
                    <a:pt x="285" y="532"/>
                  </a:lnTo>
                  <a:lnTo>
                    <a:pt x="273" y="353"/>
                  </a:lnTo>
                  <a:lnTo>
                    <a:pt x="250" y="353"/>
                  </a:lnTo>
                  <a:lnTo>
                    <a:pt x="241" y="532"/>
                  </a:lnTo>
                  <a:lnTo>
                    <a:pt x="186" y="532"/>
                  </a:lnTo>
                  <a:lnTo>
                    <a:pt x="198" y="322"/>
                  </a:lnTo>
                  <a:lnTo>
                    <a:pt x="173" y="304"/>
                  </a:lnTo>
                  <a:close/>
                  <a:moveTo>
                    <a:pt x="404" y="57"/>
                  </a:moveTo>
                  <a:lnTo>
                    <a:pt x="395" y="59"/>
                  </a:lnTo>
                  <a:lnTo>
                    <a:pt x="386" y="61"/>
                  </a:lnTo>
                  <a:lnTo>
                    <a:pt x="377" y="66"/>
                  </a:lnTo>
                  <a:lnTo>
                    <a:pt x="370" y="71"/>
                  </a:lnTo>
                  <a:lnTo>
                    <a:pt x="365" y="78"/>
                  </a:lnTo>
                  <a:lnTo>
                    <a:pt x="360" y="87"/>
                  </a:lnTo>
                  <a:lnTo>
                    <a:pt x="358" y="96"/>
                  </a:lnTo>
                  <a:lnTo>
                    <a:pt x="356" y="106"/>
                  </a:lnTo>
                  <a:lnTo>
                    <a:pt x="358" y="116"/>
                  </a:lnTo>
                  <a:lnTo>
                    <a:pt x="360" y="125"/>
                  </a:lnTo>
                  <a:lnTo>
                    <a:pt x="365" y="133"/>
                  </a:lnTo>
                  <a:lnTo>
                    <a:pt x="370" y="140"/>
                  </a:lnTo>
                  <a:lnTo>
                    <a:pt x="377" y="146"/>
                  </a:lnTo>
                  <a:lnTo>
                    <a:pt x="386" y="151"/>
                  </a:lnTo>
                  <a:lnTo>
                    <a:pt x="395" y="153"/>
                  </a:lnTo>
                  <a:lnTo>
                    <a:pt x="404" y="154"/>
                  </a:lnTo>
                  <a:lnTo>
                    <a:pt x="415" y="153"/>
                  </a:lnTo>
                  <a:lnTo>
                    <a:pt x="423" y="151"/>
                  </a:lnTo>
                  <a:lnTo>
                    <a:pt x="431" y="146"/>
                  </a:lnTo>
                  <a:lnTo>
                    <a:pt x="439" y="140"/>
                  </a:lnTo>
                  <a:lnTo>
                    <a:pt x="445" y="133"/>
                  </a:lnTo>
                  <a:lnTo>
                    <a:pt x="449" y="125"/>
                  </a:lnTo>
                  <a:lnTo>
                    <a:pt x="452" y="116"/>
                  </a:lnTo>
                  <a:lnTo>
                    <a:pt x="453" y="106"/>
                  </a:lnTo>
                  <a:lnTo>
                    <a:pt x="452" y="96"/>
                  </a:lnTo>
                  <a:lnTo>
                    <a:pt x="449" y="87"/>
                  </a:lnTo>
                  <a:lnTo>
                    <a:pt x="445" y="78"/>
                  </a:lnTo>
                  <a:lnTo>
                    <a:pt x="439" y="71"/>
                  </a:lnTo>
                  <a:lnTo>
                    <a:pt x="431" y="66"/>
                  </a:lnTo>
                  <a:lnTo>
                    <a:pt x="423" y="61"/>
                  </a:lnTo>
                  <a:lnTo>
                    <a:pt x="415" y="59"/>
                  </a:lnTo>
                  <a:lnTo>
                    <a:pt x="404" y="57"/>
                  </a:lnTo>
                  <a:close/>
                  <a:moveTo>
                    <a:pt x="263" y="0"/>
                  </a:moveTo>
                  <a:lnTo>
                    <a:pt x="257" y="0"/>
                  </a:lnTo>
                  <a:lnTo>
                    <a:pt x="251" y="1"/>
                  </a:lnTo>
                  <a:lnTo>
                    <a:pt x="245" y="3"/>
                  </a:lnTo>
                  <a:lnTo>
                    <a:pt x="240" y="5"/>
                  </a:lnTo>
                  <a:lnTo>
                    <a:pt x="229" y="11"/>
                  </a:lnTo>
                  <a:lnTo>
                    <a:pt x="220" y="18"/>
                  </a:lnTo>
                  <a:lnTo>
                    <a:pt x="213" y="27"/>
                  </a:lnTo>
                  <a:lnTo>
                    <a:pt x="207" y="38"/>
                  </a:lnTo>
                  <a:lnTo>
                    <a:pt x="206" y="42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2" y="61"/>
                  </a:lnTo>
                  <a:lnTo>
                    <a:pt x="203" y="67"/>
                  </a:lnTo>
                  <a:lnTo>
                    <a:pt x="203" y="73"/>
                  </a:lnTo>
                  <a:lnTo>
                    <a:pt x="206" y="78"/>
                  </a:lnTo>
                  <a:lnTo>
                    <a:pt x="207" y="84"/>
                  </a:lnTo>
                  <a:lnTo>
                    <a:pt x="213" y="95"/>
                  </a:lnTo>
                  <a:lnTo>
                    <a:pt x="220" y="103"/>
                  </a:lnTo>
                  <a:lnTo>
                    <a:pt x="229" y="111"/>
                  </a:lnTo>
                  <a:lnTo>
                    <a:pt x="240" y="116"/>
                  </a:lnTo>
                  <a:lnTo>
                    <a:pt x="245" y="118"/>
                  </a:lnTo>
                  <a:lnTo>
                    <a:pt x="251" y="119"/>
                  </a:lnTo>
                  <a:lnTo>
                    <a:pt x="257" y="120"/>
                  </a:lnTo>
                  <a:lnTo>
                    <a:pt x="263" y="120"/>
                  </a:lnTo>
                  <a:lnTo>
                    <a:pt x="269" y="120"/>
                  </a:lnTo>
                  <a:lnTo>
                    <a:pt x="275" y="119"/>
                  </a:lnTo>
                  <a:lnTo>
                    <a:pt x="280" y="118"/>
                  </a:lnTo>
                  <a:lnTo>
                    <a:pt x="286" y="116"/>
                  </a:lnTo>
                  <a:lnTo>
                    <a:pt x="297" y="111"/>
                  </a:lnTo>
                  <a:lnTo>
                    <a:pt x="305" y="103"/>
                  </a:lnTo>
                  <a:lnTo>
                    <a:pt x="313" y="95"/>
                  </a:lnTo>
                  <a:lnTo>
                    <a:pt x="319" y="84"/>
                  </a:lnTo>
                  <a:lnTo>
                    <a:pt x="320" y="78"/>
                  </a:lnTo>
                  <a:lnTo>
                    <a:pt x="323" y="73"/>
                  </a:lnTo>
                  <a:lnTo>
                    <a:pt x="323" y="67"/>
                  </a:lnTo>
                  <a:lnTo>
                    <a:pt x="324" y="61"/>
                  </a:lnTo>
                  <a:lnTo>
                    <a:pt x="323" y="54"/>
                  </a:lnTo>
                  <a:lnTo>
                    <a:pt x="323" y="48"/>
                  </a:lnTo>
                  <a:lnTo>
                    <a:pt x="320" y="42"/>
                  </a:lnTo>
                  <a:lnTo>
                    <a:pt x="319" y="38"/>
                  </a:lnTo>
                  <a:lnTo>
                    <a:pt x="313" y="27"/>
                  </a:lnTo>
                  <a:lnTo>
                    <a:pt x="305" y="18"/>
                  </a:lnTo>
                  <a:lnTo>
                    <a:pt x="297" y="11"/>
                  </a:lnTo>
                  <a:lnTo>
                    <a:pt x="286" y="5"/>
                  </a:lnTo>
                  <a:lnTo>
                    <a:pt x="280" y="3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进一步巩固拓展脱贫攻坚成果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0" y="1332230"/>
            <a:ext cx="13849985" cy="3732530"/>
            <a:chOff x="0" y="2588"/>
            <a:chExt cx="21811" cy="5878"/>
          </a:xfrm>
        </p:grpSpPr>
        <p:sp>
          <p:nvSpPr>
            <p:cNvPr id="27" name="任意多边形 26"/>
            <p:cNvSpPr/>
            <p:nvPr/>
          </p:nvSpPr>
          <p:spPr>
            <a:xfrm>
              <a:off x="0" y="4861"/>
              <a:ext cx="19194" cy="1500"/>
            </a:xfrm>
            <a:custGeom>
              <a:avLst/>
              <a:gdLst>
                <a:gd name="connsiteX0" fmla="*/ 0 w 12188142"/>
                <a:gd name="connsiteY0" fmla="*/ 952354 h 952354"/>
                <a:gd name="connsiteX1" fmla="*/ 2222339 w 12188142"/>
                <a:gd name="connsiteY1" fmla="*/ 269448 h 952354"/>
                <a:gd name="connsiteX2" fmla="*/ 4710896 w 12188142"/>
                <a:gd name="connsiteY2" fmla="*/ 547240 h 952354"/>
                <a:gd name="connsiteX3" fmla="*/ 6331352 w 12188142"/>
                <a:gd name="connsiteY3" fmla="*/ 3230 h 952354"/>
                <a:gd name="connsiteX4" fmla="*/ 7836061 w 12188142"/>
                <a:gd name="connsiteY4" fmla="*/ 848182 h 952354"/>
                <a:gd name="connsiteX5" fmla="*/ 9699585 w 12188142"/>
                <a:gd name="connsiteY5" fmla="*/ 269448 h 952354"/>
                <a:gd name="connsiteX6" fmla="*/ 12188142 w 12188142"/>
                <a:gd name="connsiteY6" fmla="*/ 813458 h 95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88142" h="952354">
                  <a:moveTo>
                    <a:pt x="0" y="952354"/>
                  </a:moveTo>
                  <a:cubicBezTo>
                    <a:pt x="718595" y="644660"/>
                    <a:pt x="1437190" y="336967"/>
                    <a:pt x="2222339" y="269448"/>
                  </a:cubicBezTo>
                  <a:cubicBezTo>
                    <a:pt x="3007488" y="201929"/>
                    <a:pt x="4026061" y="591610"/>
                    <a:pt x="4710896" y="547240"/>
                  </a:cubicBezTo>
                  <a:cubicBezTo>
                    <a:pt x="5395732" y="502870"/>
                    <a:pt x="5810491" y="-46927"/>
                    <a:pt x="6331352" y="3230"/>
                  </a:cubicBezTo>
                  <a:cubicBezTo>
                    <a:pt x="6852213" y="53387"/>
                    <a:pt x="7274689" y="803812"/>
                    <a:pt x="7836061" y="848182"/>
                  </a:cubicBezTo>
                  <a:cubicBezTo>
                    <a:pt x="8397433" y="892552"/>
                    <a:pt x="8974238" y="275235"/>
                    <a:pt x="9699585" y="269448"/>
                  </a:cubicBezTo>
                  <a:cubicBezTo>
                    <a:pt x="10424932" y="263661"/>
                    <a:pt x="11306537" y="538559"/>
                    <a:pt x="12188142" y="813458"/>
                  </a:cubicBezTo>
                </a:path>
              </a:pathLst>
            </a:custGeom>
            <a:noFill/>
            <a:ln>
              <a:solidFill>
                <a:srgbClr val="D3A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1078" y="5350"/>
              <a:ext cx="930" cy="93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>
              <a:outerShdw blurRad="162560" dist="30480" dir="2700006" algn="tl" rotWithShape="0">
                <a:srgbClr val="B801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38" y="4907"/>
              <a:ext cx="930" cy="93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>
              <a:outerShdw blurRad="162560" dist="30480" dir="2700006" algn="tl" rotWithShape="0">
                <a:srgbClr val="B801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438" y="4977"/>
              <a:ext cx="930" cy="93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>
              <a:outerShdw blurRad="162560" dist="30480" dir="2700006" algn="tl" rotWithShape="0">
                <a:srgbClr val="B801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0898" y="5097"/>
              <a:ext cx="930" cy="93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>
              <a:outerShdw blurRad="162560" dist="30480" dir="2700006" algn="tl" rotWithShape="0">
                <a:srgbClr val="B801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4218" y="5057"/>
              <a:ext cx="930" cy="93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>
              <a:outerShdw blurRad="162560" dist="30480" dir="2700006" algn="tl" rotWithShape="0">
                <a:srgbClr val="B801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zh-CN" altLang="en-US" sz="144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5" name="直接连接符 14"/>
            <p:cNvCxnSpPr>
              <a:endCxn id="26" idx="0"/>
            </p:cNvCxnSpPr>
            <p:nvPr/>
          </p:nvCxnSpPr>
          <p:spPr>
            <a:xfrm>
              <a:off x="1529" y="6279"/>
              <a:ext cx="0" cy="1286"/>
            </a:xfrm>
            <a:prstGeom prst="line">
              <a:avLst/>
            </a:prstGeom>
            <a:ln w="28575">
              <a:gradFill>
                <a:gsLst>
                  <a:gs pos="0">
                    <a:srgbClr val="FFC000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892" y="5903"/>
              <a:ext cx="0" cy="1471"/>
            </a:xfrm>
            <a:prstGeom prst="line">
              <a:avLst/>
            </a:prstGeom>
            <a:ln w="28575">
              <a:gradFill>
                <a:gsLst>
                  <a:gs pos="0">
                    <a:srgbClr val="FFC000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4670" y="5987"/>
              <a:ext cx="0" cy="1387"/>
            </a:xfrm>
            <a:prstGeom prst="line">
              <a:avLst/>
            </a:prstGeom>
            <a:ln w="28575">
              <a:gradFill>
                <a:gsLst>
                  <a:gs pos="0">
                    <a:srgbClr val="FFC000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4609" y="3477"/>
              <a:ext cx="0" cy="1446"/>
            </a:xfrm>
            <a:prstGeom prst="line">
              <a:avLst/>
            </a:prstGeom>
            <a:ln w="28575">
              <a:gradFill>
                <a:gsLst>
                  <a:gs pos="0">
                    <a:srgbClr val="FFC000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1376" y="3286"/>
              <a:ext cx="0" cy="1801"/>
            </a:xfrm>
            <a:prstGeom prst="line">
              <a:avLst/>
            </a:prstGeom>
            <a:ln w="28575">
              <a:gradFill>
                <a:gsLst>
                  <a:gs pos="0">
                    <a:srgbClr val="FFC000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4365" y="2926"/>
              <a:ext cx="475" cy="475"/>
            </a:xfrm>
            <a:prstGeom prst="ellipse">
              <a:avLst/>
            </a:prstGeom>
            <a:solidFill>
              <a:srgbClr val="36C200"/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1125" y="2641"/>
              <a:ext cx="475" cy="475"/>
            </a:xfrm>
            <a:prstGeom prst="ellipse">
              <a:avLst/>
            </a:prstGeom>
            <a:solidFill>
              <a:srgbClr val="36C200"/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438" y="7352"/>
              <a:ext cx="475" cy="475"/>
            </a:xfrm>
            <a:prstGeom prst="ellipse">
              <a:avLst/>
            </a:prstGeom>
            <a:solidFill>
              <a:srgbClr val="36C200"/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7654" y="7252"/>
              <a:ext cx="475" cy="475"/>
            </a:xfrm>
            <a:prstGeom prst="ellipse">
              <a:avLst/>
            </a:prstGeom>
            <a:solidFill>
              <a:srgbClr val="36C200"/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291" y="7565"/>
              <a:ext cx="475" cy="475"/>
            </a:xfrm>
            <a:prstGeom prst="ellipse">
              <a:avLst/>
            </a:prstGeom>
            <a:solidFill>
              <a:srgbClr val="36C200"/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49" y="7565"/>
              <a:ext cx="488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  <a:sym typeface="+mn-ea"/>
                </a:rPr>
                <a:t>做优做强农业主导产业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876" y="2832"/>
              <a:ext cx="605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实施农业重大工程项目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提升行动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368" y="7338"/>
              <a:ext cx="580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  <a:sym typeface="+mn-ea"/>
                </a:rPr>
                <a:t>实施农产品加工业提升行动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701" y="2588"/>
              <a:ext cx="5808" cy="6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  <a:sym typeface="+mn-ea"/>
                </a:rPr>
                <a:t>加快发展农村新产业新业态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48" y="7256"/>
              <a:ext cx="666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加快推进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  <a:p>
              <a:pPr algn="l"/>
              <a:r>
                <a:rPr lang="zh-CN" altLang="en-US" sz="2200" spc="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农业绿色发展</a:t>
              </a:r>
              <a:endParaRPr lang="zh-CN" altLang="en-US" sz="2200" spc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加快推进乡村产业高质量发展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五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282190" y="1481455"/>
            <a:ext cx="7112635" cy="2919730"/>
            <a:chOff x="3594" y="3159"/>
            <a:chExt cx="11201" cy="4598"/>
          </a:xfrm>
        </p:grpSpPr>
        <p:grpSp>
          <p:nvGrpSpPr>
            <p:cNvPr id="34" name="组合 33"/>
            <p:cNvGrpSpPr/>
            <p:nvPr/>
          </p:nvGrpSpPr>
          <p:grpSpPr>
            <a:xfrm>
              <a:off x="3594" y="3159"/>
              <a:ext cx="2636" cy="4597"/>
              <a:chOff x="2180" y="3159"/>
              <a:chExt cx="2636" cy="4597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2230" y="4506"/>
                <a:ext cx="2544" cy="1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>
                  <a:lnSpc>
                    <a:spcPct val="150000"/>
                  </a:lnSpc>
                </a:pPr>
                <a:r>
                  <a:rPr lang="zh-CN" altLang="en-US" sz="2200">
                    <a:latin typeface="微软雅黑" panose="020B0503020204020204" charset="-122"/>
                    <a:ea typeface="微软雅黑" panose="020B0503020204020204" charset="-122"/>
                  </a:rPr>
                  <a:t>促进农民</a:t>
                </a:r>
                <a:endParaRPr lang="zh-CN" altLang="en-US" sz="22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fontAlgn="auto">
                  <a:lnSpc>
                    <a:spcPct val="150000"/>
                  </a:lnSpc>
                </a:pPr>
                <a:r>
                  <a:rPr lang="zh-CN" altLang="en-US" sz="2200">
                    <a:latin typeface="微软雅黑" panose="020B0503020204020204" charset="-122"/>
                    <a:ea typeface="微软雅黑" panose="020B0503020204020204" charset="-122"/>
                  </a:rPr>
                  <a:t>就业创业</a:t>
                </a:r>
                <a:endParaRPr lang="zh-CN" altLang="en-US" sz="2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" name="形状"/>
              <p:cNvSpPr>
                <a:spLocks noEditPoints="1"/>
              </p:cNvSpPr>
              <p:nvPr/>
            </p:nvSpPr>
            <p:spPr bwMode="auto">
              <a:xfrm>
                <a:off x="2180" y="3159"/>
                <a:ext cx="2636" cy="4597"/>
              </a:xfrm>
              <a:custGeom>
                <a:avLst/>
                <a:gdLst>
                  <a:gd name="T0" fmla="*/ 230 w 460"/>
                  <a:gd name="T1" fmla="*/ 802 h 802"/>
                  <a:gd name="T2" fmla="*/ 188 w 460"/>
                  <a:gd name="T3" fmla="*/ 792 h 802"/>
                  <a:gd name="T4" fmla="*/ 42 w 460"/>
                  <a:gd name="T5" fmla="*/ 708 h 802"/>
                  <a:gd name="T6" fmla="*/ 0 w 460"/>
                  <a:gd name="T7" fmla="*/ 634 h 802"/>
                  <a:gd name="T8" fmla="*/ 0 w 460"/>
                  <a:gd name="T9" fmla="*/ 167 h 802"/>
                  <a:gd name="T10" fmla="*/ 42 w 460"/>
                  <a:gd name="T11" fmla="*/ 94 h 802"/>
                  <a:gd name="T12" fmla="*/ 188 w 460"/>
                  <a:gd name="T13" fmla="*/ 10 h 802"/>
                  <a:gd name="T14" fmla="*/ 230 w 460"/>
                  <a:gd name="T15" fmla="*/ 0 h 802"/>
                  <a:gd name="T16" fmla="*/ 272 w 460"/>
                  <a:gd name="T17" fmla="*/ 10 h 802"/>
                  <a:gd name="T18" fmla="*/ 418 w 460"/>
                  <a:gd name="T19" fmla="*/ 94 h 802"/>
                  <a:gd name="T20" fmla="*/ 460 w 460"/>
                  <a:gd name="T21" fmla="*/ 167 h 802"/>
                  <a:gd name="T22" fmla="*/ 460 w 460"/>
                  <a:gd name="T23" fmla="*/ 634 h 802"/>
                  <a:gd name="T24" fmla="*/ 418 w 460"/>
                  <a:gd name="T25" fmla="*/ 708 h 802"/>
                  <a:gd name="T26" fmla="*/ 272 w 460"/>
                  <a:gd name="T27" fmla="*/ 792 h 802"/>
                  <a:gd name="T28" fmla="*/ 230 w 460"/>
                  <a:gd name="T29" fmla="*/ 802 h 802"/>
                  <a:gd name="T30" fmla="*/ 230 w 460"/>
                  <a:gd name="T31" fmla="*/ 12 h 802"/>
                  <a:gd name="T32" fmla="*/ 194 w 460"/>
                  <a:gd name="T33" fmla="*/ 20 h 802"/>
                  <a:gd name="T34" fmla="*/ 48 w 460"/>
                  <a:gd name="T35" fmla="*/ 104 h 802"/>
                  <a:gd name="T36" fmla="*/ 12 w 460"/>
                  <a:gd name="T37" fmla="*/ 167 h 802"/>
                  <a:gd name="T38" fmla="*/ 12 w 460"/>
                  <a:gd name="T39" fmla="*/ 634 h 802"/>
                  <a:gd name="T40" fmla="*/ 48 w 460"/>
                  <a:gd name="T41" fmla="*/ 697 h 802"/>
                  <a:gd name="T42" fmla="*/ 194 w 460"/>
                  <a:gd name="T43" fmla="*/ 781 h 802"/>
                  <a:gd name="T44" fmla="*/ 230 w 460"/>
                  <a:gd name="T45" fmla="*/ 790 h 802"/>
                  <a:gd name="T46" fmla="*/ 266 w 460"/>
                  <a:gd name="T47" fmla="*/ 781 h 802"/>
                  <a:gd name="T48" fmla="*/ 412 w 460"/>
                  <a:gd name="T49" fmla="*/ 697 h 802"/>
                  <a:gd name="T50" fmla="*/ 448 w 460"/>
                  <a:gd name="T51" fmla="*/ 634 h 802"/>
                  <a:gd name="T52" fmla="*/ 448 w 460"/>
                  <a:gd name="T53" fmla="*/ 167 h 802"/>
                  <a:gd name="T54" fmla="*/ 412 w 460"/>
                  <a:gd name="T55" fmla="*/ 104 h 802"/>
                  <a:gd name="T56" fmla="*/ 266 w 460"/>
                  <a:gd name="T57" fmla="*/ 20 h 802"/>
                  <a:gd name="T58" fmla="*/ 230 w 460"/>
                  <a:gd name="T59" fmla="*/ 1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0" h="802">
                    <a:moveTo>
                      <a:pt x="230" y="802"/>
                    </a:moveTo>
                    <a:cubicBezTo>
                      <a:pt x="214" y="802"/>
                      <a:pt x="199" y="798"/>
                      <a:pt x="188" y="792"/>
                    </a:cubicBezTo>
                    <a:cubicBezTo>
                      <a:pt x="42" y="708"/>
                      <a:pt x="42" y="708"/>
                      <a:pt x="42" y="708"/>
                    </a:cubicBezTo>
                    <a:cubicBezTo>
                      <a:pt x="19" y="694"/>
                      <a:pt x="0" y="661"/>
                      <a:pt x="0" y="634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40"/>
                      <a:pt x="19" y="107"/>
                      <a:pt x="42" y="94"/>
                    </a:cubicBezTo>
                    <a:cubicBezTo>
                      <a:pt x="188" y="10"/>
                      <a:pt x="188" y="10"/>
                      <a:pt x="188" y="10"/>
                    </a:cubicBezTo>
                    <a:cubicBezTo>
                      <a:pt x="199" y="4"/>
                      <a:pt x="214" y="0"/>
                      <a:pt x="230" y="0"/>
                    </a:cubicBezTo>
                    <a:cubicBezTo>
                      <a:pt x="246" y="0"/>
                      <a:pt x="261" y="4"/>
                      <a:pt x="272" y="10"/>
                    </a:cubicBezTo>
                    <a:cubicBezTo>
                      <a:pt x="418" y="94"/>
                      <a:pt x="418" y="94"/>
                      <a:pt x="418" y="94"/>
                    </a:cubicBezTo>
                    <a:cubicBezTo>
                      <a:pt x="441" y="107"/>
                      <a:pt x="460" y="140"/>
                      <a:pt x="460" y="167"/>
                    </a:cubicBezTo>
                    <a:cubicBezTo>
                      <a:pt x="460" y="634"/>
                      <a:pt x="460" y="634"/>
                      <a:pt x="460" y="634"/>
                    </a:cubicBezTo>
                    <a:cubicBezTo>
                      <a:pt x="460" y="661"/>
                      <a:pt x="441" y="694"/>
                      <a:pt x="418" y="708"/>
                    </a:cubicBezTo>
                    <a:cubicBezTo>
                      <a:pt x="272" y="792"/>
                      <a:pt x="272" y="792"/>
                      <a:pt x="272" y="792"/>
                    </a:cubicBezTo>
                    <a:cubicBezTo>
                      <a:pt x="261" y="798"/>
                      <a:pt x="246" y="802"/>
                      <a:pt x="230" y="802"/>
                    </a:cubicBezTo>
                    <a:close/>
                    <a:moveTo>
                      <a:pt x="230" y="12"/>
                    </a:moveTo>
                    <a:cubicBezTo>
                      <a:pt x="216" y="12"/>
                      <a:pt x="203" y="15"/>
                      <a:pt x="194" y="20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29" y="116"/>
                      <a:pt x="12" y="145"/>
                      <a:pt x="12" y="167"/>
                    </a:cubicBezTo>
                    <a:cubicBezTo>
                      <a:pt x="12" y="634"/>
                      <a:pt x="12" y="634"/>
                      <a:pt x="12" y="634"/>
                    </a:cubicBezTo>
                    <a:cubicBezTo>
                      <a:pt x="12" y="657"/>
                      <a:pt x="29" y="686"/>
                      <a:pt x="48" y="697"/>
                    </a:cubicBezTo>
                    <a:cubicBezTo>
                      <a:pt x="194" y="781"/>
                      <a:pt x="194" y="781"/>
                      <a:pt x="194" y="781"/>
                    </a:cubicBezTo>
                    <a:cubicBezTo>
                      <a:pt x="203" y="787"/>
                      <a:pt x="216" y="790"/>
                      <a:pt x="230" y="790"/>
                    </a:cubicBezTo>
                    <a:cubicBezTo>
                      <a:pt x="244" y="790"/>
                      <a:pt x="257" y="787"/>
                      <a:pt x="266" y="781"/>
                    </a:cubicBezTo>
                    <a:cubicBezTo>
                      <a:pt x="412" y="697"/>
                      <a:pt x="412" y="697"/>
                      <a:pt x="412" y="697"/>
                    </a:cubicBezTo>
                    <a:cubicBezTo>
                      <a:pt x="431" y="686"/>
                      <a:pt x="448" y="657"/>
                      <a:pt x="448" y="634"/>
                    </a:cubicBezTo>
                    <a:cubicBezTo>
                      <a:pt x="448" y="167"/>
                      <a:pt x="448" y="167"/>
                      <a:pt x="448" y="167"/>
                    </a:cubicBezTo>
                    <a:cubicBezTo>
                      <a:pt x="448" y="145"/>
                      <a:pt x="431" y="116"/>
                      <a:pt x="412" y="104"/>
                    </a:cubicBezTo>
                    <a:cubicBezTo>
                      <a:pt x="266" y="20"/>
                      <a:pt x="266" y="20"/>
                      <a:pt x="266" y="20"/>
                    </a:cubicBezTo>
                    <a:cubicBezTo>
                      <a:pt x="257" y="15"/>
                      <a:pt x="244" y="12"/>
                      <a:pt x="230" y="12"/>
                    </a:cubicBezTo>
                    <a:close/>
                  </a:path>
                </a:pathLst>
              </a:custGeom>
              <a:solidFill>
                <a:srgbClr val="4AA06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668" y="3159"/>
              <a:ext cx="3821" cy="4598"/>
              <a:chOff x="5254" y="3159"/>
              <a:chExt cx="3821" cy="459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5254" y="5082"/>
                <a:ext cx="538" cy="405"/>
                <a:chOff x="3811588" y="2488930"/>
                <a:chExt cx="341314" cy="257175"/>
              </a:xfrm>
            </p:grpSpPr>
            <p:sp>
              <p:nvSpPr>
                <p:cNvPr id="22" name="形状"/>
                <p:cNvSpPr/>
                <p:nvPr/>
              </p:nvSpPr>
              <p:spPr bwMode="auto">
                <a:xfrm>
                  <a:off x="3990977" y="2488930"/>
                  <a:ext cx="161925" cy="257175"/>
                </a:xfrm>
                <a:custGeom>
                  <a:avLst/>
                  <a:gdLst>
                    <a:gd name="T0" fmla="*/ 8 w 51"/>
                    <a:gd name="T1" fmla="*/ 81 h 81"/>
                    <a:gd name="T2" fmla="*/ 3 w 51"/>
                    <a:gd name="T3" fmla="*/ 78 h 81"/>
                    <a:gd name="T4" fmla="*/ 3 w 51"/>
                    <a:gd name="T5" fmla="*/ 68 h 81"/>
                    <a:gd name="T6" fmla="*/ 30 w 51"/>
                    <a:gd name="T7" fmla="*/ 41 h 81"/>
                    <a:gd name="T8" fmla="*/ 3 w 51"/>
                    <a:gd name="T9" fmla="*/ 14 h 81"/>
                    <a:gd name="T10" fmla="*/ 3 w 51"/>
                    <a:gd name="T11" fmla="*/ 3 h 81"/>
                    <a:gd name="T12" fmla="*/ 13 w 51"/>
                    <a:gd name="T13" fmla="*/ 3 h 81"/>
                    <a:gd name="T14" fmla="*/ 51 w 51"/>
                    <a:gd name="T15" fmla="*/ 41 h 81"/>
                    <a:gd name="T16" fmla="*/ 13 w 51"/>
                    <a:gd name="T17" fmla="*/ 78 h 81"/>
                    <a:gd name="T18" fmla="*/ 8 w 51"/>
                    <a:gd name="T19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" h="81">
                      <a:moveTo>
                        <a:pt x="8" y="81"/>
                      </a:moveTo>
                      <a:cubicBezTo>
                        <a:pt x="6" y="81"/>
                        <a:pt x="4" y="80"/>
                        <a:pt x="3" y="78"/>
                      </a:cubicBezTo>
                      <a:cubicBezTo>
                        <a:pt x="0" y="76"/>
                        <a:pt x="0" y="71"/>
                        <a:pt x="3" y="68"/>
                      </a:cubicBezTo>
                      <a:cubicBezTo>
                        <a:pt x="30" y="41"/>
                        <a:pt x="30" y="41"/>
                        <a:pt x="30" y="4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1"/>
                        <a:pt x="0" y="6"/>
                        <a:pt x="3" y="3"/>
                      </a:cubicBezTo>
                      <a:cubicBezTo>
                        <a:pt x="5" y="0"/>
                        <a:pt x="10" y="0"/>
                        <a:pt x="13" y="3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13" y="78"/>
                        <a:pt x="13" y="78"/>
                        <a:pt x="13" y="78"/>
                      </a:cubicBezTo>
                      <a:cubicBezTo>
                        <a:pt x="12" y="80"/>
                        <a:pt x="10" y="81"/>
                        <a:pt x="8" y="81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</a:endParaRPr>
                </a:p>
              </p:txBody>
            </p:sp>
            <p:sp>
              <p:nvSpPr>
                <p:cNvPr id="23" name="形状"/>
                <p:cNvSpPr/>
                <p:nvPr/>
              </p:nvSpPr>
              <p:spPr bwMode="auto">
                <a:xfrm>
                  <a:off x="3811588" y="2488930"/>
                  <a:ext cx="160338" cy="257175"/>
                </a:xfrm>
                <a:custGeom>
                  <a:avLst/>
                  <a:gdLst>
                    <a:gd name="T0" fmla="*/ 8 w 51"/>
                    <a:gd name="T1" fmla="*/ 81 h 81"/>
                    <a:gd name="T2" fmla="*/ 2 w 51"/>
                    <a:gd name="T3" fmla="*/ 78 h 81"/>
                    <a:gd name="T4" fmla="*/ 2 w 51"/>
                    <a:gd name="T5" fmla="*/ 68 h 81"/>
                    <a:gd name="T6" fmla="*/ 30 w 51"/>
                    <a:gd name="T7" fmla="*/ 41 h 81"/>
                    <a:gd name="T8" fmla="*/ 2 w 51"/>
                    <a:gd name="T9" fmla="*/ 14 h 81"/>
                    <a:gd name="T10" fmla="*/ 2 w 51"/>
                    <a:gd name="T11" fmla="*/ 3 h 81"/>
                    <a:gd name="T12" fmla="*/ 13 w 51"/>
                    <a:gd name="T13" fmla="*/ 3 h 81"/>
                    <a:gd name="T14" fmla="*/ 51 w 51"/>
                    <a:gd name="T15" fmla="*/ 41 h 81"/>
                    <a:gd name="T16" fmla="*/ 13 w 51"/>
                    <a:gd name="T17" fmla="*/ 78 h 81"/>
                    <a:gd name="T18" fmla="*/ 8 w 51"/>
                    <a:gd name="T19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" h="81">
                      <a:moveTo>
                        <a:pt x="8" y="81"/>
                      </a:moveTo>
                      <a:cubicBezTo>
                        <a:pt x="6" y="81"/>
                        <a:pt x="4" y="80"/>
                        <a:pt x="2" y="78"/>
                      </a:cubicBezTo>
                      <a:cubicBezTo>
                        <a:pt x="0" y="76"/>
                        <a:pt x="0" y="71"/>
                        <a:pt x="2" y="68"/>
                      </a:cubicBezTo>
                      <a:cubicBezTo>
                        <a:pt x="30" y="41"/>
                        <a:pt x="30" y="41"/>
                        <a:pt x="30" y="41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11"/>
                        <a:pt x="0" y="6"/>
                        <a:pt x="2" y="3"/>
                      </a:cubicBezTo>
                      <a:cubicBezTo>
                        <a:pt x="5" y="0"/>
                        <a:pt x="10" y="0"/>
                        <a:pt x="13" y="3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13" y="78"/>
                        <a:pt x="13" y="78"/>
                        <a:pt x="13" y="78"/>
                      </a:cubicBezTo>
                      <a:cubicBezTo>
                        <a:pt x="12" y="80"/>
                        <a:pt x="10" y="81"/>
                        <a:pt x="8" y="81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0">
                <a:off x="6438" y="3159"/>
                <a:ext cx="2637" cy="4598"/>
                <a:chOff x="4295773" y="1267824"/>
                <a:chExt cx="1460503" cy="2546350"/>
              </a:xfrm>
              <a:solidFill>
                <a:srgbClr val="F2C43D"/>
              </a:solidFill>
            </p:grpSpPr>
            <p:sp>
              <p:nvSpPr>
                <p:cNvPr id="52" name="形状"/>
                <p:cNvSpPr>
                  <a:spLocks noEditPoints="1"/>
                </p:cNvSpPr>
                <p:nvPr/>
              </p:nvSpPr>
              <p:spPr bwMode="auto">
                <a:xfrm>
                  <a:off x="4295776" y="1267824"/>
                  <a:ext cx="1460500" cy="2546350"/>
                </a:xfrm>
                <a:custGeom>
                  <a:avLst/>
                  <a:gdLst>
                    <a:gd name="T0" fmla="*/ 230 w 460"/>
                    <a:gd name="T1" fmla="*/ 802 h 802"/>
                    <a:gd name="T2" fmla="*/ 187 w 460"/>
                    <a:gd name="T3" fmla="*/ 792 h 802"/>
                    <a:gd name="T4" fmla="*/ 42 w 460"/>
                    <a:gd name="T5" fmla="*/ 708 h 802"/>
                    <a:gd name="T6" fmla="*/ 0 w 460"/>
                    <a:gd name="T7" fmla="*/ 634 h 802"/>
                    <a:gd name="T8" fmla="*/ 0 w 460"/>
                    <a:gd name="T9" fmla="*/ 167 h 802"/>
                    <a:gd name="T10" fmla="*/ 42 w 460"/>
                    <a:gd name="T11" fmla="*/ 94 h 802"/>
                    <a:gd name="T12" fmla="*/ 187 w 460"/>
                    <a:gd name="T13" fmla="*/ 10 h 802"/>
                    <a:gd name="T14" fmla="*/ 230 w 460"/>
                    <a:gd name="T15" fmla="*/ 0 h 802"/>
                    <a:gd name="T16" fmla="*/ 272 w 460"/>
                    <a:gd name="T17" fmla="*/ 10 h 802"/>
                    <a:gd name="T18" fmla="*/ 417 w 460"/>
                    <a:gd name="T19" fmla="*/ 94 h 802"/>
                    <a:gd name="T20" fmla="*/ 460 w 460"/>
                    <a:gd name="T21" fmla="*/ 167 h 802"/>
                    <a:gd name="T22" fmla="*/ 460 w 460"/>
                    <a:gd name="T23" fmla="*/ 634 h 802"/>
                    <a:gd name="T24" fmla="*/ 417 w 460"/>
                    <a:gd name="T25" fmla="*/ 708 h 802"/>
                    <a:gd name="T26" fmla="*/ 272 w 460"/>
                    <a:gd name="T27" fmla="*/ 792 h 802"/>
                    <a:gd name="T28" fmla="*/ 230 w 460"/>
                    <a:gd name="T29" fmla="*/ 802 h 802"/>
                    <a:gd name="T30" fmla="*/ 230 w 460"/>
                    <a:gd name="T31" fmla="*/ 12 h 802"/>
                    <a:gd name="T32" fmla="*/ 193 w 460"/>
                    <a:gd name="T33" fmla="*/ 20 h 802"/>
                    <a:gd name="T34" fmla="*/ 48 w 460"/>
                    <a:gd name="T35" fmla="*/ 104 h 802"/>
                    <a:gd name="T36" fmla="*/ 12 w 460"/>
                    <a:gd name="T37" fmla="*/ 167 h 802"/>
                    <a:gd name="T38" fmla="*/ 12 w 460"/>
                    <a:gd name="T39" fmla="*/ 634 h 802"/>
                    <a:gd name="T40" fmla="*/ 48 w 460"/>
                    <a:gd name="T41" fmla="*/ 697 h 802"/>
                    <a:gd name="T42" fmla="*/ 193 w 460"/>
                    <a:gd name="T43" fmla="*/ 781 h 802"/>
                    <a:gd name="T44" fmla="*/ 230 w 460"/>
                    <a:gd name="T45" fmla="*/ 790 h 802"/>
                    <a:gd name="T46" fmla="*/ 266 w 460"/>
                    <a:gd name="T47" fmla="*/ 781 h 802"/>
                    <a:gd name="T48" fmla="*/ 411 w 460"/>
                    <a:gd name="T49" fmla="*/ 697 h 802"/>
                    <a:gd name="T50" fmla="*/ 448 w 460"/>
                    <a:gd name="T51" fmla="*/ 634 h 802"/>
                    <a:gd name="T52" fmla="*/ 448 w 460"/>
                    <a:gd name="T53" fmla="*/ 167 h 802"/>
                    <a:gd name="T54" fmla="*/ 411 w 460"/>
                    <a:gd name="T55" fmla="*/ 104 h 802"/>
                    <a:gd name="T56" fmla="*/ 266 w 460"/>
                    <a:gd name="T57" fmla="*/ 20 h 802"/>
                    <a:gd name="T58" fmla="*/ 230 w 460"/>
                    <a:gd name="T59" fmla="*/ 12 h 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60" h="802">
                      <a:moveTo>
                        <a:pt x="230" y="802"/>
                      </a:moveTo>
                      <a:cubicBezTo>
                        <a:pt x="214" y="802"/>
                        <a:pt x="199" y="798"/>
                        <a:pt x="187" y="792"/>
                      </a:cubicBezTo>
                      <a:cubicBezTo>
                        <a:pt x="42" y="708"/>
                        <a:pt x="42" y="708"/>
                        <a:pt x="42" y="708"/>
                      </a:cubicBezTo>
                      <a:cubicBezTo>
                        <a:pt x="19" y="694"/>
                        <a:pt x="0" y="661"/>
                        <a:pt x="0" y="634"/>
                      </a:cubicBezTo>
                      <a:cubicBezTo>
                        <a:pt x="0" y="167"/>
                        <a:pt x="0" y="167"/>
                        <a:pt x="0" y="167"/>
                      </a:cubicBezTo>
                      <a:cubicBezTo>
                        <a:pt x="0" y="140"/>
                        <a:pt x="19" y="107"/>
                        <a:pt x="42" y="94"/>
                      </a:cubicBezTo>
                      <a:cubicBezTo>
                        <a:pt x="187" y="10"/>
                        <a:pt x="187" y="10"/>
                        <a:pt x="187" y="10"/>
                      </a:cubicBezTo>
                      <a:cubicBezTo>
                        <a:pt x="199" y="4"/>
                        <a:pt x="214" y="0"/>
                        <a:pt x="230" y="0"/>
                      </a:cubicBezTo>
                      <a:cubicBezTo>
                        <a:pt x="246" y="0"/>
                        <a:pt x="261" y="4"/>
                        <a:pt x="272" y="10"/>
                      </a:cubicBezTo>
                      <a:cubicBezTo>
                        <a:pt x="417" y="94"/>
                        <a:pt x="417" y="94"/>
                        <a:pt x="417" y="94"/>
                      </a:cubicBezTo>
                      <a:cubicBezTo>
                        <a:pt x="441" y="107"/>
                        <a:pt x="460" y="140"/>
                        <a:pt x="460" y="167"/>
                      </a:cubicBezTo>
                      <a:cubicBezTo>
                        <a:pt x="460" y="634"/>
                        <a:pt x="460" y="634"/>
                        <a:pt x="460" y="634"/>
                      </a:cubicBezTo>
                      <a:cubicBezTo>
                        <a:pt x="460" y="661"/>
                        <a:pt x="441" y="694"/>
                        <a:pt x="417" y="708"/>
                      </a:cubicBezTo>
                      <a:cubicBezTo>
                        <a:pt x="272" y="792"/>
                        <a:pt x="272" y="792"/>
                        <a:pt x="272" y="792"/>
                      </a:cubicBezTo>
                      <a:cubicBezTo>
                        <a:pt x="261" y="798"/>
                        <a:pt x="246" y="802"/>
                        <a:pt x="230" y="802"/>
                      </a:cubicBezTo>
                      <a:close/>
                      <a:moveTo>
                        <a:pt x="230" y="12"/>
                      </a:moveTo>
                      <a:cubicBezTo>
                        <a:pt x="216" y="12"/>
                        <a:pt x="203" y="15"/>
                        <a:pt x="193" y="20"/>
                      </a:cubicBezTo>
                      <a:cubicBezTo>
                        <a:pt x="48" y="104"/>
                        <a:pt x="48" y="104"/>
                        <a:pt x="48" y="104"/>
                      </a:cubicBezTo>
                      <a:cubicBezTo>
                        <a:pt x="28" y="116"/>
                        <a:pt x="12" y="145"/>
                        <a:pt x="12" y="167"/>
                      </a:cubicBezTo>
                      <a:cubicBezTo>
                        <a:pt x="12" y="634"/>
                        <a:pt x="12" y="634"/>
                        <a:pt x="12" y="634"/>
                      </a:cubicBezTo>
                      <a:cubicBezTo>
                        <a:pt x="12" y="657"/>
                        <a:pt x="28" y="686"/>
                        <a:pt x="48" y="697"/>
                      </a:cubicBezTo>
                      <a:cubicBezTo>
                        <a:pt x="193" y="781"/>
                        <a:pt x="193" y="781"/>
                        <a:pt x="193" y="781"/>
                      </a:cubicBezTo>
                      <a:cubicBezTo>
                        <a:pt x="203" y="787"/>
                        <a:pt x="216" y="790"/>
                        <a:pt x="230" y="790"/>
                      </a:cubicBezTo>
                      <a:cubicBezTo>
                        <a:pt x="244" y="790"/>
                        <a:pt x="256" y="787"/>
                        <a:pt x="266" y="781"/>
                      </a:cubicBezTo>
                      <a:cubicBezTo>
                        <a:pt x="411" y="697"/>
                        <a:pt x="411" y="697"/>
                        <a:pt x="411" y="697"/>
                      </a:cubicBezTo>
                      <a:cubicBezTo>
                        <a:pt x="431" y="686"/>
                        <a:pt x="448" y="657"/>
                        <a:pt x="448" y="634"/>
                      </a:cubicBezTo>
                      <a:cubicBezTo>
                        <a:pt x="448" y="167"/>
                        <a:pt x="448" y="167"/>
                        <a:pt x="448" y="167"/>
                      </a:cubicBezTo>
                      <a:cubicBezTo>
                        <a:pt x="448" y="145"/>
                        <a:pt x="431" y="116"/>
                        <a:pt x="411" y="104"/>
                      </a:cubicBezTo>
                      <a:cubicBezTo>
                        <a:pt x="266" y="20"/>
                        <a:pt x="266" y="20"/>
                        <a:pt x="266" y="20"/>
                      </a:cubicBezTo>
                      <a:cubicBezTo>
                        <a:pt x="256" y="15"/>
                        <a:pt x="244" y="12"/>
                        <a:pt x="23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4295773" y="2013786"/>
                  <a:ext cx="1430038" cy="9652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grpFill/>
                    </a14:hiddenFill>
                  </a:ext>
                </a:extLst>
              </p:spPr>
              <p:txBody>
                <a:bodyPr wrap="square">
                  <a:spAutoFit/>
                </a:bodyPr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22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阿里巴巴普惠体 H" panose="00020600040101010101" pitchFamily="18" charset="-122"/>
                      <a:sym typeface="思源黑体 CN Bold" panose="020B0800000000000000" pitchFamily="34" charset="-122"/>
                    </a:rPr>
                    <a:t>促进农业</a:t>
                  </a:r>
                  <a:endParaRPr lang="zh-CN" altLang="en-US" sz="22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阿里巴巴普惠体 H" panose="00020600040101010101" pitchFamily="18" charset="-122"/>
                    <a:sym typeface="思源黑体 CN Bold" panose="020B0800000000000000" pitchFamily="34" charset="-122"/>
                  </a:endParaRPr>
                </a:p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22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阿里巴巴普惠体 H" panose="00020600040101010101" pitchFamily="18" charset="-122"/>
                      <a:sym typeface="思源黑体 CN Bold" panose="020B0800000000000000" pitchFamily="34" charset="-122"/>
                    </a:rPr>
                    <a:t>经营增效</a:t>
                  </a:r>
                  <a:endParaRPr lang="zh-CN" altLang="en-US" sz="22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阿里巴巴普惠体 H" panose="00020600040101010101" pitchFamily="18" charset="-122"/>
                    <a:sym typeface="思源黑体 CN Bold" panose="020B0800000000000000" pitchFamily="34" charset="-122"/>
                  </a:endParaRP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>
              <a:off x="11081" y="3159"/>
              <a:ext cx="3715" cy="4564"/>
              <a:chOff x="9667" y="3159"/>
              <a:chExt cx="3715" cy="4564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849" y="4212"/>
                <a:ext cx="2533" cy="2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>
                  <a:lnSpc>
                    <a:spcPct val="150000"/>
                  </a:lnSpc>
                </a:pPr>
                <a:r>
                  <a:rPr lang="zh-CN" altLang="en-US" sz="22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赋予农民</a:t>
                </a:r>
                <a:endParaRPr lang="zh-CN" altLang="en-US" sz="2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fontAlgn="auto">
                  <a:lnSpc>
                    <a:spcPct val="150000"/>
                  </a:lnSpc>
                </a:pPr>
                <a:r>
                  <a:rPr lang="zh-CN" altLang="en-US" sz="22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更加充分的财产权益</a:t>
                </a:r>
                <a:endParaRPr lang="zh-CN" altLang="en-US" sz="2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 rot="0">
                <a:off x="9667" y="3159"/>
                <a:ext cx="3714" cy="4564"/>
                <a:chOff x="9667" y="3159"/>
                <a:chExt cx="3714" cy="4564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9667" y="5026"/>
                  <a:ext cx="540" cy="405"/>
                  <a:chOff x="5949952" y="2417175"/>
                  <a:chExt cx="342900" cy="257175"/>
                </a:xfrm>
              </p:grpSpPr>
              <p:sp>
                <p:nvSpPr>
                  <p:cNvPr id="41" name="形状"/>
                  <p:cNvSpPr/>
                  <p:nvPr/>
                </p:nvSpPr>
                <p:spPr bwMode="auto">
                  <a:xfrm>
                    <a:off x="6130927" y="2417175"/>
                    <a:ext cx="161925" cy="257175"/>
                  </a:xfrm>
                  <a:custGeom>
                    <a:avLst/>
                    <a:gdLst>
                      <a:gd name="T0" fmla="*/ 8 w 51"/>
                      <a:gd name="T1" fmla="*/ 81 h 81"/>
                      <a:gd name="T2" fmla="*/ 3 w 51"/>
                      <a:gd name="T3" fmla="*/ 78 h 81"/>
                      <a:gd name="T4" fmla="*/ 3 w 51"/>
                      <a:gd name="T5" fmla="*/ 68 h 81"/>
                      <a:gd name="T6" fmla="*/ 30 w 51"/>
                      <a:gd name="T7" fmla="*/ 41 h 81"/>
                      <a:gd name="T8" fmla="*/ 3 w 51"/>
                      <a:gd name="T9" fmla="*/ 14 h 81"/>
                      <a:gd name="T10" fmla="*/ 3 w 51"/>
                      <a:gd name="T11" fmla="*/ 3 h 81"/>
                      <a:gd name="T12" fmla="*/ 14 w 51"/>
                      <a:gd name="T13" fmla="*/ 3 h 81"/>
                      <a:gd name="T14" fmla="*/ 51 w 51"/>
                      <a:gd name="T15" fmla="*/ 41 h 81"/>
                      <a:gd name="T16" fmla="*/ 14 w 51"/>
                      <a:gd name="T17" fmla="*/ 78 h 81"/>
                      <a:gd name="T18" fmla="*/ 8 w 51"/>
                      <a:gd name="T19" fmla="*/ 8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1" h="81">
                        <a:moveTo>
                          <a:pt x="8" y="81"/>
                        </a:moveTo>
                        <a:cubicBezTo>
                          <a:pt x="7" y="81"/>
                          <a:pt x="5" y="80"/>
                          <a:pt x="3" y="78"/>
                        </a:cubicBezTo>
                        <a:cubicBezTo>
                          <a:pt x="0" y="76"/>
                          <a:pt x="0" y="71"/>
                          <a:pt x="3" y="68"/>
                        </a:cubicBezTo>
                        <a:cubicBezTo>
                          <a:pt x="30" y="41"/>
                          <a:pt x="30" y="41"/>
                          <a:pt x="30" y="4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1"/>
                          <a:pt x="0" y="6"/>
                          <a:pt x="3" y="3"/>
                        </a:cubicBezTo>
                        <a:cubicBezTo>
                          <a:pt x="6" y="0"/>
                          <a:pt x="11" y="0"/>
                          <a:pt x="14" y="3"/>
                        </a:cubicBezTo>
                        <a:cubicBezTo>
                          <a:pt x="51" y="41"/>
                          <a:pt x="51" y="41"/>
                          <a:pt x="51" y="41"/>
                        </a:cubicBezTo>
                        <a:cubicBezTo>
                          <a:pt x="14" y="78"/>
                          <a:pt x="14" y="78"/>
                          <a:pt x="14" y="78"/>
                        </a:cubicBezTo>
                        <a:cubicBezTo>
                          <a:pt x="12" y="80"/>
                          <a:pt x="10" y="81"/>
                          <a:pt x="8" y="81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</a:endParaRPr>
                  </a:p>
                </p:txBody>
              </p:sp>
              <p:sp>
                <p:nvSpPr>
                  <p:cNvPr id="42" name="形状"/>
                  <p:cNvSpPr/>
                  <p:nvPr/>
                </p:nvSpPr>
                <p:spPr bwMode="auto">
                  <a:xfrm>
                    <a:off x="5949952" y="2417175"/>
                    <a:ext cx="161925" cy="257175"/>
                  </a:xfrm>
                  <a:custGeom>
                    <a:avLst/>
                    <a:gdLst>
                      <a:gd name="T0" fmla="*/ 8 w 51"/>
                      <a:gd name="T1" fmla="*/ 81 h 81"/>
                      <a:gd name="T2" fmla="*/ 3 w 51"/>
                      <a:gd name="T3" fmla="*/ 78 h 81"/>
                      <a:gd name="T4" fmla="*/ 3 w 51"/>
                      <a:gd name="T5" fmla="*/ 68 h 81"/>
                      <a:gd name="T6" fmla="*/ 30 w 51"/>
                      <a:gd name="T7" fmla="*/ 41 h 81"/>
                      <a:gd name="T8" fmla="*/ 3 w 51"/>
                      <a:gd name="T9" fmla="*/ 14 h 81"/>
                      <a:gd name="T10" fmla="*/ 3 w 51"/>
                      <a:gd name="T11" fmla="*/ 3 h 81"/>
                      <a:gd name="T12" fmla="*/ 14 w 51"/>
                      <a:gd name="T13" fmla="*/ 3 h 81"/>
                      <a:gd name="T14" fmla="*/ 51 w 51"/>
                      <a:gd name="T15" fmla="*/ 41 h 81"/>
                      <a:gd name="T16" fmla="*/ 14 w 51"/>
                      <a:gd name="T17" fmla="*/ 78 h 81"/>
                      <a:gd name="T18" fmla="*/ 8 w 51"/>
                      <a:gd name="T19" fmla="*/ 8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1" h="81">
                        <a:moveTo>
                          <a:pt x="8" y="81"/>
                        </a:moveTo>
                        <a:cubicBezTo>
                          <a:pt x="6" y="81"/>
                          <a:pt x="5" y="80"/>
                          <a:pt x="3" y="78"/>
                        </a:cubicBezTo>
                        <a:cubicBezTo>
                          <a:pt x="0" y="76"/>
                          <a:pt x="0" y="71"/>
                          <a:pt x="3" y="68"/>
                        </a:cubicBezTo>
                        <a:cubicBezTo>
                          <a:pt x="30" y="41"/>
                          <a:pt x="30" y="41"/>
                          <a:pt x="30" y="4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1"/>
                          <a:pt x="0" y="6"/>
                          <a:pt x="3" y="3"/>
                        </a:cubicBezTo>
                        <a:cubicBezTo>
                          <a:pt x="6" y="0"/>
                          <a:pt x="11" y="0"/>
                          <a:pt x="14" y="3"/>
                        </a:cubicBezTo>
                        <a:cubicBezTo>
                          <a:pt x="51" y="41"/>
                          <a:pt x="51" y="41"/>
                          <a:pt x="51" y="41"/>
                        </a:cubicBezTo>
                        <a:cubicBezTo>
                          <a:pt x="14" y="78"/>
                          <a:pt x="14" y="78"/>
                          <a:pt x="14" y="78"/>
                        </a:cubicBezTo>
                        <a:cubicBezTo>
                          <a:pt x="12" y="80"/>
                          <a:pt x="10" y="81"/>
                          <a:pt x="8" y="81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</a:endParaRPr>
                  </a:p>
                </p:txBody>
              </p:sp>
            </p:grpSp>
            <p:sp>
              <p:nvSpPr>
                <p:cNvPr id="3" name="形状"/>
                <p:cNvSpPr>
                  <a:spLocks noEditPoints="1"/>
                </p:cNvSpPr>
                <p:nvPr/>
              </p:nvSpPr>
              <p:spPr bwMode="auto">
                <a:xfrm>
                  <a:off x="10763" y="3159"/>
                  <a:ext cx="2618" cy="4565"/>
                </a:xfrm>
                <a:custGeom>
                  <a:avLst/>
                  <a:gdLst>
                    <a:gd name="T0" fmla="*/ 230 w 460"/>
                    <a:gd name="T1" fmla="*/ 802 h 802"/>
                    <a:gd name="T2" fmla="*/ 188 w 460"/>
                    <a:gd name="T3" fmla="*/ 792 h 802"/>
                    <a:gd name="T4" fmla="*/ 43 w 460"/>
                    <a:gd name="T5" fmla="*/ 708 h 802"/>
                    <a:gd name="T6" fmla="*/ 0 w 460"/>
                    <a:gd name="T7" fmla="*/ 634 h 802"/>
                    <a:gd name="T8" fmla="*/ 0 w 460"/>
                    <a:gd name="T9" fmla="*/ 167 h 802"/>
                    <a:gd name="T10" fmla="*/ 43 w 460"/>
                    <a:gd name="T11" fmla="*/ 94 h 802"/>
                    <a:gd name="T12" fmla="*/ 188 w 460"/>
                    <a:gd name="T13" fmla="*/ 10 h 802"/>
                    <a:gd name="T14" fmla="*/ 230 w 460"/>
                    <a:gd name="T15" fmla="*/ 0 h 802"/>
                    <a:gd name="T16" fmla="*/ 273 w 460"/>
                    <a:gd name="T17" fmla="*/ 10 h 802"/>
                    <a:gd name="T18" fmla="*/ 418 w 460"/>
                    <a:gd name="T19" fmla="*/ 94 h 802"/>
                    <a:gd name="T20" fmla="*/ 460 w 460"/>
                    <a:gd name="T21" fmla="*/ 167 h 802"/>
                    <a:gd name="T22" fmla="*/ 460 w 460"/>
                    <a:gd name="T23" fmla="*/ 634 h 802"/>
                    <a:gd name="T24" fmla="*/ 418 w 460"/>
                    <a:gd name="T25" fmla="*/ 708 h 802"/>
                    <a:gd name="T26" fmla="*/ 273 w 460"/>
                    <a:gd name="T27" fmla="*/ 792 h 802"/>
                    <a:gd name="T28" fmla="*/ 230 w 460"/>
                    <a:gd name="T29" fmla="*/ 802 h 802"/>
                    <a:gd name="T30" fmla="*/ 230 w 460"/>
                    <a:gd name="T31" fmla="*/ 12 h 802"/>
                    <a:gd name="T32" fmla="*/ 194 w 460"/>
                    <a:gd name="T33" fmla="*/ 20 h 802"/>
                    <a:gd name="T34" fmla="*/ 49 w 460"/>
                    <a:gd name="T35" fmla="*/ 104 h 802"/>
                    <a:gd name="T36" fmla="*/ 12 w 460"/>
                    <a:gd name="T37" fmla="*/ 167 h 802"/>
                    <a:gd name="T38" fmla="*/ 12 w 460"/>
                    <a:gd name="T39" fmla="*/ 634 h 802"/>
                    <a:gd name="T40" fmla="*/ 49 w 460"/>
                    <a:gd name="T41" fmla="*/ 697 h 802"/>
                    <a:gd name="T42" fmla="*/ 194 w 460"/>
                    <a:gd name="T43" fmla="*/ 781 h 802"/>
                    <a:gd name="T44" fmla="*/ 230 w 460"/>
                    <a:gd name="T45" fmla="*/ 790 h 802"/>
                    <a:gd name="T46" fmla="*/ 267 w 460"/>
                    <a:gd name="T47" fmla="*/ 781 h 802"/>
                    <a:gd name="T48" fmla="*/ 412 w 460"/>
                    <a:gd name="T49" fmla="*/ 697 h 802"/>
                    <a:gd name="T50" fmla="*/ 448 w 460"/>
                    <a:gd name="T51" fmla="*/ 634 h 802"/>
                    <a:gd name="T52" fmla="*/ 448 w 460"/>
                    <a:gd name="T53" fmla="*/ 167 h 802"/>
                    <a:gd name="T54" fmla="*/ 412 w 460"/>
                    <a:gd name="T55" fmla="*/ 104 h 802"/>
                    <a:gd name="T56" fmla="*/ 267 w 460"/>
                    <a:gd name="T57" fmla="*/ 20 h 802"/>
                    <a:gd name="T58" fmla="*/ 230 w 460"/>
                    <a:gd name="T59" fmla="*/ 12 h 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60" h="802">
                      <a:moveTo>
                        <a:pt x="230" y="802"/>
                      </a:moveTo>
                      <a:cubicBezTo>
                        <a:pt x="214" y="802"/>
                        <a:pt x="199" y="798"/>
                        <a:pt x="188" y="792"/>
                      </a:cubicBezTo>
                      <a:cubicBezTo>
                        <a:pt x="43" y="708"/>
                        <a:pt x="43" y="708"/>
                        <a:pt x="43" y="708"/>
                      </a:cubicBezTo>
                      <a:cubicBezTo>
                        <a:pt x="19" y="694"/>
                        <a:pt x="0" y="661"/>
                        <a:pt x="0" y="634"/>
                      </a:cubicBezTo>
                      <a:cubicBezTo>
                        <a:pt x="0" y="167"/>
                        <a:pt x="0" y="167"/>
                        <a:pt x="0" y="167"/>
                      </a:cubicBezTo>
                      <a:cubicBezTo>
                        <a:pt x="0" y="140"/>
                        <a:pt x="19" y="107"/>
                        <a:pt x="43" y="94"/>
                      </a:cubicBezTo>
                      <a:cubicBezTo>
                        <a:pt x="188" y="10"/>
                        <a:pt x="188" y="10"/>
                        <a:pt x="188" y="10"/>
                      </a:cubicBezTo>
                      <a:cubicBezTo>
                        <a:pt x="199" y="4"/>
                        <a:pt x="214" y="0"/>
                        <a:pt x="230" y="0"/>
                      </a:cubicBezTo>
                      <a:cubicBezTo>
                        <a:pt x="246" y="0"/>
                        <a:pt x="261" y="4"/>
                        <a:pt x="273" y="10"/>
                      </a:cubicBezTo>
                      <a:cubicBezTo>
                        <a:pt x="418" y="94"/>
                        <a:pt x="418" y="94"/>
                        <a:pt x="418" y="94"/>
                      </a:cubicBezTo>
                      <a:cubicBezTo>
                        <a:pt x="441" y="107"/>
                        <a:pt x="460" y="140"/>
                        <a:pt x="460" y="167"/>
                      </a:cubicBezTo>
                      <a:cubicBezTo>
                        <a:pt x="460" y="634"/>
                        <a:pt x="460" y="634"/>
                        <a:pt x="460" y="634"/>
                      </a:cubicBezTo>
                      <a:cubicBezTo>
                        <a:pt x="460" y="661"/>
                        <a:pt x="441" y="694"/>
                        <a:pt x="418" y="708"/>
                      </a:cubicBezTo>
                      <a:cubicBezTo>
                        <a:pt x="273" y="792"/>
                        <a:pt x="273" y="792"/>
                        <a:pt x="273" y="792"/>
                      </a:cubicBezTo>
                      <a:cubicBezTo>
                        <a:pt x="261" y="798"/>
                        <a:pt x="246" y="802"/>
                        <a:pt x="230" y="802"/>
                      </a:cubicBezTo>
                      <a:close/>
                      <a:moveTo>
                        <a:pt x="230" y="12"/>
                      </a:moveTo>
                      <a:cubicBezTo>
                        <a:pt x="216" y="12"/>
                        <a:pt x="204" y="15"/>
                        <a:pt x="194" y="20"/>
                      </a:cubicBezTo>
                      <a:cubicBezTo>
                        <a:pt x="49" y="104"/>
                        <a:pt x="49" y="104"/>
                        <a:pt x="49" y="104"/>
                      </a:cubicBezTo>
                      <a:cubicBezTo>
                        <a:pt x="29" y="116"/>
                        <a:pt x="12" y="145"/>
                        <a:pt x="12" y="167"/>
                      </a:cubicBezTo>
                      <a:cubicBezTo>
                        <a:pt x="12" y="634"/>
                        <a:pt x="12" y="634"/>
                        <a:pt x="12" y="634"/>
                      </a:cubicBezTo>
                      <a:cubicBezTo>
                        <a:pt x="12" y="657"/>
                        <a:pt x="29" y="686"/>
                        <a:pt x="49" y="697"/>
                      </a:cubicBezTo>
                      <a:cubicBezTo>
                        <a:pt x="194" y="781"/>
                        <a:pt x="194" y="781"/>
                        <a:pt x="194" y="781"/>
                      </a:cubicBezTo>
                      <a:cubicBezTo>
                        <a:pt x="204" y="787"/>
                        <a:pt x="216" y="790"/>
                        <a:pt x="230" y="790"/>
                      </a:cubicBezTo>
                      <a:cubicBezTo>
                        <a:pt x="244" y="790"/>
                        <a:pt x="257" y="787"/>
                        <a:pt x="267" y="781"/>
                      </a:cubicBezTo>
                      <a:cubicBezTo>
                        <a:pt x="412" y="697"/>
                        <a:pt x="412" y="697"/>
                        <a:pt x="412" y="697"/>
                      </a:cubicBezTo>
                      <a:cubicBezTo>
                        <a:pt x="432" y="686"/>
                        <a:pt x="448" y="657"/>
                        <a:pt x="448" y="634"/>
                      </a:cubicBezTo>
                      <a:cubicBezTo>
                        <a:pt x="448" y="167"/>
                        <a:pt x="448" y="167"/>
                        <a:pt x="448" y="167"/>
                      </a:cubicBezTo>
                      <a:cubicBezTo>
                        <a:pt x="448" y="145"/>
                        <a:pt x="432" y="116"/>
                        <a:pt x="412" y="104"/>
                      </a:cubicBezTo>
                      <a:cubicBezTo>
                        <a:pt x="267" y="20"/>
                        <a:pt x="267" y="20"/>
                        <a:pt x="267" y="20"/>
                      </a:cubicBezTo>
                      <a:cubicBezTo>
                        <a:pt x="257" y="15"/>
                        <a:pt x="244" y="12"/>
                        <a:pt x="230" y="12"/>
                      </a:cubicBezTo>
                      <a:close/>
                    </a:path>
                  </a:pathLst>
                </a:custGeom>
                <a:solidFill>
                  <a:srgbClr val="4AA06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</a:endParaRPr>
                </a:p>
              </p:txBody>
            </p:sp>
          </p:grpSp>
        </p:grpSp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着力拓宽农民增收致富渠道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0" y="281940"/>
            <a:ext cx="1072515" cy="466090"/>
          </a:xfrm>
          <a:custGeom>
            <a:avLst/>
            <a:gdLst>
              <a:gd name="connsiteX0" fmla="*/ 0 w 553357"/>
              <a:gd name="connsiteY0" fmla="*/ 0 h 333830"/>
              <a:gd name="connsiteX1" fmla="*/ 333829 w 553357"/>
              <a:gd name="connsiteY1" fmla="*/ 0 h 333830"/>
              <a:gd name="connsiteX2" fmla="*/ 333829 w 553357"/>
              <a:gd name="connsiteY2" fmla="*/ 1 h 333830"/>
              <a:gd name="connsiteX3" fmla="*/ 553357 w 553357"/>
              <a:gd name="connsiteY3" fmla="*/ 1 h 333830"/>
              <a:gd name="connsiteX4" fmla="*/ 333829 w 553357"/>
              <a:gd name="connsiteY4" fmla="*/ 333829 h 333830"/>
              <a:gd name="connsiteX5" fmla="*/ 333829 w 553357"/>
              <a:gd name="connsiteY5" fmla="*/ 333829 h 333830"/>
              <a:gd name="connsiteX6" fmla="*/ 333829 w 553357"/>
              <a:gd name="connsiteY6" fmla="*/ 333829 h 333830"/>
              <a:gd name="connsiteX7" fmla="*/ 333829 w 553357"/>
              <a:gd name="connsiteY7" fmla="*/ 333830 h 333830"/>
              <a:gd name="connsiteX8" fmla="*/ 333829 w 553357"/>
              <a:gd name="connsiteY8" fmla="*/ 333829 h 333830"/>
              <a:gd name="connsiteX9" fmla="*/ 0 w 553357"/>
              <a:gd name="connsiteY9" fmla="*/ 333829 h 33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357" h="333830">
                <a:moveTo>
                  <a:pt x="0" y="0"/>
                </a:moveTo>
                <a:lnTo>
                  <a:pt x="333829" y="0"/>
                </a:lnTo>
                <a:lnTo>
                  <a:pt x="333829" y="1"/>
                </a:lnTo>
                <a:lnTo>
                  <a:pt x="553357" y="1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29"/>
                </a:lnTo>
                <a:lnTo>
                  <a:pt x="333829" y="333830"/>
                </a:lnTo>
                <a:lnTo>
                  <a:pt x="333829" y="333829"/>
                </a:lnTo>
                <a:lnTo>
                  <a:pt x="0" y="333829"/>
                </a:lnTo>
                <a:close/>
              </a:path>
            </a:pathLst>
          </a:custGeom>
          <a:gradFill>
            <a:gsLst>
              <a:gs pos="0">
                <a:srgbClr val="35823C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6850" y="281940"/>
            <a:ext cx="47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六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74115" y="767080"/>
            <a:ext cx="11016000" cy="36000"/>
          </a:xfrm>
          <a:prstGeom prst="rect">
            <a:avLst/>
          </a:prstGeom>
          <a:gradFill>
            <a:gsLst>
              <a:gs pos="0">
                <a:srgbClr val="E0EA6D"/>
              </a:gs>
              <a:gs pos="100000">
                <a:srgbClr val="E8D8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39764" y="-47565"/>
            <a:ext cx="603468" cy="385836"/>
            <a:chOff x="5507206" y="1870053"/>
            <a:chExt cx="1167071" cy="746182"/>
          </a:xfrm>
          <a:solidFill>
            <a:srgbClr val="65BD0B"/>
          </a:solidFill>
        </p:grpSpPr>
        <p:pic>
          <p:nvPicPr>
            <p:cNvPr id="36" name="图形 35" descr="树叶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095" y="1870053"/>
              <a:ext cx="746182" cy="746182"/>
            </a:xfrm>
            <a:prstGeom prst="rect">
              <a:avLst/>
            </a:prstGeom>
          </p:spPr>
        </p:pic>
        <p:pic>
          <p:nvPicPr>
            <p:cNvPr id="37" name="图形 36" descr="树叶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7206" y="2004940"/>
              <a:ext cx="572816" cy="57281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684020" y="1112520"/>
            <a:ext cx="8420735" cy="3973195"/>
            <a:chOff x="2652" y="1752"/>
            <a:chExt cx="13261" cy="6257"/>
          </a:xfrm>
        </p:grpSpPr>
        <p:sp>
          <p:nvSpPr>
            <p:cNvPr id="4" name="箭头: 右 4"/>
            <p:cNvSpPr/>
            <p:nvPr/>
          </p:nvSpPr>
          <p:spPr>
            <a:xfrm>
              <a:off x="2653" y="6757"/>
              <a:ext cx="5261" cy="1252"/>
            </a:xfrm>
            <a:prstGeom prst="rightArrow">
              <a:avLst>
                <a:gd name="adj1" fmla="val 70406"/>
                <a:gd name="adj2" fmla="val 50000"/>
              </a:avLst>
            </a:prstGeom>
            <a:solidFill>
              <a:srgbClr val="579953">
                <a:alpha val="90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104" tIns="160104" rIns="160104" bIns="160104" numCol="1" spcCol="1270" anchor="ctr" anchorCtr="0">
              <a:noAutofit/>
            </a:bodyPr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" name="箭头: 右 4"/>
            <p:cNvSpPr/>
            <p:nvPr/>
          </p:nvSpPr>
          <p:spPr>
            <a:xfrm>
              <a:off x="2653" y="5442"/>
              <a:ext cx="6502" cy="1252"/>
            </a:xfrm>
            <a:prstGeom prst="rightArrow">
              <a:avLst>
                <a:gd name="adj1" fmla="val 70406"/>
                <a:gd name="adj2" fmla="val 50000"/>
              </a:avLst>
            </a:prstGeom>
            <a:solidFill>
              <a:srgbClr val="579953">
                <a:alpha val="90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104" tIns="160104" rIns="160104" bIns="160104" numCol="1" spcCol="1270" anchor="ctr" anchorCtr="0">
              <a:noAutofit/>
            </a:bodyPr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箭头: 右 4"/>
            <p:cNvSpPr/>
            <p:nvPr/>
          </p:nvSpPr>
          <p:spPr>
            <a:xfrm>
              <a:off x="2652" y="4195"/>
              <a:ext cx="6503" cy="1229"/>
            </a:xfrm>
            <a:prstGeom prst="rightArrow">
              <a:avLst>
                <a:gd name="adj1" fmla="val 70406"/>
                <a:gd name="adj2" fmla="val 50000"/>
              </a:avLst>
            </a:prstGeom>
            <a:solidFill>
              <a:srgbClr val="579953">
                <a:alpha val="90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104" tIns="160104" rIns="160104" bIns="160104" numCol="1" spcCol="1270" anchor="ctr" anchorCtr="0">
              <a:noAutofit/>
            </a:bodyPr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箭头: 右 4"/>
            <p:cNvSpPr/>
            <p:nvPr/>
          </p:nvSpPr>
          <p:spPr>
            <a:xfrm>
              <a:off x="2653" y="2942"/>
              <a:ext cx="7372" cy="1252"/>
            </a:xfrm>
            <a:prstGeom prst="rightArrow">
              <a:avLst>
                <a:gd name="adj1" fmla="val 70406"/>
                <a:gd name="adj2" fmla="val 50000"/>
              </a:avLst>
            </a:prstGeom>
            <a:solidFill>
              <a:srgbClr val="579953">
                <a:alpha val="90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104" tIns="160104" rIns="160104" bIns="160104" numCol="1" spcCol="1270" anchor="ctr" anchorCtr="0">
              <a:noAutofit/>
            </a:bodyPr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箭头: 右 4"/>
            <p:cNvSpPr/>
            <p:nvPr/>
          </p:nvSpPr>
          <p:spPr>
            <a:xfrm>
              <a:off x="2652" y="1752"/>
              <a:ext cx="4866" cy="1252"/>
            </a:xfrm>
            <a:prstGeom prst="rightArrow">
              <a:avLst>
                <a:gd name="adj1" fmla="val 70406"/>
                <a:gd name="adj2" fmla="val 50000"/>
              </a:avLst>
            </a:prstGeom>
            <a:solidFill>
              <a:srgbClr val="448D3F">
                <a:alpha val="90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104" tIns="160104" rIns="160104" bIns="160104" numCol="1" spcCol="1270" anchor="ctr" anchorCtr="0">
              <a:noAutofit/>
            </a:bodyPr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850" y="2040"/>
              <a:ext cx="4095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加强村庄规划建设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50" y="3250"/>
              <a:ext cx="6847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扎实推进农村人居环境整治提升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22" y="4480"/>
              <a:ext cx="6179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持续加强乡村基础设施建设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08" y="5764"/>
              <a:ext cx="5583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提升农村基本公共服务水平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850" y="7065"/>
              <a:ext cx="4803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创建和美乡村示范区</a:t>
              </a:r>
              <a:endPara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" name="组合 10"/>
            <p:cNvGrpSpPr>
              <a:grpSpLocks noChangeAspect="1"/>
            </p:cNvGrpSpPr>
            <p:nvPr/>
          </p:nvGrpSpPr>
          <p:grpSpPr>
            <a:xfrm rot="0">
              <a:off x="9919" y="1925"/>
              <a:ext cx="5995" cy="5852"/>
              <a:chOff x="6892954" y="1890230"/>
              <a:chExt cx="4365724" cy="4261778"/>
            </a:xfrm>
          </p:grpSpPr>
          <p:sp>
            <p:nvSpPr>
              <p:cNvPr id="81" name="Freeform 5"/>
              <p:cNvSpPr/>
              <p:nvPr/>
            </p:nvSpPr>
            <p:spPr bwMode="auto">
              <a:xfrm>
                <a:off x="6970732" y="1890230"/>
                <a:ext cx="3393691" cy="3374220"/>
              </a:xfrm>
              <a:custGeom>
                <a:avLst/>
                <a:gdLst>
                  <a:gd name="T0" fmla="*/ 2100 w 2100"/>
                  <a:gd name="T1" fmla="*/ 630 h 2147"/>
                  <a:gd name="T2" fmla="*/ 634 w 2100"/>
                  <a:gd name="T3" fmla="*/ 510 h 2147"/>
                  <a:gd name="T4" fmla="*/ 1574 w 2100"/>
                  <a:gd name="T5" fmla="*/ 1621 h 2147"/>
                  <a:gd name="T6" fmla="*/ 991 w 2100"/>
                  <a:gd name="T7" fmla="*/ 1572 h 2147"/>
                  <a:gd name="T8" fmla="*/ 2100 w 2100"/>
                  <a:gd name="T9" fmla="*/ 630 h 2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0" h="2147">
                    <a:moveTo>
                      <a:pt x="2100" y="630"/>
                    </a:moveTo>
                    <a:cubicBezTo>
                      <a:pt x="1728" y="193"/>
                      <a:pt x="1072" y="139"/>
                      <a:pt x="634" y="510"/>
                    </a:cubicBezTo>
                    <a:cubicBezTo>
                      <a:pt x="0" y="1047"/>
                      <a:pt x="953" y="2147"/>
                      <a:pt x="1574" y="1621"/>
                    </a:cubicBezTo>
                    <a:cubicBezTo>
                      <a:pt x="1400" y="1768"/>
                      <a:pt x="1139" y="1747"/>
                      <a:pt x="991" y="1572"/>
                    </a:cubicBezTo>
                    <a:cubicBezTo>
                      <a:pt x="466" y="952"/>
                      <a:pt x="1563" y="0"/>
                      <a:pt x="2100" y="630"/>
                    </a:cubicBezTo>
                    <a:close/>
                  </a:path>
                </a:pathLst>
              </a:custGeom>
              <a:solidFill>
                <a:srgbClr val="ECF9D7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1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82" name="Freeform 6"/>
              <p:cNvSpPr/>
              <p:nvPr/>
            </p:nvSpPr>
            <p:spPr bwMode="auto">
              <a:xfrm>
                <a:off x="7797527" y="1968198"/>
                <a:ext cx="3461151" cy="3296253"/>
              </a:xfrm>
              <a:custGeom>
                <a:avLst/>
                <a:gdLst>
                  <a:gd name="T0" fmla="*/ 1521 w 2142"/>
                  <a:gd name="T1" fmla="*/ 2097 h 2097"/>
                  <a:gd name="T2" fmla="*/ 1637 w 2142"/>
                  <a:gd name="T3" fmla="*/ 634 h 2097"/>
                  <a:gd name="T4" fmla="*/ 526 w 2142"/>
                  <a:gd name="T5" fmla="*/ 1574 h 2097"/>
                  <a:gd name="T6" fmla="*/ 575 w 2142"/>
                  <a:gd name="T7" fmla="*/ 991 h 2097"/>
                  <a:gd name="T8" fmla="*/ 1521 w 2142"/>
                  <a:gd name="T9" fmla="*/ 2097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2" h="2097">
                    <a:moveTo>
                      <a:pt x="1521" y="2097"/>
                    </a:moveTo>
                    <a:cubicBezTo>
                      <a:pt x="1954" y="1724"/>
                      <a:pt x="2007" y="1071"/>
                      <a:pt x="1637" y="634"/>
                    </a:cubicBezTo>
                    <a:cubicBezTo>
                      <a:pt x="1100" y="0"/>
                      <a:pt x="0" y="953"/>
                      <a:pt x="526" y="1574"/>
                    </a:cubicBezTo>
                    <a:cubicBezTo>
                      <a:pt x="379" y="1400"/>
                      <a:pt x="400" y="1139"/>
                      <a:pt x="575" y="991"/>
                    </a:cubicBezTo>
                    <a:cubicBezTo>
                      <a:pt x="1194" y="467"/>
                      <a:pt x="2142" y="1558"/>
                      <a:pt x="1521" y="2097"/>
                    </a:cubicBezTo>
                    <a:close/>
                  </a:path>
                </a:pathLst>
              </a:custGeom>
              <a:gradFill>
                <a:gsLst>
                  <a:gs pos="52000">
                    <a:srgbClr val="96D624">
                      <a:alpha val="22000"/>
                    </a:srgbClr>
                  </a:gs>
                  <a:gs pos="9000">
                    <a:srgbClr val="96D624">
                      <a:alpha val="38000"/>
                    </a:srgbClr>
                  </a:gs>
                  <a:gs pos="83000">
                    <a:srgbClr val="2B8303">
                      <a:alpha val="36835"/>
                    </a:srgbClr>
                  </a:gs>
                </a:gsLst>
                <a:lin ang="0" scaled="1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1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83" name="Freeform 7"/>
              <p:cNvSpPr/>
              <p:nvPr/>
            </p:nvSpPr>
            <p:spPr bwMode="auto">
              <a:xfrm>
                <a:off x="6892954" y="2803648"/>
                <a:ext cx="3471468" cy="3302428"/>
              </a:xfrm>
              <a:custGeom>
                <a:avLst/>
                <a:gdLst>
                  <a:gd name="T0" fmla="*/ 633 w 2148"/>
                  <a:gd name="T1" fmla="*/ 0 h 2101"/>
                  <a:gd name="T2" fmla="*/ 512 w 2148"/>
                  <a:gd name="T3" fmla="*/ 1467 h 2101"/>
                  <a:gd name="T4" fmla="*/ 1623 w 2148"/>
                  <a:gd name="T5" fmla="*/ 527 h 2101"/>
                  <a:gd name="T6" fmla="*/ 1574 w 2148"/>
                  <a:gd name="T7" fmla="*/ 1110 h 2101"/>
                  <a:gd name="T8" fmla="*/ 633 w 2148"/>
                  <a:gd name="T9" fmla="*/ 0 h 2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8" h="2101">
                    <a:moveTo>
                      <a:pt x="633" y="0"/>
                    </a:moveTo>
                    <a:cubicBezTo>
                      <a:pt x="195" y="371"/>
                      <a:pt x="140" y="1028"/>
                      <a:pt x="512" y="1467"/>
                    </a:cubicBezTo>
                    <a:cubicBezTo>
                      <a:pt x="1048" y="2101"/>
                      <a:pt x="2148" y="1148"/>
                      <a:pt x="1623" y="527"/>
                    </a:cubicBezTo>
                    <a:cubicBezTo>
                      <a:pt x="1770" y="701"/>
                      <a:pt x="1748" y="962"/>
                      <a:pt x="1574" y="1110"/>
                    </a:cubicBezTo>
                    <a:cubicBezTo>
                      <a:pt x="953" y="1636"/>
                      <a:pt x="0" y="536"/>
                      <a:pt x="633" y="0"/>
                    </a:cubicBezTo>
                    <a:close/>
                  </a:path>
                </a:pathLst>
              </a:custGeom>
              <a:solidFill>
                <a:srgbClr val="448D3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1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84" name="Freeform 8"/>
              <p:cNvSpPr/>
              <p:nvPr/>
            </p:nvSpPr>
            <p:spPr bwMode="auto">
              <a:xfrm>
                <a:off x="7787210" y="2784735"/>
                <a:ext cx="3388929" cy="3367273"/>
              </a:xfrm>
              <a:custGeom>
                <a:avLst/>
                <a:gdLst>
                  <a:gd name="T0" fmla="*/ 0 w 2097"/>
                  <a:gd name="T1" fmla="*/ 1520 h 2142"/>
                  <a:gd name="T2" fmla="*/ 1463 w 2097"/>
                  <a:gd name="T3" fmla="*/ 1636 h 2142"/>
                  <a:gd name="T4" fmla="*/ 523 w 2097"/>
                  <a:gd name="T5" fmla="*/ 525 h 2142"/>
                  <a:gd name="T6" fmla="*/ 1106 w 2097"/>
                  <a:gd name="T7" fmla="*/ 574 h 2142"/>
                  <a:gd name="T8" fmla="*/ 0 w 2097"/>
                  <a:gd name="T9" fmla="*/ 1520 h 2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7" h="2142">
                    <a:moveTo>
                      <a:pt x="0" y="1520"/>
                    </a:moveTo>
                    <a:cubicBezTo>
                      <a:pt x="373" y="1954"/>
                      <a:pt x="1026" y="2006"/>
                      <a:pt x="1463" y="1636"/>
                    </a:cubicBezTo>
                    <a:cubicBezTo>
                      <a:pt x="2097" y="1100"/>
                      <a:pt x="1144" y="0"/>
                      <a:pt x="523" y="525"/>
                    </a:cubicBezTo>
                    <a:cubicBezTo>
                      <a:pt x="697" y="378"/>
                      <a:pt x="958" y="400"/>
                      <a:pt x="1106" y="574"/>
                    </a:cubicBezTo>
                    <a:cubicBezTo>
                      <a:pt x="1630" y="1193"/>
                      <a:pt x="539" y="2142"/>
                      <a:pt x="0" y="1520"/>
                    </a:cubicBezTo>
                    <a:close/>
                  </a:path>
                </a:pathLst>
              </a:custGeom>
              <a:solidFill>
                <a:srgbClr val="57995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1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</p:grpSp>
        <p:pic>
          <p:nvPicPr>
            <p:cNvPr id="12" name="图形 14" descr="灯泡和齿轮 纯色填充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26" y="4251"/>
              <a:ext cx="1152" cy="1152"/>
            </a:xfrm>
            <a:prstGeom prst="rect">
              <a:avLst/>
            </a:prstGeom>
          </p:spPr>
        </p:pic>
      </p:grpSp>
      <p:sp>
        <p:nvSpPr>
          <p:cNvPr id="75" name="文本框 74"/>
          <p:cNvSpPr txBox="1"/>
          <p:nvPr/>
        </p:nvSpPr>
        <p:spPr>
          <a:xfrm>
            <a:off x="1244600" y="229235"/>
            <a:ext cx="78416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000" b="1" dirty="0">
                <a:solidFill>
                  <a:srgbClr val="3985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扎实推进宜居宜业和美乡村建设</a:t>
            </a:r>
            <a:endParaRPr lang="zh-CN" altLang="en-US" sz="3000" b="1" dirty="0">
              <a:solidFill>
                <a:srgbClr val="39853D"/>
              </a:solidFill>
              <a:uFillTx/>
              <a:latin typeface="微软雅黑" panose="020B0503020204020204" charset="-122"/>
              <a:ea typeface="微软雅黑" panose="020B0503020204020204" charset="-122"/>
              <a:cs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WPS 演示</Application>
  <PresentationFormat>宽屏</PresentationFormat>
  <Paragraphs>122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148" baseType="lpstr">
      <vt:lpstr>Arial</vt:lpstr>
      <vt:lpstr>宋体</vt:lpstr>
      <vt:lpstr>Wingdings</vt:lpstr>
      <vt:lpstr>字魂58号-创中黑</vt:lpstr>
      <vt:lpstr>字魂105号-简雅黑</vt:lpstr>
      <vt:lpstr>字魂5号-无外润黑体</vt:lpstr>
      <vt:lpstr>等线</vt:lpstr>
      <vt:lpstr>微软雅黑</vt:lpstr>
      <vt:lpstr>Arial Unicode MS</vt:lpstr>
      <vt:lpstr>等线 Light</vt:lpstr>
      <vt:lpstr>Calibri</vt:lpstr>
      <vt:lpstr>仿宋_GB2312</vt:lpstr>
      <vt:lpstr>建行儒黑中</vt:lpstr>
      <vt:lpstr>张海山草泥马体</vt:lpstr>
      <vt:lpstr>张海山锐谐体</vt:lpstr>
      <vt:lpstr>思源黑体 CN</vt:lpstr>
      <vt:lpstr>思源黑体 Heavy</vt:lpstr>
      <vt:lpstr>宋体-PUA</vt:lpstr>
      <vt:lpstr>印品黑体</vt:lpstr>
      <vt:lpstr>黑体</vt:lpstr>
      <vt:lpstr>汉仪旗黑-55简</vt:lpstr>
      <vt:lpstr>汉仪文黑-85W</vt:lpstr>
      <vt:lpstr>思源黑体 CN Normal</vt:lpstr>
      <vt:lpstr>思源宋体 CN</vt:lpstr>
      <vt:lpstr>阿里巴巴普惠体 H</vt:lpstr>
      <vt:lpstr>思源黑体 CN Bold</vt:lpstr>
      <vt:lpstr>Roboto</vt:lpstr>
      <vt:lpstr>汉仪雅酷黑 65W</vt:lpstr>
      <vt:lpstr>汉仪粗宋简</vt:lpstr>
      <vt:lpstr>汉仪大宋简</vt:lpstr>
      <vt:lpstr>报隶-简</vt:lpstr>
      <vt:lpstr>文悦新青年体 (非商业使用) W8</vt:lpstr>
      <vt:lpstr>方正B黑体</vt:lpstr>
      <vt:lpstr>方正中倩繁体</vt:lpstr>
      <vt:lpstr>方正书宋繁体</vt:lpstr>
      <vt:lpstr>方正兰亭中粗黑_GBK</vt:lpstr>
      <vt:lpstr>方正兰亭中黑_GBK</vt:lpstr>
      <vt:lpstr>方正兰亭准黑_GBK</vt:lpstr>
      <vt:lpstr>方正兰亭准黑简体</vt:lpstr>
      <vt:lpstr>方正兰亭大黑_GBK</vt:lpstr>
      <vt:lpstr>方正兰亭特黑_GBK</vt:lpstr>
      <vt:lpstr>方正兰亭特黑扁简体</vt:lpstr>
      <vt:lpstr>方正兰亭特黑长简体</vt:lpstr>
      <vt:lpstr>方正兰亭粗黑_GBK</vt:lpstr>
      <vt:lpstr>方正兰亭粗黑简体</vt:lpstr>
      <vt:lpstr>方正兰亭黑_GBK</vt:lpstr>
      <vt:lpstr>方正剪纸_GBK</vt:lpstr>
      <vt:lpstr>方正剪纸简体</vt:lpstr>
      <vt:lpstr>方正华隶繁体</vt:lpstr>
      <vt:lpstr>方正华隶简体</vt:lpstr>
      <vt:lpstr>方正大黑简体</vt:lpstr>
      <vt:lpstr>方正字迹-张颢硬笔楷书</vt:lpstr>
      <vt:lpstr>方正字迹-方正佩安体</vt:lpstr>
      <vt:lpstr>方正宋一简体</vt:lpstr>
      <vt:lpstr>方正宋黑繁体</vt:lpstr>
      <vt:lpstr>方正小标宋简体</vt:lpstr>
      <vt:lpstr>方正悬针篆变简体</vt:lpstr>
      <vt:lpstr>方正新报宋简体</vt:lpstr>
      <vt:lpstr>方正彩云繁体</vt:lpstr>
      <vt:lpstr>方正彩云简体</vt:lpstr>
      <vt:lpstr>方正晶中黑</vt:lpstr>
      <vt:lpstr>方正楷体拼音字库01</vt:lpstr>
      <vt:lpstr>方正正大黑_GBK</vt:lpstr>
      <vt:lpstr>方正琥珀简体</vt:lpstr>
      <vt:lpstr>方正琥珀繁体</vt:lpstr>
      <vt:lpstr>方正稚艺繁体</vt:lpstr>
      <vt:lpstr>方正粗倩_GBK</vt:lpstr>
      <vt:lpstr>方正粗倩简体</vt:lpstr>
      <vt:lpstr>方正粗圆繁体</vt:lpstr>
      <vt:lpstr>方正粗圆简体</vt:lpstr>
      <vt:lpstr>方正综艺简体</vt:lpstr>
      <vt:lpstr>方正综艺繁体</vt:lpstr>
      <vt:lpstr>方正胖头鱼简体</vt:lpstr>
      <vt:lpstr>方正胖娃简体</vt:lpstr>
      <vt:lpstr>方正超粗黑简体</vt:lpstr>
      <vt:lpstr>方正超粗黑繁体</vt:lpstr>
      <vt:lpstr>方正风雅宋简体</vt:lpstr>
      <vt:lpstr>方正韵动中黑_GBK</vt:lpstr>
      <vt:lpstr>方正黑体繁体</vt:lpstr>
      <vt:lpstr>方正黑体_GBK</vt:lpstr>
      <vt:lpstr>春联标准行书体</vt:lpstr>
      <vt:lpstr>書體坊顏體㊣</vt:lpstr>
      <vt:lpstr>时尚中黑简体</vt:lpstr>
      <vt:lpstr>本墨陈黑</vt:lpstr>
      <vt:lpstr>昭和モダン体</vt:lpstr>
      <vt:lpstr>楷体</vt:lpstr>
      <vt:lpstr>汉仪中等线简</vt:lpstr>
      <vt:lpstr>汉仪中等线繁</vt:lpstr>
      <vt:lpstr>汉仪中黑繁</vt:lpstr>
      <vt:lpstr>汉仪圆叠体简</vt:lpstr>
      <vt:lpstr>汉仪哈哈体简</vt:lpstr>
      <vt:lpstr>汉仪方叠体简</vt:lpstr>
      <vt:lpstr>汉仪方叠体繁</vt:lpstr>
      <vt:lpstr>汉仪粗宋繁</vt:lpstr>
      <vt:lpstr>汉仪粗黑繁</vt:lpstr>
      <vt:lpstr>汉仪粗黑简</vt:lpstr>
      <vt:lpstr>新蒂剪纸体</vt:lpstr>
      <vt:lpstr>方正中倩简体</vt:lpstr>
      <vt:lpstr>方正仿宋简体</vt:lpstr>
      <vt:lpstr>方正仿宋繁体</vt:lpstr>
      <vt:lpstr>方正兰亭特黑长_GBK</vt:lpstr>
      <vt:lpstr>方正兰亭特黑简体</vt:lpstr>
      <vt:lpstr>方正兰亭细黑_GBK</vt:lpstr>
      <vt:lpstr>方正兰亭超细黑简体</vt:lpstr>
      <vt:lpstr>方正剑体简体</vt:lpstr>
      <vt:lpstr>方正准圆繁体</vt:lpstr>
      <vt:lpstr>方正剪纸繁体</vt:lpstr>
      <vt:lpstr>方正卡通简体</vt:lpstr>
      <vt:lpstr>方正喵呜体</vt:lpstr>
      <vt:lpstr>方正大标宋简体</vt:lpstr>
      <vt:lpstr>方正姚体</vt:lpstr>
      <vt:lpstr>方正大草简体</vt:lpstr>
      <vt:lpstr>方正大标宋繁体</vt:lpstr>
      <vt:lpstr>方正字迹-新手书</vt:lpstr>
      <vt:lpstr>方正姚体简体</vt:lpstr>
      <vt:lpstr>方正字迹-曾正国楷体</vt:lpstr>
      <vt:lpstr>方正字迹-杜慧田硬笔楷书</vt:lpstr>
      <vt:lpstr>方正字迹-童体硬笔字体</vt:lpstr>
      <vt:lpstr>方正宋三简体</vt:lpstr>
      <vt:lpstr>方正宋一繁体</vt:lpstr>
      <vt:lpstr>方正宋黑简体</vt:lpstr>
      <vt:lpstr>方正小标宋繁体</vt:lpstr>
      <vt:lpstr>方正小篆体</vt:lpstr>
      <vt:lpstr>方正少儿简体</vt:lpstr>
      <vt:lpstr>方正少儿繁体</vt:lpstr>
      <vt:lpstr>方正平和简体</vt:lpstr>
      <vt:lpstr>方正平和繁体</vt:lpstr>
      <vt:lpstr>方正康体简体</vt:lpstr>
      <vt:lpstr>方正报宋_GBK</vt:lpstr>
      <vt:lpstr>方正新书宋繁体</vt:lpstr>
      <vt:lpstr>方正新舒体繁体</vt:lpstr>
      <vt:lpstr>方正晶准黑</vt:lpstr>
      <vt:lpstr>方正楷体拼音字库05</vt:lpstr>
      <vt:lpstr>方正正中黑_GBK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晓斌</dc:creator>
  <cp:lastModifiedBy>熊庆 同學</cp:lastModifiedBy>
  <cp:revision>50</cp:revision>
  <dcterms:created xsi:type="dcterms:W3CDTF">2021-02-01T05:38:00Z</dcterms:created>
  <dcterms:modified xsi:type="dcterms:W3CDTF">2023-03-14T10:31:57Z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2052-11.8.6.9023</vt:lpwstr>
  </property>
</Properties>
</file>