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62" r:id="rId5"/>
    <p:sldId id="372" r:id="rId6"/>
    <p:sldId id="294" r:id="rId7"/>
    <p:sldId id="339" r:id="rId8"/>
    <p:sldId id="296" r:id="rId9"/>
    <p:sldId id="267" r:id="rId10"/>
    <p:sldId id="323" r:id="rId11"/>
    <p:sldId id="324" r:id="rId12"/>
    <p:sldId id="326" r:id="rId13"/>
    <p:sldId id="325" r:id="rId14"/>
    <p:sldId id="364" r:id="rId15"/>
    <p:sldId id="365" r:id="rId16"/>
    <p:sldId id="366" r:id="rId17"/>
    <p:sldId id="367" r:id="rId18"/>
    <p:sldId id="368" r:id="rId19"/>
    <p:sldId id="369" r:id="rId20"/>
    <p:sldId id="374" r:id="rId21"/>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53" userDrawn="1">
          <p15:clr>
            <a:srgbClr val="A4A3A4"/>
          </p15:clr>
        </p15:guide>
        <p15:guide id="2" pos="389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 id="1" name="kingsoft"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2514"/>
    <a:srgbClr val="DDB776"/>
    <a:srgbClr val="F2BB65"/>
    <a:srgbClr val="C3AA6B"/>
    <a:srgbClr val="D2B070"/>
    <a:srgbClr val="F3C369"/>
    <a:srgbClr val="E51A1D"/>
    <a:srgbClr val="A70506"/>
    <a:srgbClr val="EC1D21"/>
    <a:srgbClr val="BB0A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howGuides="1">
      <p:cViewPr>
        <p:scale>
          <a:sx n="100" d="100"/>
          <a:sy n="100" d="100"/>
        </p:scale>
        <p:origin x="852" y="336"/>
      </p:cViewPr>
      <p:guideLst>
        <p:guide orient="horz" pos="2053"/>
        <p:guide pos="3892"/>
      </p:guideLst>
    </p:cSldViewPr>
  </p:slideViewPr>
  <p:notesTextViewPr>
    <p:cViewPr>
      <p:scale>
        <a:sx n="1" d="1"/>
        <a:sy n="1" d="1"/>
      </p:scale>
      <p:origin x="0" y="0"/>
    </p:cViewPr>
  </p:notesTextViewPr>
  <p:gridSpacing cx="45000" cy="450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6" Type="http://schemas.openxmlformats.org/officeDocument/2006/relationships/tags" Target="tags/tag145.xml"/><Relationship Id="rId25" Type="http://schemas.openxmlformats.org/officeDocument/2006/relationships/commentAuthors" Target="commentAuthors.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189B7A57-B949-4814-9047-E5494DCF6A8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CB0A56-92DB-411F-BA21-481704E9D83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宋体 CN" panose="02020400000000000000" pitchFamily="18" charset="-122"/>
                <a:ea typeface="思源宋体 CN" panose="02020400000000000000" pitchFamily="18" charset="-122"/>
              </a:defRPr>
            </a:lvl1pPr>
          </a:lstStyle>
          <a:p>
            <a:fld id="{189B7A57-B949-4814-9047-E5494DCF6A89}"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宋体 CN" panose="02020400000000000000" pitchFamily="18" charset="-122"/>
                <a:ea typeface="思源宋体 CN" panose="02020400000000000000"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宋体 CN" panose="02020400000000000000" pitchFamily="18" charset="-122"/>
                <a:ea typeface="思源宋体 CN" panose="02020400000000000000" pitchFamily="18" charset="-122"/>
              </a:defRPr>
            </a:lvl1pPr>
          </a:lstStyle>
          <a:p>
            <a:fld id="{4BCB0A56-92DB-411F-BA21-481704E9D833}"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思源宋体 CN" panose="02020400000000000000" pitchFamily="18" charset="-122"/>
          <a:ea typeface="思源宋体 CN" panose="02020400000000000000"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宋体 CN" panose="02020400000000000000" pitchFamily="18" charset="-122"/>
          <a:ea typeface="思源宋体 CN" panose="02020400000000000000"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宋体 CN" panose="02020400000000000000" pitchFamily="18" charset="-122"/>
          <a:ea typeface="思源宋体 CN" panose="02020400000000000000"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宋体 CN" panose="02020400000000000000" pitchFamily="18" charset="-122"/>
          <a:ea typeface="思源宋体 CN" panose="02020400000000000000"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宋体 CN" panose="02020400000000000000" pitchFamily="18" charset="-122"/>
          <a:ea typeface="思源宋体 CN" panose="02020400000000000000"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宋体 CN" panose="02020400000000000000" pitchFamily="18" charset="-122"/>
          <a:ea typeface="思源宋体 CN" panose="02020400000000000000"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宋体 CN" panose="02020400000000000000" pitchFamily="18" charset="-122"/>
                <a:ea typeface="思源宋体 CN" panose="02020400000000000000" pitchFamily="18" charset="-122"/>
              </a:defRPr>
            </a:lvl1pPr>
          </a:lstStyle>
          <a:p>
            <a:fld id="{189B7A57-B949-4814-9047-E5494DCF6A89}"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宋体 CN" panose="02020400000000000000" pitchFamily="18" charset="-122"/>
                <a:ea typeface="思源宋体 CN" panose="02020400000000000000"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宋体 CN" panose="02020400000000000000" pitchFamily="18" charset="-122"/>
                <a:ea typeface="思源宋体 CN" panose="02020400000000000000" pitchFamily="18" charset="-122"/>
              </a:defRPr>
            </a:lvl1pPr>
          </a:lstStyle>
          <a:p>
            <a:fld id="{4BCB0A56-92DB-411F-BA21-481704E9D833}"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思源宋体 CN" panose="02020400000000000000" pitchFamily="18" charset="-122"/>
          <a:ea typeface="思源宋体 CN" panose="02020400000000000000"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宋体 CN" panose="02020400000000000000" pitchFamily="18" charset="-122"/>
          <a:ea typeface="思源宋体 CN" panose="02020400000000000000"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宋体 CN" panose="02020400000000000000" pitchFamily="18" charset="-122"/>
          <a:ea typeface="思源宋体 CN" panose="02020400000000000000"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宋体 CN" panose="02020400000000000000" pitchFamily="18" charset="-122"/>
          <a:ea typeface="思源宋体 CN" panose="02020400000000000000"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宋体 CN" panose="02020400000000000000" pitchFamily="18" charset="-122"/>
          <a:ea typeface="思源宋体 CN" panose="02020400000000000000"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宋体 CN" panose="02020400000000000000" pitchFamily="18" charset="-122"/>
          <a:ea typeface="思源宋体 CN" panose="02020400000000000000"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9" Type="http://schemas.openxmlformats.org/officeDocument/2006/relationships/tags" Target="../tags/tag62.xml"/><Relationship Id="rId8" Type="http://schemas.openxmlformats.org/officeDocument/2006/relationships/tags" Target="../tags/tag61.xml"/><Relationship Id="rId7" Type="http://schemas.openxmlformats.org/officeDocument/2006/relationships/tags" Target="../tags/tag60.xml"/><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tags" Target="../tags/tag55.xml"/><Relationship Id="rId15" Type="http://schemas.openxmlformats.org/officeDocument/2006/relationships/slideLayout" Target="../slideLayouts/slideLayout7.xml"/><Relationship Id="rId14" Type="http://schemas.openxmlformats.org/officeDocument/2006/relationships/image" Target="../media/image5.png"/><Relationship Id="rId13" Type="http://schemas.openxmlformats.org/officeDocument/2006/relationships/tags" Target="../tags/tag65.xml"/><Relationship Id="rId12" Type="http://schemas.openxmlformats.org/officeDocument/2006/relationships/image" Target="../media/image4.png"/><Relationship Id="rId11" Type="http://schemas.openxmlformats.org/officeDocument/2006/relationships/tags" Target="../tags/tag64.xml"/><Relationship Id="rId10" Type="http://schemas.openxmlformats.org/officeDocument/2006/relationships/tags" Target="../tags/tag63.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9" Type="http://schemas.openxmlformats.org/officeDocument/2006/relationships/tags" Target="../tags/tag73.xml"/><Relationship Id="rId8" Type="http://schemas.openxmlformats.org/officeDocument/2006/relationships/tags" Target="../tags/tag72.xml"/><Relationship Id="rId7" Type="http://schemas.openxmlformats.org/officeDocument/2006/relationships/tags" Target="../tags/tag71.xml"/><Relationship Id="rId6" Type="http://schemas.openxmlformats.org/officeDocument/2006/relationships/tags" Target="../tags/tag70.xml"/><Relationship Id="rId5" Type="http://schemas.openxmlformats.org/officeDocument/2006/relationships/tags" Target="../tags/tag69.xml"/><Relationship Id="rId4" Type="http://schemas.openxmlformats.org/officeDocument/2006/relationships/tags" Target="../tags/tag68.xml"/><Relationship Id="rId3" Type="http://schemas.openxmlformats.org/officeDocument/2006/relationships/tags" Target="../tags/tag67.xml"/><Relationship Id="rId2" Type="http://schemas.openxmlformats.org/officeDocument/2006/relationships/tags" Target="../tags/tag66.xml"/><Relationship Id="rId11" Type="http://schemas.openxmlformats.org/officeDocument/2006/relationships/slideLayout" Target="../slideLayouts/slideLayout7.xml"/><Relationship Id="rId10" Type="http://schemas.openxmlformats.org/officeDocument/2006/relationships/tags" Target="../tags/tag74.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9" Type="http://schemas.openxmlformats.org/officeDocument/2006/relationships/tags" Target="../tags/tag82.xml"/><Relationship Id="rId8" Type="http://schemas.openxmlformats.org/officeDocument/2006/relationships/tags" Target="../tags/tag81.xml"/><Relationship Id="rId7" Type="http://schemas.openxmlformats.org/officeDocument/2006/relationships/tags" Target="../tags/tag80.xml"/><Relationship Id="rId6" Type="http://schemas.openxmlformats.org/officeDocument/2006/relationships/tags" Target="../tags/tag79.xml"/><Relationship Id="rId5" Type="http://schemas.openxmlformats.org/officeDocument/2006/relationships/tags" Target="../tags/tag78.xml"/><Relationship Id="rId4" Type="http://schemas.openxmlformats.org/officeDocument/2006/relationships/tags" Target="../tags/tag77.xml"/><Relationship Id="rId3" Type="http://schemas.openxmlformats.org/officeDocument/2006/relationships/tags" Target="../tags/tag76.xml"/><Relationship Id="rId2" Type="http://schemas.openxmlformats.org/officeDocument/2006/relationships/tags" Target="../tags/tag75.xml"/><Relationship Id="rId15" Type="http://schemas.openxmlformats.org/officeDocument/2006/relationships/slideLayout" Target="../slideLayouts/slideLayout7.xml"/><Relationship Id="rId14" Type="http://schemas.openxmlformats.org/officeDocument/2006/relationships/image" Target="../media/image5.png"/><Relationship Id="rId13" Type="http://schemas.openxmlformats.org/officeDocument/2006/relationships/tags" Target="../tags/tag85.xml"/><Relationship Id="rId12" Type="http://schemas.openxmlformats.org/officeDocument/2006/relationships/image" Target="../media/image4.png"/><Relationship Id="rId11" Type="http://schemas.openxmlformats.org/officeDocument/2006/relationships/tags" Target="../tags/tag84.xml"/><Relationship Id="rId10" Type="http://schemas.openxmlformats.org/officeDocument/2006/relationships/tags" Target="../tags/tag83.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9" Type="http://schemas.openxmlformats.org/officeDocument/2006/relationships/tags" Target="../tags/tag93.xml"/><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 Id="rId3" Type="http://schemas.openxmlformats.org/officeDocument/2006/relationships/tags" Target="../tags/tag87.xml"/><Relationship Id="rId2" Type="http://schemas.openxmlformats.org/officeDocument/2006/relationships/tags" Target="../tags/tag86.xml"/><Relationship Id="rId15" Type="http://schemas.openxmlformats.org/officeDocument/2006/relationships/slideLayout" Target="../slideLayouts/slideLayout7.xml"/><Relationship Id="rId14" Type="http://schemas.openxmlformats.org/officeDocument/2006/relationships/image" Target="../media/image5.png"/><Relationship Id="rId13" Type="http://schemas.openxmlformats.org/officeDocument/2006/relationships/tags" Target="../tags/tag96.xml"/><Relationship Id="rId12" Type="http://schemas.openxmlformats.org/officeDocument/2006/relationships/image" Target="../media/image4.png"/><Relationship Id="rId11" Type="http://schemas.openxmlformats.org/officeDocument/2006/relationships/tags" Target="../tags/tag95.xml"/><Relationship Id="rId10" Type="http://schemas.openxmlformats.org/officeDocument/2006/relationships/tags" Target="../tags/tag94.xml"/><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9" Type="http://schemas.openxmlformats.org/officeDocument/2006/relationships/tags" Target="../tags/tag104.xml"/><Relationship Id="rId8" Type="http://schemas.openxmlformats.org/officeDocument/2006/relationships/tags" Target="../tags/tag103.xml"/><Relationship Id="rId7" Type="http://schemas.openxmlformats.org/officeDocument/2006/relationships/tags" Target="../tags/tag102.xml"/><Relationship Id="rId6" Type="http://schemas.openxmlformats.org/officeDocument/2006/relationships/tags" Target="../tags/tag101.xml"/><Relationship Id="rId5" Type="http://schemas.openxmlformats.org/officeDocument/2006/relationships/tags" Target="../tags/tag100.xml"/><Relationship Id="rId4" Type="http://schemas.openxmlformats.org/officeDocument/2006/relationships/tags" Target="../tags/tag99.xml"/><Relationship Id="rId3" Type="http://schemas.openxmlformats.org/officeDocument/2006/relationships/tags" Target="../tags/tag98.xml"/><Relationship Id="rId2" Type="http://schemas.openxmlformats.org/officeDocument/2006/relationships/image" Target="../media/image2.jpeg"/><Relationship Id="rId15" Type="http://schemas.openxmlformats.org/officeDocument/2006/relationships/slideLayout" Target="../slideLayouts/slideLayout7.xml"/><Relationship Id="rId14" Type="http://schemas.openxmlformats.org/officeDocument/2006/relationships/image" Target="../media/image5.png"/><Relationship Id="rId13" Type="http://schemas.openxmlformats.org/officeDocument/2006/relationships/tags" Target="../tags/tag107.xml"/><Relationship Id="rId12" Type="http://schemas.openxmlformats.org/officeDocument/2006/relationships/image" Target="../media/image4.png"/><Relationship Id="rId11" Type="http://schemas.openxmlformats.org/officeDocument/2006/relationships/tags" Target="../tags/tag106.xml"/><Relationship Id="rId10" Type="http://schemas.openxmlformats.org/officeDocument/2006/relationships/tags" Target="../tags/tag105.xml"/><Relationship Id="rId1" Type="http://schemas.openxmlformats.org/officeDocument/2006/relationships/tags" Target="../tags/tag97.xml"/></Relationships>
</file>

<file path=ppt/slides/_rels/slide15.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tags" Target="../tags/tag114.xml"/><Relationship Id="rId7" Type="http://schemas.openxmlformats.org/officeDocument/2006/relationships/tags" Target="../tags/tag113.x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 Id="rId3" Type="http://schemas.openxmlformats.org/officeDocument/2006/relationships/tags" Target="../tags/tag109.xml"/><Relationship Id="rId2" Type="http://schemas.openxmlformats.org/officeDocument/2006/relationships/tags" Target="../tags/tag108.xml"/><Relationship Id="rId12" Type="http://schemas.openxmlformats.org/officeDocument/2006/relationships/slideLayout" Target="../slideLayouts/slideLayout7.xml"/><Relationship Id="rId11" Type="http://schemas.openxmlformats.org/officeDocument/2006/relationships/image" Target="../media/image5.png"/><Relationship Id="rId10" Type="http://schemas.openxmlformats.org/officeDocument/2006/relationships/tags" Target="../tags/tag115.xml"/><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9" Type="http://schemas.openxmlformats.org/officeDocument/2006/relationships/tags" Target="../tags/tag123.xml"/><Relationship Id="rId8" Type="http://schemas.openxmlformats.org/officeDocument/2006/relationships/tags" Target="../tags/tag122.xml"/><Relationship Id="rId7" Type="http://schemas.openxmlformats.org/officeDocument/2006/relationships/tags" Target="../tags/tag121.xml"/><Relationship Id="rId6" Type="http://schemas.openxmlformats.org/officeDocument/2006/relationships/tags" Target="../tags/tag120.xml"/><Relationship Id="rId5" Type="http://schemas.openxmlformats.org/officeDocument/2006/relationships/tags" Target="../tags/tag119.xml"/><Relationship Id="rId4" Type="http://schemas.openxmlformats.org/officeDocument/2006/relationships/tags" Target="../tags/tag118.xml"/><Relationship Id="rId3" Type="http://schemas.openxmlformats.org/officeDocument/2006/relationships/tags" Target="../tags/tag117.xml"/><Relationship Id="rId2" Type="http://schemas.openxmlformats.org/officeDocument/2006/relationships/tags" Target="../tags/tag116.xml"/><Relationship Id="rId15" Type="http://schemas.openxmlformats.org/officeDocument/2006/relationships/slideLayout" Target="../slideLayouts/slideLayout7.xml"/><Relationship Id="rId14" Type="http://schemas.openxmlformats.org/officeDocument/2006/relationships/image" Target="../media/image5.png"/><Relationship Id="rId13" Type="http://schemas.openxmlformats.org/officeDocument/2006/relationships/tags" Target="../tags/tag126.xml"/><Relationship Id="rId12" Type="http://schemas.openxmlformats.org/officeDocument/2006/relationships/image" Target="../media/image4.png"/><Relationship Id="rId11" Type="http://schemas.openxmlformats.org/officeDocument/2006/relationships/tags" Target="../tags/tag125.xml"/><Relationship Id="rId10" Type="http://schemas.openxmlformats.org/officeDocument/2006/relationships/tags" Target="../tags/tag124.xml"/><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9" Type="http://schemas.openxmlformats.org/officeDocument/2006/relationships/tags" Target="../tags/tag134.xml"/><Relationship Id="rId8" Type="http://schemas.openxmlformats.org/officeDocument/2006/relationships/tags" Target="../tags/tag133.xml"/><Relationship Id="rId7" Type="http://schemas.openxmlformats.org/officeDocument/2006/relationships/tags" Target="../tags/tag132.xml"/><Relationship Id="rId6" Type="http://schemas.openxmlformats.org/officeDocument/2006/relationships/tags" Target="../tags/tag131.xml"/><Relationship Id="rId5" Type="http://schemas.openxmlformats.org/officeDocument/2006/relationships/tags" Target="../tags/tag130.xml"/><Relationship Id="rId4" Type="http://schemas.openxmlformats.org/officeDocument/2006/relationships/tags" Target="../tags/tag129.xml"/><Relationship Id="rId3" Type="http://schemas.openxmlformats.org/officeDocument/2006/relationships/tags" Target="../tags/tag128.xml"/><Relationship Id="rId2" Type="http://schemas.openxmlformats.org/officeDocument/2006/relationships/tags" Target="../tags/tag127.xml"/><Relationship Id="rId15" Type="http://schemas.openxmlformats.org/officeDocument/2006/relationships/slideLayout" Target="../slideLayouts/slideLayout7.xml"/><Relationship Id="rId14" Type="http://schemas.openxmlformats.org/officeDocument/2006/relationships/image" Target="../media/image5.png"/><Relationship Id="rId13" Type="http://schemas.openxmlformats.org/officeDocument/2006/relationships/tags" Target="../tags/tag137.xml"/><Relationship Id="rId12" Type="http://schemas.openxmlformats.org/officeDocument/2006/relationships/image" Target="../media/image4.png"/><Relationship Id="rId11" Type="http://schemas.openxmlformats.org/officeDocument/2006/relationships/tags" Target="../tags/tag136.xml"/><Relationship Id="rId10" Type="http://schemas.openxmlformats.org/officeDocument/2006/relationships/tags" Target="../tags/tag135.xml"/><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9" Type="http://schemas.openxmlformats.org/officeDocument/2006/relationships/tags" Target="../tags/tag144.xml"/><Relationship Id="rId8" Type="http://schemas.openxmlformats.org/officeDocument/2006/relationships/image" Target="../media/image4.png"/><Relationship Id="rId7" Type="http://schemas.openxmlformats.org/officeDocument/2006/relationships/tags" Target="../tags/tag143.xml"/><Relationship Id="rId6" Type="http://schemas.openxmlformats.org/officeDocument/2006/relationships/tags" Target="../tags/tag142.xml"/><Relationship Id="rId5" Type="http://schemas.openxmlformats.org/officeDocument/2006/relationships/tags" Target="../tags/tag141.xml"/><Relationship Id="rId4" Type="http://schemas.openxmlformats.org/officeDocument/2006/relationships/tags" Target="../tags/tag140.xml"/><Relationship Id="rId3" Type="http://schemas.openxmlformats.org/officeDocument/2006/relationships/tags" Target="../tags/tag139.xml"/><Relationship Id="rId2" Type="http://schemas.openxmlformats.org/officeDocument/2006/relationships/tags" Target="../tags/tag138.xml"/><Relationship Id="rId11" Type="http://schemas.openxmlformats.org/officeDocument/2006/relationships/slideLayout" Target="../slideLayouts/slideLayout7.xml"/><Relationship Id="rId10" Type="http://schemas.openxmlformats.org/officeDocument/2006/relationships/image" Target="../media/image5.png"/><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5.png"/><Relationship Id="rId6" Type="http://schemas.openxmlformats.org/officeDocument/2006/relationships/tags" Target="../tags/tag3.xml"/><Relationship Id="rId5" Type="http://schemas.openxmlformats.org/officeDocument/2006/relationships/image" Target="../media/image4.png"/><Relationship Id="rId4" Type="http://schemas.openxmlformats.org/officeDocument/2006/relationships/tags" Target="../tags/tag2.xml"/><Relationship Id="rId3" Type="http://schemas.openxmlformats.org/officeDocument/2006/relationships/image" Target="../media/image3.jpeg"/><Relationship Id="rId2" Type="http://schemas.openxmlformats.org/officeDocument/2006/relationships/tags" Target="../tags/tag1.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5.png"/><Relationship Id="rId6" Type="http://schemas.openxmlformats.org/officeDocument/2006/relationships/tags" Target="../tags/tag6.xml"/><Relationship Id="rId5" Type="http://schemas.openxmlformats.org/officeDocument/2006/relationships/image" Target="../media/image4.png"/><Relationship Id="rId4" Type="http://schemas.openxmlformats.org/officeDocument/2006/relationships/tags" Target="../tags/tag5.xml"/><Relationship Id="rId3" Type="http://schemas.openxmlformats.org/officeDocument/2006/relationships/image" Target="../media/image6.jpeg"/><Relationship Id="rId2" Type="http://schemas.openxmlformats.org/officeDocument/2006/relationships/tags" Target="../tags/tag4.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9" Type="http://schemas.openxmlformats.org/officeDocument/2006/relationships/image" Target="../media/image5.png"/><Relationship Id="rId8" Type="http://schemas.openxmlformats.org/officeDocument/2006/relationships/tags" Target="../tags/tag12.xml"/><Relationship Id="rId7" Type="http://schemas.openxmlformats.org/officeDocument/2006/relationships/image" Target="../media/image4.png"/><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0" Type="http://schemas.openxmlformats.org/officeDocument/2006/relationships/slideLayout" Target="../slideLayouts/slideLayout18.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9" Type="http://schemas.openxmlformats.org/officeDocument/2006/relationships/image" Target="../media/image5.png"/><Relationship Id="rId8" Type="http://schemas.openxmlformats.org/officeDocument/2006/relationships/tags" Target="../tags/tag18.xml"/><Relationship Id="rId7" Type="http://schemas.openxmlformats.org/officeDocument/2006/relationships/image" Target="../media/image4.png"/><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0" Type="http://schemas.openxmlformats.org/officeDocument/2006/relationships/slideLayout" Target="../slideLayouts/slideLayout7.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9" Type="http://schemas.openxmlformats.org/officeDocument/2006/relationships/tags" Target="../tags/tag25.xml"/><Relationship Id="rId8" Type="http://schemas.openxmlformats.org/officeDocument/2006/relationships/image" Target="../media/image4.png"/><Relationship Id="rId7" Type="http://schemas.openxmlformats.org/officeDocument/2006/relationships/tags" Target="../tags/tag24.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1" Type="http://schemas.openxmlformats.org/officeDocument/2006/relationships/slideLayout" Target="../slideLayouts/slideLayout18.xml"/><Relationship Id="rId10" Type="http://schemas.openxmlformats.org/officeDocument/2006/relationships/image" Target="../media/image5.png"/><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9" Type="http://schemas.openxmlformats.org/officeDocument/2006/relationships/tags" Target="../tags/tag32.xml"/><Relationship Id="rId8" Type="http://schemas.openxmlformats.org/officeDocument/2006/relationships/image" Target="../media/image4.png"/><Relationship Id="rId7" Type="http://schemas.openxmlformats.org/officeDocument/2006/relationships/tags" Target="../tags/tag31.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1" Type="http://schemas.openxmlformats.org/officeDocument/2006/relationships/slideLayout" Target="../slideLayouts/slideLayout7.xml"/><Relationship Id="rId10" Type="http://schemas.openxmlformats.org/officeDocument/2006/relationships/image" Target="../media/image5.png"/><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9" Type="http://schemas.openxmlformats.org/officeDocument/2006/relationships/tags" Target="../tags/tag40.xml"/><Relationship Id="rId8" Type="http://schemas.openxmlformats.org/officeDocument/2006/relationships/tags" Target="../tags/tag39.xml"/><Relationship Id="rId7" Type="http://schemas.openxmlformats.org/officeDocument/2006/relationships/tags" Target="../tags/tag38.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5" Type="http://schemas.openxmlformats.org/officeDocument/2006/relationships/slideLayout" Target="../slideLayouts/slideLayout7.xml"/><Relationship Id="rId14" Type="http://schemas.openxmlformats.org/officeDocument/2006/relationships/image" Target="../media/image5.png"/><Relationship Id="rId13" Type="http://schemas.openxmlformats.org/officeDocument/2006/relationships/tags" Target="../tags/tag43.xml"/><Relationship Id="rId12" Type="http://schemas.openxmlformats.org/officeDocument/2006/relationships/image" Target="../media/image4.png"/><Relationship Id="rId11" Type="http://schemas.openxmlformats.org/officeDocument/2006/relationships/tags" Target="../tags/tag42.xml"/><Relationship Id="rId10" Type="http://schemas.openxmlformats.org/officeDocument/2006/relationships/tags" Target="../tags/tag41.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9" Type="http://schemas.openxmlformats.org/officeDocument/2006/relationships/tags" Target="../tags/tag51.xml"/><Relationship Id="rId8" Type="http://schemas.openxmlformats.org/officeDocument/2006/relationships/tags" Target="../tags/tag50.xml"/><Relationship Id="rId7" Type="http://schemas.openxmlformats.org/officeDocument/2006/relationships/tags" Target="../tags/tag49.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 Id="rId3" Type="http://schemas.openxmlformats.org/officeDocument/2006/relationships/tags" Target="../tags/tag45.xml"/><Relationship Id="rId2" Type="http://schemas.openxmlformats.org/officeDocument/2006/relationships/tags" Target="../tags/tag44.xml"/><Relationship Id="rId15" Type="http://schemas.openxmlformats.org/officeDocument/2006/relationships/slideLayout" Target="../slideLayouts/slideLayout7.xml"/><Relationship Id="rId14" Type="http://schemas.openxmlformats.org/officeDocument/2006/relationships/image" Target="../media/image5.png"/><Relationship Id="rId13" Type="http://schemas.openxmlformats.org/officeDocument/2006/relationships/tags" Target="../tags/tag54.xml"/><Relationship Id="rId12" Type="http://schemas.openxmlformats.org/officeDocument/2006/relationships/image" Target="../media/image4.png"/><Relationship Id="rId11" Type="http://schemas.openxmlformats.org/officeDocument/2006/relationships/tags" Target="../tags/tag53.xml"/><Relationship Id="rId10" Type="http://schemas.openxmlformats.org/officeDocument/2006/relationships/tags" Target="../tags/tag5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grpSp>
        <p:nvGrpSpPr>
          <p:cNvPr id="3" name="组合 2"/>
          <p:cNvGrpSpPr/>
          <p:nvPr/>
        </p:nvGrpSpPr>
        <p:grpSpPr>
          <a:xfrm>
            <a:off x="8890" y="5080"/>
            <a:ext cx="12184380" cy="6852920"/>
            <a:chOff x="14" y="8"/>
            <a:chExt cx="19188" cy="10792"/>
          </a:xfrm>
        </p:grpSpPr>
        <p:pic>
          <p:nvPicPr>
            <p:cNvPr id="13" name="图片 12" descr="啊2"/>
            <p:cNvPicPr>
              <a:picLocks noChangeAspect="1"/>
            </p:cNvPicPr>
            <p:nvPr/>
          </p:nvPicPr>
          <p:blipFill>
            <a:blip r:embed="rId1"/>
            <a:stretch>
              <a:fillRect/>
            </a:stretch>
          </p:blipFill>
          <p:spPr>
            <a:xfrm>
              <a:off x="14" y="8"/>
              <a:ext cx="19188" cy="10793"/>
            </a:xfrm>
            <a:prstGeom prst="rect">
              <a:avLst/>
            </a:prstGeom>
          </p:spPr>
        </p:pic>
        <p:sp>
          <p:nvSpPr>
            <p:cNvPr id="2" name="文本框 1"/>
            <p:cNvSpPr txBox="1"/>
            <p:nvPr/>
          </p:nvSpPr>
          <p:spPr>
            <a:xfrm>
              <a:off x="1709" y="3819"/>
              <a:ext cx="15743" cy="4991"/>
            </a:xfrm>
            <a:prstGeom prst="rect">
              <a:avLst/>
            </a:prstGeom>
            <a:noFill/>
          </p:spPr>
          <p:txBody>
            <a:bodyPr wrap="square" rtlCol="0">
              <a:spAutoFit/>
            </a:bodyPr>
            <a:lstStyle/>
            <a:p>
              <a:pPr marL="0" marR="0" lvl="0" indent="0" algn="ctr" defTabSz="914400" rtl="0" fontAlgn="auto">
                <a:lnSpc>
                  <a:spcPts val="8000"/>
                </a:lnSpc>
                <a:spcBef>
                  <a:spcPts val="0"/>
                </a:spcBef>
                <a:spcAft>
                  <a:spcPts val="0"/>
                </a:spcAft>
                <a:buClrTx/>
                <a:buSzTx/>
                <a:buFontTx/>
                <a:buNone/>
                <a:defRPr/>
              </a:pPr>
              <a:r>
                <a:rPr lang="zh-CN" altLang="en-US" sz="5400" dirty="0">
                  <a:solidFill>
                    <a:schemeClr val="bg1"/>
                  </a:solidFill>
                  <a:latin typeface="方正大标宋简体" panose="03000509000000000000" charset="-122"/>
                  <a:ea typeface="方正大标宋简体" panose="03000509000000000000" charset="-122"/>
                </a:rPr>
                <a:t>中国共产党河北省第十届委员会第四次全体会议决议</a:t>
              </a:r>
              <a:endParaRPr lang="zh-CN" altLang="en-US" sz="5400" dirty="0">
                <a:solidFill>
                  <a:schemeClr val="bg1"/>
                </a:solidFill>
                <a:latin typeface="方正大标宋简体" panose="03000509000000000000" charset="-122"/>
                <a:ea typeface="方正大标宋简体" panose="03000509000000000000" charset="-122"/>
              </a:endParaRPr>
            </a:p>
            <a:p>
              <a:pPr marL="0" marR="0" lvl="0" indent="0" algn="ctr" defTabSz="914400" rtl="0" fontAlgn="auto">
                <a:lnSpc>
                  <a:spcPts val="8000"/>
                </a:lnSpc>
                <a:spcBef>
                  <a:spcPts val="0"/>
                </a:spcBef>
                <a:spcAft>
                  <a:spcPts val="0"/>
                </a:spcAft>
                <a:buClrTx/>
                <a:buSzTx/>
                <a:buFontTx/>
                <a:buNone/>
                <a:defRPr/>
              </a:pPr>
              <a:r>
                <a:rPr lang="zh-CN" altLang="en-US" sz="5400" dirty="0">
                  <a:solidFill>
                    <a:schemeClr val="bg1"/>
                  </a:solidFill>
                  <a:latin typeface="方正大标宋简体" panose="03000509000000000000" charset="-122"/>
                  <a:ea typeface="方正大标宋简体" panose="03000509000000000000" charset="-122"/>
                </a:rPr>
                <a:t>要点速读</a:t>
              </a:r>
              <a:endParaRPr lang="zh-CN" altLang="en-US" sz="5400" dirty="0">
                <a:solidFill>
                  <a:schemeClr val="bg1"/>
                </a:solidFill>
                <a:latin typeface="方正大标宋简体" panose="03000509000000000000" charset="-122"/>
                <a:ea typeface="方正大标宋简体" panose="03000509000000000000" charset="-122"/>
              </a:endParaRPr>
            </a:p>
          </p:txBody>
        </p:sp>
        <p:sp>
          <p:nvSpPr>
            <p:cNvPr id="9" name="Freeform 5"/>
            <p:cNvSpPr>
              <a:spLocks noChangeAspect="1"/>
            </p:cNvSpPr>
            <p:nvPr/>
          </p:nvSpPr>
          <p:spPr bwMode="auto">
            <a:xfrm>
              <a:off x="8228" y="1358"/>
              <a:ext cx="2090" cy="209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nvSpPr>
        <p:spPr>
          <a:xfrm>
            <a:off x="157162" y="147873"/>
            <a:ext cx="11877676" cy="6562254"/>
          </a:xfrm>
          <a:prstGeom prst="rect">
            <a:avLst/>
          </a:prstGeom>
          <a:blipFill rotWithShape="1">
            <a:blip r:embed="rId1"/>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9862820" cy="509905"/>
            <a:chOff x="547" y="535"/>
            <a:chExt cx="15532" cy="803"/>
          </a:xfrm>
        </p:grpSpPr>
        <p:sp>
          <p:nvSpPr>
            <p:cNvPr id="20"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22" name="文本框 21"/>
            <p:cNvSpPr txBox="1">
              <a:spLocks noChangeArrowheads="1"/>
            </p:cNvSpPr>
            <p:nvPr/>
          </p:nvSpPr>
          <p:spPr bwMode="auto">
            <a:xfrm>
              <a:off x="1507" y="536"/>
              <a:ext cx="14572"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lang="zh-CN" altLang="en-US" sz="2600" noProof="0" dirty="0">
                  <a:ln>
                    <a:noFill/>
                  </a:ln>
                  <a:solidFill>
                    <a:srgbClr val="C00000"/>
                  </a:solidFill>
                  <a:effectLst/>
                  <a:uLnTx/>
                  <a:uFillTx/>
                  <a:latin typeface="微软雅黑" panose="020B0503020204020204" charset="-122"/>
                  <a:ea typeface="微软雅黑" panose="020B0503020204020204" charset="-122"/>
                  <a:sym typeface="+mn-ea"/>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23"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grpSp>
        <p:nvGrpSpPr>
          <p:cNvPr id="6" name="组合 5"/>
          <p:cNvGrpSpPr/>
          <p:nvPr/>
        </p:nvGrpSpPr>
        <p:grpSpPr>
          <a:xfrm>
            <a:off x="1561465" y="1539240"/>
            <a:ext cx="9455150" cy="4029075"/>
            <a:chOff x="2459" y="2424"/>
            <a:chExt cx="14890" cy="6345"/>
          </a:xfrm>
        </p:grpSpPr>
        <p:sp>
          <p:nvSpPr>
            <p:cNvPr id="74" name="任意多边形: 形状 73"/>
            <p:cNvSpPr/>
            <p:nvPr>
              <p:custDataLst>
                <p:tags r:id="rId2"/>
              </p:custDataLst>
            </p:nvPr>
          </p:nvSpPr>
          <p:spPr>
            <a:xfrm>
              <a:off x="2459" y="3821"/>
              <a:ext cx="13652" cy="1028"/>
            </a:xfrm>
            <a:custGeom>
              <a:avLst/>
              <a:gdLst>
                <a:gd name="connsiteX0" fmla="*/ 113303 w 1454258"/>
                <a:gd name="connsiteY0" fmla="*/ 0 h 510484"/>
                <a:gd name="connsiteX1" fmla="*/ 1454258 w 1454258"/>
                <a:gd name="connsiteY1" fmla="*/ 0 h 510484"/>
                <a:gd name="connsiteX2" fmla="*/ 1340956 w 1454258"/>
                <a:gd name="connsiteY2" fmla="*/ 510485 h 510484"/>
                <a:gd name="connsiteX3" fmla="*/ 0 w 1454258"/>
                <a:gd name="connsiteY3" fmla="*/ 510485 h 510484"/>
              </a:gdLst>
              <a:ahLst/>
              <a:cxnLst>
                <a:cxn ang="0">
                  <a:pos x="connsiteX0" y="connsiteY0"/>
                </a:cxn>
                <a:cxn ang="0">
                  <a:pos x="connsiteX1" y="connsiteY1"/>
                </a:cxn>
                <a:cxn ang="0">
                  <a:pos x="connsiteX2" y="connsiteY2"/>
                </a:cxn>
                <a:cxn ang="0">
                  <a:pos x="connsiteX3" y="connsiteY3"/>
                </a:cxn>
              </a:cxnLst>
              <a:rect l="l" t="t" r="r" b="b"/>
              <a:pathLst>
                <a:path w="1454258" h="510484">
                  <a:moveTo>
                    <a:pt x="113303" y="0"/>
                  </a:moveTo>
                  <a:lnTo>
                    <a:pt x="1454258" y="0"/>
                  </a:lnTo>
                  <a:lnTo>
                    <a:pt x="1340956" y="510485"/>
                  </a:lnTo>
                  <a:lnTo>
                    <a:pt x="0" y="510485"/>
                  </a:lnTo>
                  <a:close/>
                </a:path>
              </a:pathLst>
            </a:custGeom>
            <a:solidFill>
              <a:srgbClr val="C31F1F"/>
            </a:solidFill>
            <a:ln w="12443" cap="flat">
              <a:noFill/>
              <a:prstDash val="solid"/>
              <a:miter/>
            </a:ln>
          </p:spPr>
          <p:txBody>
            <a:bodyPr rtlCol="0" anchor="ctr"/>
            <a:p>
              <a:pPr marL="0" marR="0" lvl="0" indent="0" defTabSz="914400" eaLnBrk="1" fontAlgn="auto" latinLnBrk="0" hangingPunct="1">
                <a:lnSpc>
                  <a:spcPct val="100000"/>
                </a:lnSpc>
                <a:spcBef>
                  <a:spcPts val="0"/>
                </a:spcBef>
                <a:spcAft>
                  <a:spcPts val="0"/>
                </a:spcAft>
                <a:buClrTx/>
                <a:buSzTx/>
                <a:buFontTx/>
                <a:buNone/>
                <a:defRPr/>
              </a:pPr>
              <a:r>
                <a:rPr lang="en-US" altLang="zh-CN" b="1">
                  <a:solidFill>
                    <a:schemeClr val="bg1"/>
                  </a:solidFill>
                  <a:latin typeface="微软雅黑" panose="020B0503020204020204" charset="-122"/>
                  <a:ea typeface="微软雅黑" panose="020B0503020204020204" charset="-122"/>
                  <a:sym typeface="+mn-ea"/>
                </a:rPr>
                <a:t>       </a:t>
              </a:r>
              <a:r>
                <a:rPr lang="zh-CN" altLang="en-US" b="1">
                  <a:solidFill>
                    <a:schemeClr val="bg1"/>
                  </a:solidFill>
                  <a:latin typeface="微软雅黑" panose="020B0503020204020204" charset="-122"/>
                  <a:ea typeface="微软雅黑" panose="020B0503020204020204" charset="-122"/>
                  <a:sym typeface="+mn-ea"/>
                </a:rPr>
                <a:t>深入推进京津冀协同发展，加快打造中国式现代化建设的先行区、示范区</a:t>
              </a:r>
              <a:endParaRPr lang="zh-CN" altLang="en-US" b="1">
                <a:solidFill>
                  <a:schemeClr val="bg1"/>
                </a:solidFill>
                <a:latin typeface="微软雅黑" panose="020B0503020204020204" charset="-122"/>
                <a:ea typeface="微软雅黑" panose="020B0503020204020204" charset="-122"/>
                <a:sym typeface="+mn-ea"/>
              </a:endParaRPr>
            </a:p>
          </p:txBody>
        </p:sp>
        <p:grpSp>
          <p:nvGrpSpPr>
            <p:cNvPr id="27" name="组合 26"/>
            <p:cNvGrpSpPr/>
            <p:nvPr/>
          </p:nvGrpSpPr>
          <p:grpSpPr>
            <a:xfrm rot="0">
              <a:off x="2459" y="5179"/>
              <a:ext cx="14891" cy="1622"/>
              <a:chOff x="2777" y="3159"/>
              <a:chExt cx="13657" cy="3392"/>
            </a:xfrm>
          </p:grpSpPr>
          <p:grpSp>
            <p:nvGrpSpPr>
              <p:cNvPr id="28" name="组合 27"/>
              <p:cNvGrpSpPr/>
              <p:nvPr/>
            </p:nvGrpSpPr>
            <p:grpSpPr>
              <a:xfrm>
                <a:off x="2777" y="3289"/>
                <a:ext cx="13657" cy="3262"/>
                <a:chOff x="2192" y="2400"/>
                <a:chExt cx="16016" cy="2633"/>
              </a:xfrm>
            </p:grpSpPr>
            <p:sp>
              <p:nvSpPr>
                <p:cNvPr id="29" name="矩形 28"/>
                <p:cNvSpPr/>
                <p:nvPr>
                  <p:custDataLst>
                    <p:tags r:id="rId3"/>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0" name="矩形 95"/>
                <p:cNvSpPr/>
                <p:nvPr>
                  <p:custDataLst>
                    <p:tags r:id="rId4"/>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8" name="文本框 37"/>
              <p:cNvSpPr txBox="1"/>
              <p:nvPr>
                <p:custDataLst>
                  <p:tags r:id="rId5"/>
                </p:custDataLst>
              </p:nvPr>
            </p:nvSpPr>
            <p:spPr>
              <a:xfrm>
                <a:off x="3450" y="3159"/>
                <a:ext cx="12059" cy="3036"/>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切实发挥首都辐射带动效应，自觉服务北京城市副中心建设，加快建设全国现代商贸物流重要基地，大力发展后奥运经济，积极培育新的经济增长点。</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nvGrpSpPr>
            <p:cNvPr id="15" name="组合 14"/>
            <p:cNvGrpSpPr/>
            <p:nvPr/>
          </p:nvGrpSpPr>
          <p:grpSpPr>
            <a:xfrm rot="0">
              <a:off x="2459" y="7131"/>
              <a:ext cx="14891" cy="1638"/>
              <a:chOff x="2777" y="3124"/>
              <a:chExt cx="13657" cy="3427"/>
            </a:xfrm>
          </p:grpSpPr>
          <p:grpSp>
            <p:nvGrpSpPr>
              <p:cNvPr id="26" name="组合 25"/>
              <p:cNvGrpSpPr/>
              <p:nvPr/>
            </p:nvGrpSpPr>
            <p:grpSpPr>
              <a:xfrm>
                <a:off x="2777" y="3289"/>
                <a:ext cx="13657" cy="3262"/>
                <a:chOff x="2192" y="2400"/>
                <a:chExt cx="16016" cy="2633"/>
              </a:xfrm>
            </p:grpSpPr>
            <p:sp>
              <p:nvSpPr>
                <p:cNvPr id="31" name="矩形 30"/>
                <p:cNvSpPr/>
                <p:nvPr>
                  <p:custDataLst>
                    <p:tags r:id="rId6"/>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2" name="矩形 95"/>
                <p:cNvSpPr/>
                <p:nvPr>
                  <p:custDataLst>
                    <p:tags r:id="rId7"/>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4" name="文本框 33"/>
              <p:cNvSpPr txBox="1"/>
              <p:nvPr>
                <p:custDataLst>
                  <p:tags r:id="rId8"/>
                </p:custDataLst>
              </p:nvPr>
            </p:nvSpPr>
            <p:spPr>
              <a:xfrm>
                <a:off x="3365" y="3124"/>
                <a:ext cx="11784" cy="3037"/>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切实强化协同创新和产业协作，强化企业的创新主体地位，提升科技成果区域内转化效率和比重，更好承接京津科技溢出效应和产业转移。</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nvGrpSpPr>
            <p:cNvPr id="5" name="组合 4"/>
            <p:cNvGrpSpPr/>
            <p:nvPr/>
          </p:nvGrpSpPr>
          <p:grpSpPr>
            <a:xfrm>
              <a:off x="2459" y="2424"/>
              <a:ext cx="9412" cy="1067"/>
              <a:chOff x="2939" y="2424"/>
              <a:chExt cx="9412" cy="1067"/>
            </a:xfrm>
          </p:grpSpPr>
          <p:sp>
            <p:nvSpPr>
              <p:cNvPr id="4" name="五边形 3"/>
              <p:cNvSpPr/>
              <p:nvPr>
                <p:custDataLst>
                  <p:tags r:id="rId9"/>
                </p:custDataLst>
              </p:nvPr>
            </p:nvSpPr>
            <p:spPr>
              <a:xfrm>
                <a:off x="2939" y="2424"/>
                <a:ext cx="3519" cy="1005"/>
              </a:xfrm>
              <a:prstGeom prst="homePlate">
                <a:avLst/>
              </a:prstGeom>
              <a:solidFill>
                <a:srgbClr val="D4000A"/>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endParaRPr lang="zh-CN" altLang="en-US" sz="2400">
                  <a:solidFill>
                    <a:srgbClr val="FFFFFF"/>
                  </a:solidFill>
                  <a:latin typeface="汉仪旗黑-55简" panose="02010600030101010101" charset="-128"/>
                  <a:ea typeface="汉仪旗黑-55简" panose="02010600030101010101" charset="-128"/>
                </a:endParaRPr>
              </a:p>
            </p:txBody>
          </p:sp>
          <p:sp>
            <p:nvSpPr>
              <p:cNvPr id="8" name="标题 1"/>
              <p:cNvSpPr txBox="1"/>
              <p:nvPr>
                <p:custDataLst>
                  <p:tags r:id="rId10"/>
                </p:custDataLst>
              </p:nvPr>
            </p:nvSpPr>
            <p:spPr>
              <a:xfrm>
                <a:off x="3223" y="2565"/>
                <a:ext cx="9129" cy="927"/>
              </a:xfrm>
              <a:prstGeom prst="rect">
                <a:avLst/>
              </a:prstGeom>
            </p:spPr>
            <p:txBody>
              <a:bodyPr vert="horz" lIns="121920" tIns="60960" rIns="121920" bIns="6096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rPr>
                  <a:t>全会强调</a:t>
                </a:r>
                <a:endPar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endParaRPr>
              </a:p>
            </p:txBody>
          </p:sp>
        </p:grpSp>
      </p:grpSp>
      <p:grpSp>
        <p:nvGrpSpPr>
          <p:cNvPr id="17" name="组合 16"/>
          <p:cNvGrpSpPr/>
          <p:nvPr/>
        </p:nvGrpSpPr>
        <p:grpSpPr>
          <a:xfrm>
            <a:off x="4337685" y="6103620"/>
            <a:ext cx="3680460" cy="519430"/>
            <a:chOff x="6831" y="9892"/>
            <a:chExt cx="5796" cy="818"/>
          </a:xfrm>
        </p:grpSpPr>
        <p:pic>
          <p:nvPicPr>
            <p:cNvPr id="18" name="图片 17" descr="c562f02f89dbcf903be62e29c8bc6f8"/>
            <p:cNvPicPr>
              <a:picLocks noChangeAspect="1"/>
            </p:cNvPicPr>
            <p:nvPr>
              <p:custDataLst>
                <p:tags r:id="rId11"/>
              </p:custDataLst>
            </p:nvPr>
          </p:nvPicPr>
          <p:blipFill>
            <a:blip r:embed="rId12"/>
            <a:stretch>
              <a:fillRect/>
            </a:stretch>
          </p:blipFill>
          <p:spPr>
            <a:xfrm>
              <a:off x="6831" y="9959"/>
              <a:ext cx="2324" cy="674"/>
            </a:xfrm>
            <a:prstGeom prst="rect">
              <a:avLst/>
            </a:prstGeom>
          </p:spPr>
        </p:pic>
        <p:pic>
          <p:nvPicPr>
            <p:cNvPr id="19" name="图片 18" descr="微信图片_20230314140351"/>
            <p:cNvPicPr>
              <a:picLocks noChangeAspect="1"/>
            </p:cNvPicPr>
            <p:nvPr>
              <p:custDataLst>
                <p:tags r:id="rId13"/>
              </p:custDataLst>
            </p:nvPr>
          </p:nvPicPr>
          <p:blipFill>
            <a:blip r:embed="rId14"/>
            <a:stretch>
              <a:fillRect/>
            </a:stretch>
          </p:blipFill>
          <p:spPr>
            <a:xfrm>
              <a:off x="9537" y="9892"/>
              <a:ext cx="3090" cy="81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nvSpPr>
        <p:spPr>
          <a:xfrm>
            <a:off x="157162" y="147873"/>
            <a:ext cx="11877676" cy="6562254"/>
          </a:xfrm>
          <a:prstGeom prst="rect">
            <a:avLst/>
          </a:prstGeom>
          <a:blipFill rotWithShape="1">
            <a:blip r:embed="rId1"/>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9862820" cy="509905"/>
            <a:chOff x="547" y="535"/>
            <a:chExt cx="15532" cy="803"/>
          </a:xfrm>
        </p:grpSpPr>
        <p:sp>
          <p:nvSpPr>
            <p:cNvPr id="20"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22" name="文本框 21"/>
            <p:cNvSpPr txBox="1">
              <a:spLocks noChangeArrowheads="1"/>
            </p:cNvSpPr>
            <p:nvPr/>
          </p:nvSpPr>
          <p:spPr bwMode="auto">
            <a:xfrm>
              <a:off x="1507" y="536"/>
              <a:ext cx="14572"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lang="zh-CN" altLang="en-US" sz="2600" noProof="0" dirty="0">
                  <a:ln>
                    <a:noFill/>
                  </a:ln>
                  <a:solidFill>
                    <a:srgbClr val="C00000"/>
                  </a:solidFill>
                  <a:effectLst/>
                  <a:uLnTx/>
                  <a:uFillTx/>
                  <a:latin typeface="微软雅黑" panose="020B0503020204020204" charset="-122"/>
                  <a:ea typeface="微软雅黑" panose="020B0503020204020204" charset="-122"/>
                  <a:sym typeface="+mn-ea"/>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23"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grpSp>
        <p:nvGrpSpPr>
          <p:cNvPr id="3" name="组合 2"/>
          <p:cNvGrpSpPr/>
          <p:nvPr/>
        </p:nvGrpSpPr>
        <p:grpSpPr>
          <a:xfrm>
            <a:off x="1414145" y="1658620"/>
            <a:ext cx="9455150" cy="3909060"/>
            <a:chOff x="2227" y="2612"/>
            <a:chExt cx="14890" cy="6156"/>
          </a:xfrm>
        </p:grpSpPr>
        <p:grpSp>
          <p:nvGrpSpPr>
            <p:cNvPr id="15" name="组合 14"/>
            <p:cNvGrpSpPr/>
            <p:nvPr/>
          </p:nvGrpSpPr>
          <p:grpSpPr>
            <a:xfrm>
              <a:off x="2227" y="7162"/>
              <a:ext cx="14891" cy="1607"/>
              <a:chOff x="2777" y="3189"/>
              <a:chExt cx="13657" cy="3362"/>
            </a:xfrm>
          </p:grpSpPr>
          <p:grpSp>
            <p:nvGrpSpPr>
              <p:cNvPr id="26" name="组合 25"/>
              <p:cNvGrpSpPr/>
              <p:nvPr/>
            </p:nvGrpSpPr>
            <p:grpSpPr>
              <a:xfrm>
                <a:off x="2777" y="3289"/>
                <a:ext cx="13657" cy="3262"/>
                <a:chOff x="2192" y="2400"/>
                <a:chExt cx="16016" cy="2633"/>
              </a:xfrm>
            </p:grpSpPr>
            <p:sp>
              <p:nvSpPr>
                <p:cNvPr id="31" name="矩形 30"/>
                <p:cNvSpPr/>
                <p:nvPr>
                  <p:custDataLst>
                    <p:tags r:id="rId2"/>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2" name="矩形 95"/>
                <p:cNvSpPr/>
                <p:nvPr>
                  <p:custDataLst>
                    <p:tags r:id="rId3"/>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4" name="文本框 33"/>
              <p:cNvSpPr txBox="1"/>
              <p:nvPr>
                <p:custDataLst>
                  <p:tags r:id="rId4"/>
                </p:custDataLst>
              </p:nvPr>
            </p:nvSpPr>
            <p:spPr>
              <a:xfrm>
                <a:off x="3534" y="3189"/>
                <a:ext cx="11784" cy="3037"/>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切实加快推进公共服务共建共享，促进更加充分更高质量就业，精准办好民生实事，不断提高人民群众的获得感、幸福感、安全感。</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nvGrpSpPr>
            <p:cNvPr id="27" name="组合 26"/>
            <p:cNvGrpSpPr/>
            <p:nvPr/>
          </p:nvGrpSpPr>
          <p:grpSpPr>
            <a:xfrm>
              <a:off x="2227" y="4918"/>
              <a:ext cx="14891" cy="1606"/>
              <a:chOff x="2777" y="3191"/>
              <a:chExt cx="13657" cy="3360"/>
            </a:xfrm>
          </p:grpSpPr>
          <p:grpSp>
            <p:nvGrpSpPr>
              <p:cNvPr id="28" name="组合 27"/>
              <p:cNvGrpSpPr/>
              <p:nvPr/>
            </p:nvGrpSpPr>
            <p:grpSpPr>
              <a:xfrm>
                <a:off x="2777" y="3289"/>
                <a:ext cx="13657" cy="3262"/>
                <a:chOff x="2192" y="2400"/>
                <a:chExt cx="16016" cy="2633"/>
              </a:xfrm>
            </p:grpSpPr>
            <p:sp>
              <p:nvSpPr>
                <p:cNvPr id="29" name="矩形 28"/>
                <p:cNvSpPr/>
                <p:nvPr>
                  <p:custDataLst>
                    <p:tags r:id="rId5"/>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0" name="矩形 95"/>
                <p:cNvSpPr/>
                <p:nvPr>
                  <p:custDataLst>
                    <p:tags r:id="rId6"/>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6" name="文本框 35"/>
              <p:cNvSpPr txBox="1"/>
              <p:nvPr>
                <p:custDataLst>
                  <p:tags r:id="rId7"/>
                </p:custDataLst>
              </p:nvPr>
            </p:nvSpPr>
            <p:spPr>
              <a:xfrm>
                <a:off x="3662" y="3191"/>
                <a:ext cx="11784" cy="3037"/>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切实深化生态环境联建联防联治，持续抓好北方防沙带等生态保护和修复重点工程建设，深入打好蓝天、碧水、净土保卫战，坚决筑牢首都生态安全屏障。</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nvGrpSpPr>
            <p:cNvPr id="37" name="组合 36"/>
            <p:cNvGrpSpPr/>
            <p:nvPr/>
          </p:nvGrpSpPr>
          <p:grpSpPr>
            <a:xfrm>
              <a:off x="2227" y="2612"/>
              <a:ext cx="14891" cy="1668"/>
              <a:chOff x="2777" y="3063"/>
              <a:chExt cx="13657" cy="3488"/>
            </a:xfrm>
          </p:grpSpPr>
          <p:grpSp>
            <p:nvGrpSpPr>
              <p:cNvPr id="38" name="组合 37"/>
              <p:cNvGrpSpPr/>
              <p:nvPr/>
            </p:nvGrpSpPr>
            <p:grpSpPr>
              <a:xfrm>
                <a:off x="2777" y="3289"/>
                <a:ext cx="13657" cy="3262"/>
                <a:chOff x="2192" y="2400"/>
                <a:chExt cx="16016" cy="2633"/>
              </a:xfrm>
            </p:grpSpPr>
            <p:sp>
              <p:nvSpPr>
                <p:cNvPr id="39" name="矩形 38"/>
                <p:cNvSpPr/>
                <p:nvPr>
                  <p:custDataLst>
                    <p:tags r:id="rId8"/>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0" name="矩形 95"/>
                <p:cNvSpPr/>
                <p:nvPr>
                  <p:custDataLst>
                    <p:tags r:id="rId9"/>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42" name="文本框 41"/>
              <p:cNvSpPr txBox="1"/>
              <p:nvPr>
                <p:custDataLst>
                  <p:tags r:id="rId10"/>
                </p:custDataLst>
              </p:nvPr>
            </p:nvSpPr>
            <p:spPr>
              <a:xfrm>
                <a:off x="3633" y="3063"/>
                <a:ext cx="11784" cy="3037"/>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切实用好助力河北高质量发展的机遇，继续加快推进交通等基础设施建设，从不同方向打造联通京津的经济廊道，着力解决区域发展不平衡问题。</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nvSpPr>
        <p:spPr>
          <a:xfrm>
            <a:off x="157162" y="147873"/>
            <a:ext cx="11877676" cy="6562254"/>
          </a:xfrm>
          <a:prstGeom prst="rect">
            <a:avLst/>
          </a:prstGeom>
          <a:blipFill rotWithShape="1">
            <a:blip r:embed="rId1"/>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9862820" cy="509905"/>
            <a:chOff x="547" y="535"/>
            <a:chExt cx="15532" cy="803"/>
          </a:xfrm>
        </p:grpSpPr>
        <p:sp>
          <p:nvSpPr>
            <p:cNvPr id="20"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22" name="文本框 21"/>
            <p:cNvSpPr txBox="1">
              <a:spLocks noChangeArrowheads="1"/>
            </p:cNvSpPr>
            <p:nvPr/>
          </p:nvSpPr>
          <p:spPr bwMode="auto">
            <a:xfrm>
              <a:off x="1507" y="536"/>
              <a:ext cx="14572"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lang="zh-CN" altLang="en-US" sz="2600" noProof="0" dirty="0">
                  <a:ln>
                    <a:noFill/>
                  </a:ln>
                  <a:solidFill>
                    <a:srgbClr val="C00000"/>
                  </a:solidFill>
                  <a:effectLst/>
                  <a:uLnTx/>
                  <a:uFillTx/>
                  <a:latin typeface="微软雅黑" panose="020B0503020204020204" charset="-122"/>
                  <a:ea typeface="微软雅黑" panose="020B0503020204020204" charset="-122"/>
                  <a:sym typeface="+mn-ea"/>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23"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grpSp>
        <p:nvGrpSpPr>
          <p:cNvPr id="7" name="组合 6"/>
          <p:cNvGrpSpPr/>
          <p:nvPr/>
        </p:nvGrpSpPr>
        <p:grpSpPr>
          <a:xfrm>
            <a:off x="1506220" y="1044575"/>
            <a:ext cx="9547860" cy="5368290"/>
            <a:chOff x="2372" y="1645"/>
            <a:chExt cx="15036" cy="8454"/>
          </a:xfrm>
        </p:grpSpPr>
        <p:grpSp>
          <p:nvGrpSpPr>
            <p:cNvPr id="27" name="组合 26"/>
            <p:cNvGrpSpPr/>
            <p:nvPr/>
          </p:nvGrpSpPr>
          <p:grpSpPr>
            <a:xfrm rot="0">
              <a:off x="2372" y="4332"/>
              <a:ext cx="14891" cy="2501"/>
              <a:chOff x="2777" y="3238"/>
              <a:chExt cx="13657" cy="3313"/>
            </a:xfrm>
          </p:grpSpPr>
          <p:grpSp>
            <p:nvGrpSpPr>
              <p:cNvPr id="28" name="组合 27"/>
              <p:cNvGrpSpPr/>
              <p:nvPr/>
            </p:nvGrpSpPr>
            <p:grpSpPr>
              <a:xfrm>
                <a:off x="2777" y="3289"/>
                <a:ext cx="13657" cy="3262"/>
                <a:chOff x="2192" y="2400"/>
                <a:chExt cx="16016" cy="2633"/>
              </a:xfrm>
            </p:grpSpPr>
            <p:sp>
              <p:nvSpPr>
                <p:cNvPr id="29" name="矩形 28"/>
                <p:cNvSpPr/>
                <p:nvPr>
                  <p:custDataLst>
                    <p:tags r:id="rId2"/>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0" name="矩形 95"/>
                <p:cNvSpPr/>
                <p:nvPr>
                  <p:custDataLst>
                    <p:tags r:id="rId3"/>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8" name="文本框 37"/>
              <p:cNvSpPr txBox="1"/>
              <p:nvPr>
                <p:custDataLst>
                  <p:tags r:id="rId4"/>
                </p:custDataLst>
              </p:nvPr>
            </p:nvSpPr>
            <p:spPr>
              <a:xfrm>
                <a:off x="3386" y="3238"/>
                <a:ext cx="11784" cy="2930"/>
              </a:xfrm>
              <a:prstGeom prst="rect">
                <a:avLst/>
              </a:prstGeom>
              <a:noFill/>
              <a:ln w="9525">
                <a:noFill/>
              </a:ln>
            </p:spPr>
            <p:txBody>
              <a:bodyPr wrap="square">
                <a:spAutoFit/>
              </a:bodyPr>
              <a:p>
                <a:pPr indent="0" algn="just" fontAlgn="auto">
                  <a:lnSpc>
                    <a:spcPts val="2560"/>
                  </a:lnSpc>
                </a:pPr>
                <a:r>
                  <a:rPr lang="zh-CN" b="0">
                    <a:solidFill>
                      <a:srgbClr val="333333"/>
                    </a:solidFill>
                    <a:latin typeface="微软雅黑" panose="020B0503020204020204" charset="-122"/>
                    <a:ea typeface="微软雅黑" panose="020B0503020204020204" charset="-122"/>
                    <a:cs typeface="微软雅黑" panose="020B0503020204020204" charset="-122"/>
                  </a:rPr>
                  <a:t>在推进创新驱动发展中闯出新路子，营造有利于普遍技术进步的浓厚氛围，把集成电路、网络安全、生物医药、电力装备、安全应急装备等战略性新兴产业发展作为重中之重，做强新载体、打造策源地，发展新产业、形成增长极，培育新</a:t>
                </a:r>
                <a:r>
                  <a:rPr lang="zh-CN" b="0">
                    <a:solidFill>
                      <a:srgbClr val="333333"/>
                    </a:solidFill>
                    <a:latin typeface="微软雅黑" panose="020B0503020204020204" charset="-122"/>
                    <a:ea typeface="微软雅黑" panose="020B0503020204020204" charset="-122"/>
                    <a:cs typeface="微软雅黑" panose="020B0503020204020204" charset="-122"/>
                  </a:rPr>
                  <a:t>龙头、提升带动力。</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nvGrpSpPr>
            <p:cNvPr id="15" name="组合 14"/>
            <p:cNvGrpSpPr/>
            <p:nvPr/>
          </p:nvGrpSpPr>
          <p:grpSpPr>
            <a:xfrm rot="0">
              <a:off x="2372" y="7129"/>
              <a:ext cx="14891" cy="2970"/>
              <a:chOff x="2777" y="3124"/>
              <a:chExt cx="13657" cy="5322"/>
            </a:xfrm>
          </p:grpSpPr>
          <p:grpSp>
            <p:nvGrpSpPr>
              <p:cNvPr id="26" name="组合 25"/>
              <p:cNvGrpSpPr/>
              <p:nvPr/>
            </p:nvGrpSpPr>
            <p:grpSpPr>
              <a:xfrm>
                <a:off x="2777" y="3289"/>
                <a:ext cx="13657" cy="3262"/>
                <a:chOff x="2192" y="2400"/>
                <a:chExt cx="16016" cy="2633"/>
              </a:xfrm>
            </p:grpSpPr>
            <p:sp>
              <p:nvSpPr>
                <p:cNvPr id="31" name="矩形 30"/>
                <p:cNvSpPr/>
                <p:nvPr>
                  <p:custDataLst>
                    <p:tags r:id="rId5"/>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2" name="矩形 95"/>
                <p:cNvSpPr/>
                <p:nvPr>
                  <p:custDataLst>
                    <p:tags r:id="rId6"/>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4" name="文本框 33"/>
              <p:cNvSpPr txBox="1"/>
              <p:nvPr>
                <p:custDataLst>
                  <p:tags r:id="rId7"/>
                </p:custDataLst>
              </p:nvPr>
            </p:nvSpPr>
            <p:spPr>
              <a:xfrm>
                <a:off x="3365" y="3124"/>
                <a:ext cx="11784" cy="5322"/>
              </a:xfrm>
              <a:prstGeom prst="rect">
                <a:avLst/>
              </a:prstGeom>
              <a:noFill/>
              <a:ln w="9525">
                <a:noFill/>
              </a:ln>
            </p:spPr>
            <p:txBody>
              <a:bodyPr wrap="square">
                <a:noAutofit/>
              </a:bodyPr>
              <a:p>
                <a:pPr indent="0" algn="just" fontAlgn="auto">
                  <a:lnSpc>
                    <a:spcPts val="2560"/>
                  </a:lnSpc>
                </a:pPr>
                <a:r>
                  <a:rPr lang="zh-CN" b="0">
                    <a:solidFill>
                      <a:srgbClr val="333333"/>
                    </a:solidFill>
                    <a:latin typeface="微软雅黑" panose="020B0503020204020204" charset="-122"/>
                    <a:ea typeface="微软雅黑" panose="020B0503020204020204" charset="-122"/>
                    <a:cs typeface="微软雅黑" panose="020B0503020204020204" charset="-122"/>
                  </a:rPr>
                  <a:t>在推进京津冀协同发展和高标准高质量建设雄安新区中彰显新担当，搞好产业配套和服务保障，做实密切协作机制，积极争取国家部委支持，让北京非首都功能疏解项目在河北来得了、留得住、发展好。</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sp>
          <p:nvSpPr>
            <p:cNvPr id="3" name="任意多边形: 形状 73"/>
            <p:cNvSpPr/>
            <p:nvPr>
              <p:custDataLst>
                <p:tags r:id="rId8"/>
              </p:custDataLst>
            </p:nvPr>
          </p:nvSpPr>
          <p:spPr>
            <a:xfrm>
              <a:off x="2372" y="3008"/>
              <a:ext cx="15037" cy="1028"/>
            </a:xfrm>
            <a:custGeom>
              <a:avLst/>
              <a:gdLst>
                <a:gd name="connsiteX0" fmla="*/ 113303 w 1454258"/>
                <a:gd name="connsiteY0" fmla="*/ 0 h 510484"/>
                <a:gd name="connsiteX1" fmla="*/ 1454258 w 1454258"/>
                <a:gd name="connsiteY1" fmla="*/ 0 h 510484"/>
                <a:gd name="connsiteX2" fmla="*/ 1340956 w 1454258"/>
                <a:gd name="connsiteY2" fmla="*/ 510485 h 510484"/>
                <a:gd name="connsiteX3" fmla="*/ 0 w 1454258"/>
                <a:gd name="connsiteY3" fmla="*/ 510485 h 510484"/>
              </a:gdLst>
              <a:ahLst/>
              <a:cxnLst>
                <a:cxn ang="0">
                  <a:pos x="connsiteX0" y="connsiteY0"/>
                </a:cxn>
                <a:cxn ang="0">
                  <a:pos x="connsiteX1" y="connsiteY1"/>
                </a:cxn>
                <a:cxn ang="0">
                  <a:pos x="connsiteX2" y="connsiteY2"/>
                </a:cxn>
                <a:cxn ang="0">
                  <a:pos x="connsiteX3" y="connsiteY3"/>
                </a:cxn>
              </a:cxnLst>
              <a:rect l="l" t="t" r="r" b="b"/>
              <a:pathLst>
                <a:path w="1454258" h="510484">
                  <a:moveTo>
                    <a:pt x="113303" y="0"/>
                  </a:moveTo>
                  <a:lnTo>
                    <a:pt x="1454258" y="0"/>
                  </a:lnTo>
                  <a:lnTo>
                    <a:pt x="1340956" y="510485"/>
                  </a:lnTo>
                  <a:lnTo>
                    <a:pt x="0" y="510485"/>
                  </a:lnTo>
                  <a:close/>
                </a:path>
              </a:pathLst>
            </a:custGeom>
            <a:solidFill>
              <a:srgbClr val="C31F1F"/>
            </a:solidFill>
            <a:ln w="12443" cap="flat">
              <a:noFill/>
              <a:prstDash val="solid"/>
              <a:miter/>
            </a:ln>
          </p:spPr>
          <p:txBody>
            <a:bodyPr rtlCol="0" anchor="ctr"/>
            <a:p>
              <a:pPr marL="0" marR="0" lvl="0" indent="0" defTabSz="914400" eaLnBrk="1" fontAlgn="auto" latinLnBrk="0" hangingPunct="1">
                <a:lnSpc>
                  <a:spcPct val="100000"/>
                </a:lnSpc>
                <a:spcBef>
                  <a:spcPts val="0"/>
                </a:spcBef>
                <a:spcAft>
                  <a:spcPts val="0"/>
                </a:spcAft>
                <a:buClrTx/>
                <a:buSzTx/>
                <a:buFontTx/>
                <a:buNone/>
                <a:defRPr/>
              </a:pPr>
              <a:r>
                <a:rPr lang="en-US" altLang="zh-CN" b="1">
                  <a:solidFill>
                    <a:schemeClr val="bg1"/>
                  </a:solidFill>
                  <a:latin typeface="微软雅黑" panose="020B0503020204020204" charset="-122"/>
                  <a:ea typeface="微软雅黑" panose="020B0503020204020204" charset="-122"/>
                  <a:sym typeface="+mn-ea"/>
                </a:rPr>
                <a:t>       </a:t>
              </a:r>
              <a:r>
                <a:rPr lang="zh-CN" altLang="en-US" b="1">
                  <a:solidFill>
                    <a:schemeClr val="bg1"/>
                  </a:solidFill>
                  <a:latin typeface="微软雅黑" panose="020B0503020204020204" charset="-122"/>
                  <a:ea typeface="微软雅黑" panose="020B0503020204020204" charset="-122"/>
                  <a:sym typeface="+mn-ea"/>
                </a:rPr>
                <a:t>坚持完整、准确、全面贯彻新发展理念，扎实推进中国式现代化建设在河北落地见效</a:t>
              </a:r>
              <a:endParaRPr lang="zh-CN" altLang="en-US" b="1">
                <a:solidFill>
                  <a:schemeClr val="bg1"/>
                </a:solidFill>
                <a:latin typeface="微软雅黑" panose="020B0503020204020204" charset="-122"/>
                <a:ea typeface="微软雅黑" panose="020B0503020204020204" charset="-122"/>
                <a:sym typeface="+mn-ea"/>
              </a:endParaRPr>
            </a:p>
          </p:txBody>
        </p:sp>
        <p:grpSp>
          <p:nvGrpSpPr>
            <p:cNvPr id="6" name="组合 5"/>
            <p:cNvGrpSpPr/>
            <p:nvPr/>
          </p:nvGrpSpPr>
          <p:grpSpPr>
            <a:xfrm>
              <a:off x="2372" y="1645"/>
              <a:ext cx="9412" cy="1067"/>
              <a:chOff x="2939" y="1432"/>
              <a:chExt cx="9412" cy="1067"/>
            </a:xfrm>
          </p:grpSpPr>
          <p:sp>
            <p:nvSpPr>
              <p:cNvPr id="5" name="五边形 4"/>
              <p:cNvSpPr/>
              <p:nvPr>
                <p:custDataLst>
                  <p:tags r:id="rId9"/>
                </p:custDataLst>
              </p:nvPr>
            </p:nvSpPr>
            <p:spPr>
              <a:xfrm>
                <a:off x="2939" y="1432"/>
                <a:ext cx="3519" cy="1005"/>
              </a:xfrm>
              <a:prstGeom prst="homePlate">
                <a:avLst/>
              </a:prstGeom>
              <a:solidFill>
                <a:srgbClr val="D4000A"/>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endParaRPr lang="zh-CN" altLang="en-US" sz="2400">
                  <a:solidFill>
                    <a:srgbClr val="FFFFFF"/>
                  </a:solidFill>
                  <a:latin typeface="汉仪旗黑-55简" panose="02010600030101010101" charset="-128"/>
                  <a:ea typeface="汉仪旗黑-55简" panose="02010600030101010101" charset="-128"/>
                </a:endParaRPr>
              </a:p>
            </p:txBody>
          </p:sp>
          <p:sp>
            <p:nvSpPr>
              <p:cNvPr id="8" name="标题 1"/>
              <p:cNvSpPr txBox="1"/>
              <p:nvPr>
                <p:custDataLst>
                  <p:tags r:id="rId10"/>
                </p:custDataLst>
              </p:nvPr>
            </p:nvSpPr>
            <p:spPr>
              <a:xfrm>
                <a:off x="3223" y="1573"/>
                <a:ext cx="9129" cy="927"/>
              </a:xfrm>
              <a:prstGeom prst="rect">
                <a:avLst/>
              </a:prstGeom>
            </p:spPr>
            <p:txBody>
              <a:bodyPr vert="horz" lIns="121920" tIns="60960" rIns="121920" bIns="6096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rPr>
                  <a:t>全会强调</a:t>
                </a:r>
                <a:endPar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endParaRPr>
              </a:p>
            </p:txBody>
          </p:sp>
        </p:grpSp>
      </p:grpSp>
      <p:grpSp>
        <p:nvGrpSpPr>
          <p:cNvPr id="17" name="组合 16"/>
          <p:cNvGrpSpPr/>
          <p:nvPr/>
        </p:nvGrpSpPr>
        <p:grpSpPr>
          <a:xfrm>
            <a:off x="4337685" y="6103620"/>
            <a:ext cx="3680460" cy="519430"/>
            <a:chOff x="6831" y="9892"/>
            <a:chExt cx="5796" cy="818"/>
          </a:xfrm>
        </p:grpSpPr>
        <p:pic>
          <p:nvPicPr>
            <p:cNvPr id="18" name="图片 17" descr="c562f02f89dbcf903be62e29c8bc6f8"/>
            <p:cNvPicPr>
              <a:picLocks noChangeAspect="1"/>
            </p:cNvPicPr>
            <p:nvPr>
              <p:custDataLst>
                <p:tags r:id="rId11"/>
              </p:custDataLst>
            </p:nvPr>
          </p:nvPicPr>
          <p:blipFill>
            <a:blip r:embed="rId12"/>
            <a:stretch>
              <a:fillRect/>
            </a:stretch>
          </p:blipFill>
          <p:spPr>
            <a:xfrm>
              <a:off x="6831" y="9959"/>
              <a:ext cx="2324" cy="674"/>
            </a:xfrm>
            <a:prstGeom prst="rect">
              <a:avLst/>
            </a:prstGeom>
          </p:spPr>
        </p:pic>
        <p:pic>
          <p:nvPicPr>
            <p:cNvPr id="19" name="图片 18" descr="微信图片_20230314140351"/>
            <p:cNvPicPr>
              <a:picLocks noChangeAspect="1"/>
            </p:cNvPicPr>
            <p:nvPr>
              <p:custDataLst>
                <p:tags r:id="rId13"/>
              </p:custDataLst>
            </p:nvPr>
          </p:nvPicPr>
          <p:blipFill>
            <a:blip r:embed="rId14"/>
            <a:stretch>
              <a:fillRect/>
            </a:stretch>
          </p:blipFill>
          <p:spPr>
            <a:xfrm>
              <a:off x="9537" y="9892"/>
              <a:ext cx="3090" cy="81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nvSpPr>
        <p:spPr>
          <a:xfrm>
            <a:off x="157162" y="147873"/>
            <a:ext cx="11877676" cy="6562254"/>
          </a:xfrm>
          <a:prstGeom prst="rect">
            <a:avLst/>
          </a:prstGeom>
          <a:blipFill rotWithShape="1">
            <a:blip r:embed="rId1"/>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9862820" cy="509905"/>
            <a:chOff x="547" y="535"/>
            <a:chExt cx="15532" cy="803"/>
          </a:xfrm>
        </p:grpSpPr>
        <p:sp>
          <p:nvSpPr>
            <p:cNvPr id="20"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22" name="文本框 21"/>
            <p:cNvSpPr txBox="1">
              <a:spLocks noChangeArrowheads="1"/>
            </p:cNvSpPr>
            <p:nvPr/>
          </p:nvSpPr>
          <p:spPr bwMode="auto">
            <a:xfrm>
              <a:off x="1507" y="536"/>
              <a:ext cx="14572"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lang="zh-CN" altLang="en-US" sz="2600" noProof="0" dirty="0">
                  <a:ln>
                    <a:noFill/>
                  </a:ln>
                  <a:solidFill>
                    <a:srgbClr val="C00000"/>
                  </a:solidFill>
                  <a:effectLst/>
                  <a:uLnTx/>
                  <a:uFillTx/>
                  <a:latin typeface="微软雅黑" panose="020B0503020204020204" charset="-122"/>
                  <a:ea typeface="微软雅黑" panose="020B0503020204020204" charset="-122"/>
                  <a:sym typeface="+mn-ea"/>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23"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grpSp>
        <p:nvGrpSpPr>
          <p:cNvPr id="3" name="组合 2"/>
          <p:cNvGrpSpPr/>
          <p:nvPr/>
        </p:nvGrpSpPr>
        <p:grpSpPr>
          <a:xfrm>
            <a:off x="1414145" y="1658620"/>
            <a:ext cx="9455150" cy="4340860"/>
            <a:chOff x="2227" y="2612"/>
            <a:chExt cx="14890" cy="6836"/>
          </a:xfrm>
        </p:grpSpPr>
        <p:grpSp>
          <p:nvGrpSpPr>
            <p:cNvPr id="15" name="组合 14"/>
            <p:cNvGrpSpPr/>
            <p:nvPr/>
          </p:nvGrpSpPr>
          <p:grpSpPr>
            <a:xfrm>
              <a:off x="2227" y="7162"/>
              <a:ext cx="14891" cy="2286"/>
              <a:chOff x="2777" y="3189"/>
              <a:chExt cx="13657" cy="3362"/>
            </a:xfrm>
          </p:grpSpPr>
          <p:grpSp>
            <p:nvGrpSpPr>
              <p:cNvPr id="26" name="组合 25"/>
              <p:cNvGrpSpPr/>
              <p:nvPr/>
            </p:nvGrpSpPr>
            <p:grpSpPr>
              <a:xfrm>
                <a:off x="2777" y="3289"/>
                <a:ext cx="13657" cy="3262"/>
                <a:chOff x="2192" y="2400"/>
                <a:chExt cx="16016" cy="2633"/>
              </a:xfrm>
            </p:grpSpPr>
            <p:sp>
              <p:nvSpPr>
                <p:cNvPr id="31" name="矩形 30"/>
                <p:cNvSpPr/>
                <p:nvPr>
                  <p:custDataLst>
                    <p:tags r:id="rId2"/>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2" name="矩形 95"/>
                <p:cNvSpPr/>
                <p:nvPr>
                  <p:custDataLst>
                    <p:tags r:id="rId3"/>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4" name="文本框 33"/>
              <p:cNvSpPr txBox="1"/>
              <p:nvPr>
                <p:custDataLst>
                  <p:tags r:id="rId4"/>
                </p:custDataLst>
              </p:nvPr>
            </p:nvSpPr>
            <p:spPr>
              <a:xfrm>
                <a:off x="3534" y="3189"/>
                <a:ext cx="11784" cy="3099"/>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在推进共同富裕中展现新作为，以乡村全面振兴缩小城乡差距，做好盐碱地特色农业这篇大文章，打造县域特色产业集群，繁荣发展文化事业和文化产业，实现物质富足、精神富有。</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nvGrpSpPr>
            <p:cNvPr id="27" name="组合 26"/>
            <p:cNvGrpSpPr/>
            <p:nvPr/>
          </p:nvGrpSpPr>
          <p:grpSpPr>
            <a:xfrm>
              <a:off x="2227" y="4918"/>
              <a:ext cx="14891" cy="1606"/>
              <a:chOff x="2777" y="3191"/>
              <a:chExt cx="13657" cy="3360"/>
            </a:xfrm>
          </p:grpSpPr>
          <p:grpSp>
            <p:nvGrpSpPr>
              <p:cNvPr id="28" name="组合 27"/>
              <p:cNvGrpSpPr/>
              <p:nvPr/>
            </p:nvGrpSpPr>
            <p:grpSpPr>
              <a:xfrm>
                <a:off x="2777" y="3289"/>
                <a:ext cx="13657" cy="3262"/>
                <a:chOff x="2192" y="2400"/>
                <a:chExt cx="16016" cy="2633"/>
              </a:xfrm>
            </p:grpSpPr>
            <p:sp>
              <p:nvSpPr>
                <p:cNvPr id="29" name="矩形 28"/>
                <p:cNvSpPr/>
                <p:nvPr>
                  <p:custDataLst>
                    <p:tags r:id="rId5"/>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0" name="矩形 95"/>
                <p:cNvSpPr/>
                <p:nvPr>
                  <p:custDataLst>
                    <p:tags r:id="rId6"/>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6" name="文本框 35"/>
              <p:cNvSpPr txBox="1"/>
              <p:nvPr>
                <p:custDataLst>
                  <p:tags r:id="rId7"/>
                </p:custDataLst>
              </p:nvPr>
            </p:nvSpPr>
            <p:spPr>
              <a:xfrm>
                <a:off x="3534" y="3191"/>
                <a:ext cx="11784" cy="3037"/>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在推进深化改革开放中培育新优势，营造走在全国最前列的营商环境，持续推进港口转型升级和资源整合，打造全国对外开放高地。</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nvGrpSpPr>
            <p:cNvPr id="37" name="组合 36"/>
            <p:cNvGrpSpPr/>
            <p:nvPr/>
          </p:nvGrpSpPr>
          <p:grpSpPr>
            <a:xfrm>
              <a:off x="2227" y="2612"/>
              <a:ext cx="14891" cy="1668"/>
              <a:chOff x="2777" y="3063"/>
              <a:chExt cx="13657" cy="3488"/>
            </a:xfrm>
          </p:grpSpPr>
          <p:grpSp>
            <p:nvGrpSpPr>
              <p:cNvPr id="38" name="组合 37"/>
              <p:cNvGrpSpPr/>
              <p:nvPr/>
            </p:nvGrpSpPr>
            <p:grpSpPr>
              <a:xfrm>
                <a:off x="2777" y="3289"/>
                <a:ext cx="13657" cy="3262"/>
                <a:chOff x="2192" y="2400"/>
                <a:chExt cx="16016" cy="2633"/>
              </a:xfrm>
            </p:grpSpPr>
            <p:sp>
              <p:nvSpPr>
                <p:cNvPr id="39" name="矩形 38"/>
                <p:cNvSpPr/>
                <p:nvPr>
                  <p:custDataLst>
                    <p:tags r:id="rId8"/>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0" name="矩形 95"/>
                <p:cNvSpPr/>
                <p:nvPr>
                  <p:custDataLst>
                    <p:tags r:id="rId9"/>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42" name="文本框 41"/>
              <p:cNvSpPr txBox="1"/>
              <p:nvPr>
                <p:custDataLst>
                  <p:tags r:id="rId10"/>
                </p:custDataLst>
              </p:nvPr>
            </p:nvSpPr>
            <p:spPr>
              <a:xfrm>
                <a:off x="3505" y="3063"/>
                <a:ext cx="11784" cy="3037"/>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在推进全面绿色转型中实现新突破，调整优化产业结构、能源结构、运输结构和生活方式，促进生态优先、节约集约、绿色低碳发展。</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grpSp>
        <p:nvGrpSpPr>
          <p:cNvPr id="17" name="组合 16"/>
          <p:cNvGrpSpPr/>
          <p:nvPr/>
        </p:nvGrpSpPr>
        <p:grpSpPr>
          <a:xfrm>
            <a:off x="4337685" y="6103620"/>
            <a:ext cx="3680460" cy="519430"/>
            <a:chOff x="6831" y="9892"/>
            <a:chExt cx="5796" cy="818"/>
          </a:xfrm>
        </p:grpSpPr>
        <p:pic>
          <p:nvPicPr>
            <p:cNvPr id="18" name="图片 17" descr="c562f02f89dbcf903be62e29c8bc6f8"/>
            <p:cNvPicPr>
              <a:picLocks noChangeAspect="1"/>
            </p:cNvPicPr>
            <p:nvPr>
              <p:custDataLst>
                <p:tags r:id="rId11"/>
              </p:custDataLst>
            </p:nvPr>
          </p:nvPicPr>
          <p:blipFill>
            <a:blip r:embed="rId12"/>
            <a:stretch>
              <a:fillRect/>
            </a:stretch>
          </p:blipFill>
          <p:spPr>
            <a:xfrm>
              <a:off x="6831" y="9959"/>
              <a:ext cx="2324" cy="674"/>
            </a:xfrm>
            <a:prstGeom prst="rect">
              <a:avLst/>
            </a:prstGeom>
          </p:spPr>
        </p:pic>
        <p:pic>
          <p:nvPicPr>
            <p:cNvPr id="19" name="图片 18" descr="微信图片_20230314140351"/>
            <p:cNvPicPr>
              <a:picLocks noChangeAspect="1"/>
            </p:cNvPicPr>
            <p:nvPr>
              <p:custDataLst>
                <p:tags r:id="rId13"/>
              </p:custDataLst>
            </p:nvPr>
          </p:nvPicPr>
          <p:blipFill>
            <a:blip r:embed="rId14"/>
            <a:stretch>
              <a:fillRect/>
            </a:stretch>
          </p:blipFill>
          <p:spPr>
            <a:xfrm>
              <a:off x="9537" y="9892"/>
              <a:ext cx="3090" cy="81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custDataLst>
              <p:tags r:id="rId1"/>
            </p:custDataLst>
          </p:nvPr>
        </p:nvSpPr>
        <p:spPr>
          <a:xfrm>
            <a:off x="157162" y="147873"/>
            <a:ext cx="11877676" cy="6562254"/>
          </a:xfrm>
          <a:prstGeom prst="rect">
            <a:avLst/>
          </a:prstGeom>
          <a:blipFill rotWithShape="1">
            <a:blip r:embed="rId2"/>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9862820" cy="509905"/>
            <a:chOff x="547" y="535"/>
            <a:chExt cx="15532" cy="803"/>
          </a:xfrm>
        </p:grpSpPr>
        <p:sp>
          <p:nvSpPr>
            <p:cNvPr id="20"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22" name="文本框 21"/>
            <p:cNvSpPr txBox="1">
              <a:spLocks noChangeArrowheads="1"/>
            </p:cNvSpPr>
            <p:nvPr/>
          </p:nvSpPr>
          <p:spPr bwMode="auto">
            <a:xfrm>
              <a:off x="1507" y="536"/>
              <a:ext cx="14572"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lang="zh-CN" altLang="en-US" sz="2600" noProof="0" dirty="0">
                  <a:ln>
                    <a:noFill/>
                  </a:ln>
                  <a:solidFill>
                    <a:srgbClr val="C00000"/>
                  </a:solidFill>
                  <a:effectLst/>
                  <a:uLnTx/>
                  <a:uFillTx/>
                  <a:latin typeface="微软雅黑" panose="020B0503020204020204" charset="-122"/>
                  <a:ea typeface="微软雅黑" panose="020B0503020204020204" charset="-122"/>
                  <a:sym typeface="+mn-ea"/>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23"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grpSp>
        <p:nvGrpSpPr>
          <p:cNvPr id="7" name="组合 6"/>
          <p:cNvGrpSpPr/>
          <p:nvPr/>
        </p:nvGrpSpPr>
        <p:grpSpPr>
          <a:xfrm>
            <a:off x="1543685" y="1539240"/>
            <a:ext cx="9547860" cy="4028440"/>
            <a:chOff x="2431" y="2424"/>
            <a:chExt cx="15036" cy="6344"/>
          </a:xfrm>
        </p:grpSpPr>
        <p:grpSp>
          <p:nvGrpSpPr>
            <p:cNvPr id="27" name="组合 26"/>
            <p:cNvGrpSpPr/>
            <p:nvPr/>
          </p:nvGrpSpPr>
          <p:grpSpPr>
            <a:xfrm rot="0">
              <a:off x="2431" y="5163"/>
              <a:ext cx="14891" cy="1645"/>
              <a:chOff x="2777" y="3111"/>
              <a:chExt cx="13657" cy="3440"/>
            </a:xfrm>
          </p:grpSpPr>
          <p:grpSp>
            <p:nvGrpSpPr>
              <p:cNvPr id="28" name="组合 27"/>
              <p:cNvGrpSpPr/>
              <p:nvPr/>
            </p:nvGrpSpPr>
            <p:grpSpPr>
              <a:xfrm>
                <a:off x="2777" y="3289"/>
                <a:ext cx="13657" cy="3262"/>
                <a:chOff x="2192" y="2400"/>
                <a:chExt cx="16016" cy="2633"/>
              </a:xfrm>
            </p:grpSpPr>
            <p:sp>
              <p:nvSpPr>
                <p:cNvPr id="29" name="矩形 28"/>
                <p:cNvSpPr/>
                <p:nvPr>
                  <p:custDataLst>
                    <p:tags r:id="rId3"/>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0" name="矩形 95"/>
                <p:cNvSpPr/>
                <p:nvPr>
                  <p:custDataLst>
                    <p:tags r:id="rId4"/>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8" name="文本框 37"/>
              <p:cNvSpPr txBox="1"/>
              <p:nvPr>
                <p:custDataLst>
                  <p:tags r:id="rId5"/>
                </p:custDataLst>
              </p:nvPr>
            </p:nvSpPr>
            <p:spPr>
              <a:xfrm>
                <a:off x="3347" y="3111"/>
                <a:ext cx="11784" cy="3037"/>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推动思想大解放，更新思想观念，转变思维方式，勇于改革创新，以更高的站位、更宽的视野、更实的举措谋划推进发展。</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nvGrpSpPr>
            <p:cNvPr id="15" name="组合 14"/>
            <p:cNvGrpSpPr/>
            <p:nvPr/>
          </p:nvGrpSpPr>
          <p:grpSpPr>
            <a:xfrm rot="0">
              <a:off x="2431" y="7130"/>
              <a:ext cx="14891" cy="1638"/>
              <a:chOff x="2777" y="3124"/>
              <a:chExt cx="13657" cy="3427"/>
            </a:xfrm>
          </p:grpSpPr>
          <p:grpSp>
            <p:nvGrpSpPr>
              <p:cNvPr id="26" name="组合 25"/>
              <p:cNvGrpSpPr/>
              <p:nvPr/>
            </p:nvGrpSpPr>
            <p:grpSpPr>
              <a:xfrm>
                <a:off x="2777" y="3289"/>
                <a:ext cx="13657" cy="3262"/>
                <a:chOff x="2192" y="2400"/>
                <a:chExt cx="16016" cy="2633"/>
              </a:xfrm>
            </p:grpSpPr>
            <p:sp>
              <p:nvSpPr>
                <p:cNvPr id="31" name="矩形 30"/>
                <p:cNvSpPr/>
                <p:nvPr>
                  <p:custDataLst>
                    <p:tags r:id="rId6"/>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2" name="矩形 95"/>
                <p:cNvSpPr/>
                <p:nvPr>
                  <p:custDataLst>
                    <p:tags r:id="rId7"/>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4" name="文本框 33"/>
              <p:cNvSpPr txBox="1"/>
              <p:nvPr>
                <p:custDataLst>
                  <p:tags r:id="rId8"/>
                </p:custDataLst>
              </p:nvPr>
            </p:nvSpPr>
            <p:spPr>
              <a:xfrm>
                <a:off x="3365" y="3124"/>
                <a:ext cx="11784" cy="3037"/>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推动能力大提升，加强思想淬炼、实践锻炼、专业训练，敢于斗争、善于斗争，增强推动高质量发展、服务群众、防范化解风险本领。</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sp>
          <p:nvSpPr>
            <p:cNvPr id="3" name="任意多边形: 形状 73"/>
            <p:cNvSpPr/>
            <p:nvPr/>
          </p:nvSpPr>
          <p:spPr>
            <a:xfrm>
              <a:off x="2431" y="3813"/>
              <a:ext cx="15037" cy="1028"/>
            </a:xfrm>
            <a:custGeom>
              <a:avLst/>
              <a:gdLst>
                <a:gd name="connsiteX0" fmla="*/ 113303 w 1454258"/>
                <a:gd name="connsiteY0" fmla="*/ 0 h 510484"/>
                <a:gd name="connsiteX1" fmla="*/ 1454258 w 1454258"/>
                <a:gd name="connsiteY1" fmla="*/ 0 h 510484"/>
                <a:gd name="connsiteX2" fmla="*/ 1340956 w 1454258"/>
                <a:gd name="connsiteY2" fmla="*/ 510485 h 510484"/>
                <a:gd name="connsiteX3" fmla="*/ 0 w 1454258"/>
                <a:gd name="connsiteY3" fmla="*/ 510485 h 510484"/>
              </a:gdLst>
              <a:ahLst/>
              <a:cxnLst>
                <a:cxn ang="0">
                  <a:pos x="connsiteX0" y="connsiteY0"/>
                </a:cxn>
                <a:cxn ang="0">
                  <a:pos x="connsiteX1" y="connsiteY1"/>
                </a:cxn>
                <a:cxn ang="0">
                  <a:pos x="connsiteX2" y="connsiteY2"/>
                </a:cxn>
                <a:cxn ang="0">
                  <a:pos x="connsiteX3" y="connsiteY3"/>
                </a:cxn>
              </a:cxnLst>
              <a:rect l="l" t="t" r="r" b="b"/>
              <a:pathLst>
                <a:path w="1454258" h="510484">
                  <a:moveTo>
                    <a:pt x="113303" y="0"/>
                  </a:moveTo>
                  <a:lnTo>
                    <a:pt x="1454258" y="0"/>
                  </a:lnTo>
                  <a:lnTo>
                    <a:pt x="1340956" y="510485"/>
                  </a:lnTo>
                  <a:lnTo>
                    <a:pt x="0" y="510485"/>
                  </a:lnTo>
                  <a:close/>
                </a:path>
              </a:pathLst>
            </a:custGeom>
            <a:solidFill>
              <a:srgbClr val="C31F1F"/>
            </a:solidFill>
            <a:ln w="12443" cap="flat">
              <a:noFill/>
              <a:prstDash val="solid"/>
              <a:miter/>
            </a:ln>
          </p:spPr>
          <p:txBody>
            <a:bodyPr rtlCol="0" anchor="ctr"/>
            <a:p>
              <a:pPr marL="0" marR="0" lvl="0" indent="0" defTabSz="914400" eaLnBrk="1" fontAlgn="auto" latinLnBrk="0" hangingPunct="1">
                <a:lnSpc>
                  <a:spcPct val="100000"/>
                </a:lnSpc>
                <a:spcBef>
                  <a:spcPts val="0"/>
                </a:spcBef>
                <a:spcAft>
                  <a:spcPts val="0"/>
                </a:spcAft>
                <a:buClrTx/>
                <a:buSzTx/>
                <a:buFontTx/>
                <a:buNone/>
                <a:defRPr/>
              </a:pPr>
              <a:r>
                <a:rPr lang="en-US" altLang="zh-CN" b="1">
                  <a:solidFill>
                    <a:schemeClr val="bg1"/>
                  </a:solidFill>
                  <a:latin typeface="微软雅黑" panose="020B0503020204020204" charset="-122"/>
                  <a:ea typeface="微软雅黑" panose="020B0503020204020204" charset="-122"/>
                  <a:sym typeface="+mn-ea"/>
                </a:rPr>
                <a:t>       </a:t>
              </a:r>
              <a:r>
                <a:rPr lang="zh-CN" altLang="en-US" b="1">
                  <a:solidFill>
                    <a:schemeClr val="bg1"/>
                  </a:solidFill>
                  <a:latin typeface="微软雅黑" panose="020B0503020204020204" charset="-122"/>
                  <a:ea typeface="微软雅黑" panose="020B0503020204020204" charset="-122"/>
                  <a:sym typeface="+mn-ea"/>
                </a:rPr>
                <a:t>扎实营造风清气正的政治生态，以更加奋发有为的精神状态开创高质量发展新局面</a:t>
              </a:r>
              <a:endParaRPr lang="zh-CN" altLang="en-US" b="1">
                <a:solidFill>
                  <a:schemeClr val="bg1"/>
                </a:solidFill>
                <a:latin typeface="微软雅黑" panose="020B0503020204020204" charset="-122"/>
                <a:ea typeface="微软雅黑" panose="020B0503020204020204" charset="-122"/>
                <a:sym typeface="+mn-ea"/>
              </a:endParaRPr>
            </a:p>
          </p:txBody>
        </p:sp>
        <p:grpSp>
          <p:nvGrpSpPr>
            <p:cNvPr id="6" name="组合 5"/>
            <p:cNvGrpSpPr/>
            <p:nvPr/>
          </p:nvGrpSpPr>
          <p:grpSpPr>
            <a:xfrm>
              <a:off x="2431" y="2424"/>
              <a:ext cx="9412" cy="1067"/>
              <a:chOff x="2939" y="2424"/>
              <a:chExt cx="9412" cy="1067"/>
            </a:xfrm>
          </p:grpSpPr>
          <p:sp>
            <p:nvSpPr>
              <p:cNvPr id="5" name="五边形 4"/>
              <p:cNvSpPr/>
              <p:nvPr>
                <p:custDataLst>
                  <p:tags r:id="rId9"/>
                </p:custDataLst>
              </p:nvPr>
            </p:nvSpPr>
            <p:spPr>
              <a:xfrm>
                <a:off x="2939" y="2424"/>
                <a:ext cx="3519" cy="1005"/>
              </a:xfrm>
              <a:prstGeom prst="homePlate">
                <a:avLst/>
              </a:prstGeom>
              <a:solidFill>
                <a:srgbClr val="D4000A"/>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endParaRPr lang="zh-CN" altLang="en-US" sz="2400">
                  <a:solidFill>
                    <a:srgbClr val="FFFFFF"/>
                  </a:solidFill>
                  <a:latin typeface="汉仪旗黑-55简" panose="02010600030101010101" charset="-128"/>
                  <a:ea typeface="汉仪旗黑-55简" panose="02010600030101010101" charset="-128"/>
                </a:endParaRPr>
              </a:p>
            </p:txBody>
          </p:sp>
          <p:sp>
            <p:nvSpPr>
              <p:cNvPr id="8" name="标题 1"/>
              <p:cNvSpPr txBox="1"/>
              <p:nvPr>
                <p:custDataLst>
                  <p:tags r:id="rId10"/>
                </p:custDataLst>
              </p:nvPr>
            </p:nvSpPr>
            <p:spPr>
              <a:xfrm>
                <a:off x="3223" y="2565"/>
                <a:ext cx="9129" cy="927"/>
              </a:xfrm>
              <a:prstGeom prst="rect">
                <a:avLst/>
              </a:prstGeom>
            </p:spPr>
            <p:txBody>
              <a:bodyPr vert="horz" lIns="121920" tIns="60960" rIns="121920" bIns="6096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rPr>
                  <a:t>全会强调</a:t>
                </a:r>
                <a:endPar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endParaRPr>
              </a:p>
            </p:txBody>
          </p:sp>
        </p:grpSp>
      </p:grpSp>
      <p:grpSp>
        <p:nvGrpSpPr>
          <p:cNvPr id="17" name="组合 16"/>
          <p:cNvGrpSpPr/>
          <p:nvPr/>
        </p:nvGrpSpPr>
        <p:grpSpPr>
          <a:xfrm>
            <a:off x="4337685" y="6103620"/>
            <a:ext cx="3680460" cy="519430"/>
            <a:chOff x="6831" y="9892"/>
            <a:chExt cx="5796" cy="818"/>
          </a:xfrm>
        </p:grpSpPr>
        <p:pic>
          <p:nvPicPr>
            <p:cNvPr id="18" name="图片 17" descr="c562f02f89dbcf903be62e29c8bc6f8"/>
            <p:cNvPicPr>
              <a:picLocks noChangeAspect="1"/>
            </p:cNvPicPr>
            <p:nvPr>
              <p:custDataLst>
                <p:tags r:id="rId11"/>
              </p:custDataLst>
            </p:nvPr>
          </p:nvPicPr>
          <p:blipFill>
            <a:blip r:embed="rId12"/>
            <a:stretch>
              <a:fillRect/>
            </a:stretch>
          </p:blipFill>
          <p:spPr>
            <a:xfrm>
              <a:off x="6831" y="9959"/>
              <a:ext cx="2324" cy="674"/>
            </a:xfrm>
            <a:prstGeom prst="rect">
              <a:avLst/>
            </a:prstGeom>
          </p:spPr>
        </p:pic>
        <p:pic>
          <p:nvPicPr>
            <p:cNvPr id="19" name="图片 18" descr="微信图片_20230314140351"/>
            <p:cNvPicPr>
              <a:picLocks noChangeAspect="1"/>
            </p:cNvPicPr>
            <p:nvPr>
              <p:custDataLst>
                <p:tags r:id="rId13"/>
              </p:custDataLst>
            </p:nvPr>
          </p:nvPicPr>
          <p:blipFill>
            <a:blip r:embed="rId14"/>
            <a:stretch>
              <a:fillRect/>
            </a:stretch>
          </p:blipFill>
          <p:spPr>
            <a:xfrm>
              <a:off x="9537" y="9892"/>
              <a:ext cx="3090" cy="81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nvSpPr>
        <p:spPr>
          <a:xfrm>
            <a:off x="157162" y="147873"/>
            <a:ext cx="11877676" cy="6562254"/>
          </a:xfrm>
          <a:prstGeom prst="rect">
            <a:avLst/>
          </a:prstGeom>
          <a:blipFill rotWithShape="1">
            <a:blip r:embed="rId1"/>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9862820" cy="509905"/>
            <a:chOff x="547" y="535"/>
            <a:chExt cx="15532" cy="803"/>
          </a:xfrm>
        </p:grpSpPr>
        <p:sp>
          <p:nvSpPr>
            <p:cNvPr id="20"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22" name="文本框 21"/>
            <p:cNvSpPr txBox="1">
              <a:spLocks noChangeArrowheads="1"/>
            </p:cNvSpPr>
            <p:nvPr/>
          </p:nvSpPr>
          <p:spPr bwMode="auto">
            <a:xfrm>
              <a:off x="1507" y="536"/>
              <a:ext cx="14572"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lang="zh-CN" altLang="en-US" sz="2600" noProof="0" dirty="0">
                  <a:ln>
                    <a:noFill/>
                  </a:ln>
                  <a:solidFill>
                    <a:srgbClr val="C00000"/>
                  </a:solidFill>
                  <a:effectLst/>
                  <a:uLnTx/>
                  <a:uFillTx/>
                  <a:latin typeface="微软雅黑" panose="020B0503020204020204" charset="-122"/>
                  <a:ea typeface="微软雅黑" panose="020B0503020204020204" charset="-122"/>
                  <a:sym typeface="+mn-ea"/>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23"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grpSp>
        <p:nvGrpSpPr>
          <p:cNvPr id="3" name="组合 2"/>
          <p:cNvGrpSpPr/>
          <p:nvPr/>
        </p:nvGrpSpPr>
        <p:grpSpPr>
          <a:xfrm>
            <a:off x="1414145" y="2103120"/>
            <a:ext cx="9455150" cy="2575560"/>
            <a:chOff x="2227" y="3312"/>
            <a:chExt cx="14890" cy="4056"/>
          </a:xfrm>
        </p:grpSpPr>
        <p:grpSp>
          <p:nvGrpSpPr>
            <p:cNvPr id="15" name="组合 14"/>
            <p:cNvGrpSpPr/>
            <p:nvPr/>
          </p:nvGrpSpPr>
          <p:grpSpPr>
            <a:xfrm>
              <a:off x="2227" y="5762"/>
              <a:ext cx="14891" cy="1607"/>
              <a:chOff x="2777" y="3189"/>
              <a:chExt cx="13657" cy="3362"/>
            </a:xfrm>
          </p:grpSpPr>
          <p:grpSp>
            <p:nvGrpSpPr>
              <p:cNvPr id="26" name="组合 25"/>
              <p:cNvGrpSpPr/>
              <p:nvPr/>
            </p:nvGrpSpPr>
            <p:grpSpPr>
              <a:xfrm>
                <a:off x="2777" y="3289"/>
                <a:ext cx="13657" cy="3262"/>
                <a:chOff x="2192" y="2400"/>
                <a:chExt cx="16016" cy="2633"/>
              </a:xfrm>
            </p:grpSpPr>
            <p:sp>
              <p:nvSpPr>
                <p:cNvPr id="31" name="矩形 30"/>
                <p:cNvSpPr/>
                <p:nvPr>
                  <p:custDataLst>
                    <p:tags r:id="rId2"/>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2" name="矩形 95"/>
                <p:cNvSpPr/>
                <p:nvPr>
                  <p:custDataLst>
                    <p:tags r:id="rId3"/>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4" name="文本框 33"/>
              <p:cNvSpPr txBox="1"/>
              <p:nvPr>
                <p:custDataLst>
                  <p:tags r:id="rId4"/>
                </p:custDataLst>
              </p:nvPr>
            </p:nvSpPr>
            <p:spPr>
              <a:xfrm>
                <a:off x="3534" y="3189"/>
                <a:ext cx="11784" cy="3037"/>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推动工作大落实，大兴调查研究之风，奔着问题去、盯着问题改，责任要压实、措施要精准、执行要有力，打开事业发展新天地。</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nvGrpSpPr>
            <p:cNvPr id="37" name="组合 36"/>
            <p:cNvGrpSpPr/>
            <p:nvPr/>
          </p:nvGrpSpPr>
          <p:grpSpPr>
            <a:xfrm>
              <a:off x="2227" y="3312"/>
              <a:ext cx="14891" cy="1668"/>
              <a:chOff x="2777" y="3063"/>
              <a:chExt cx="13657" cy="3488"/>
            </a:xfrm>
          </p:grpSpPr>
          <p:grpSp>
            <p:nvGrpSpPr>
              <p:cNvPr id="38" name="组合 37"/>
              <p:cNvGrpSpPr/>
              <p:nvPr/>
            </p:nvGrpSpPr>
            <p:grpSpPr>
              <a:xfrm>
                <a:off x="2777" y="3289"/>
                <a:ext cx="13657" cy="3262"/>
                <a:chOff x="2192" y="2400"/>
                <a:chExt cx="16016" cy="2633"/>
              </a:xfrm>
            </p:grpSpPr>
            <p:sp>
              <p:nvSpPr>
                <p:cNvPr id="39" name="矩形 38"/>
                <p:cNvSpPr/>
                <p:nvPr>
                  <p:custDataLst>
                    <p:tags r:id="rId5"/>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0" name="矩形 95"/>
                <p:cNvSpPr/>
                <p:nvPr>
                  <p:custDataLst>
                    <p:tags r:id="rId6"/>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42" name="文本框 41"/>
              <p:cNvSpPr txBox="1"/>
              <p:nvPr>
                <p:custDataLst>
                  <p:tags r:id="rId7"/>
                </p:custDataLst>
              </p:nvPr>
            </p:nvSpPr>
            <p:spPr>
              <a:xfrm>
                <a:off x="3505" y="3063"/>
                <a:ext cx="11784" cy="3037"/>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推动作风大转变，动态完善目标量化考核体系，持续推进精文减会，引导广大党员干部敢担当、勇创新、善作为。</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grpSp>
        <p:nvGrpSpPr>
          <p:cNvPr id="17" name="组合 16"/>
          <p:cNvGrpSpPr/>
          <p:nvPr/>
        </p:nvGrpSpPr>
        <p:grpSpPr>
          <a:xfrm>
            <a:off x="4337685" y="6103620"/>
            <a:ext cx="3680460" cy="519430"/>
            <a:chOff x="6831" y="9892"/>
            <a:chExt cx="5796" cy="818"/>
          </a:xfrm>
        </p:grpSpPr>
        <p:pic>
          <p:nvPicPr>
            <p:cNvPr id="18" name="图片 17" descr="c562f02f89dbcf903be62e29c8bc6f8"/>
            <p:cNvPicPr>
              <a:picLocks noChangeAspect="1"/>
            </p:cNvPicPr>
            <p:nvPr>
              <p:custDataLst>
                <p:tags r:id="rId8"/>
              </p:custDataLst>
            </p:nvPr>
          </p:nvPicPr>
          <p:blipFill>
            <a:blip r:embed="rId9"/>
            <a:stretch>
              <a:fillRect/>
            </a:stretch>
          </p:blipFill>
          <p:spPr>
            <a:xfrm>
              <a:off x="6831" y="9959"/>
              <a:ext cx="2324" cy="674"/>
            </a:xfrm>
            <a:prstGeom prst="rect">
              <a:avLst/>
            </a:prstGeom>
          </p:spPr>
        </p:pic>
        <p:pic>
          <p:nvPicPr>
            <p:cNvPr id="19" name="图片 18" descr="微信图片_20230314140351"/>
            <p:cNvPicPr>
              <a:picLocks noChangeAspect="1"/>
            </p:cNvPicPr>
            <p:nvPr>
              <p:custDataLst>
                <p:tags r:id="rId10"/>
              </p:custDataLst>
            </p:nvPr>
          </p:nvPicPr>
          <p:blipFill>
            <a:blip r:embed="rId11"/>
            <a:stretch>
              <a:fillRect/>
            </a:stretch>
          </p:blipFill>
          <p:spPr>
            <a:xfrm>
              <a:off x="9537" y="9892"/>
              <a:ext cx="3090" cy="81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nvSpPr>
        <p:spPr>
          <a:xfrm>
            <a:off x="157162" y="147873"/>
            <a:ext cx="11877676" cy="6562254"/>
          </a:xfrm>
          <a:prstGeom prst="rect">
            <a:avLst/>
          </a:prstGeom>
          <a:blipFill rotWithShape="1">
            <a:blip r:embed="rId1"/>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9862820" cy="509905"/>
            <a:chOff x="547" y="535"/>
            <a:chExt cx="15532" cy="803"/>
          </a:xfrm>
        </p:grpSpPr>
        <p:sp>
          <p:nvSpPr>
            <p:cNvPr id="20"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22" name="文本框 21"/>
            <p:cNvSpPr txBox="1">
              <a:spLocks noChangeArrowheads="1"/>
            </p:cNvSpPr>
            <p:nvPr/>
          </p:nvSpPr>
          <p:spPr bwMode="auto">
            <a:xfrm>
              <a:off x="1507" y="536"/>
              <a:ext cx="14572"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lang="zh-CN" altLang="en-US" sz="2600" noProof="0" dirty="0">
                  <a:ln>
                    <a:noFill/>
                  </a:ln>
                  <a:solidFill>
                    <a:srgbClr val="C00000"/>
                  </a:solidFill>
                  <a:effectLst/>
                  <a:uLnTx/>
                  <a:uFillTx/>
                  <a:latin typeface="微软雅黑" panose="020B0503020204020204" charset="-122"/>
                  <a:ea typeface="微软雅黑" panose="020B0503020204020204" charset="-122"/>
                  <a:sym typeface="+mn-ea"/>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23"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grpSp>
        <p:nvGrpSpPr>
          <p:cNvPr id="7" name="组合 6"/>
          <p:cNvGrpSpPr/>
          <p:nvPr/>
        </p:nvGrpSpPr>
        <p:grpSpPr>
          <a:xfrm>
            <a:off x="1201420" y="1672590"/>
            <a:ext cx="10313670" cy="4117340"/>
            <a:chOff x="1892" y="2634"/>
            <a:chExt cx="16242" cy="6484"/>
          </a:xfrm>
        </p:grpSpPr>
        <p:grpSp>
          <p:nvGrpSpPr>
            <p:cNvPr id="27" name="组合 26"/>
            <p:cNvGrpSpPr/>
            <p:nvPr/>
          </p:nvGrpSpPr>
          <p:grpSpPr>
            <a:xfrm rot="0">
              <a:off x="1892" y="5535"/>
              <a:ext cx="14891" cy="1622"/>
              <a:chOff x="2777" y="3159"/>
              <a:chExt cx="13657" cy="3392"/>
            </a:xfrm>
          </p:grpSpPr>
          <p:grpSp>
            <p:nvGrpSpPr>
              <p:cNvPr id="28" name="组合 27"/>
              <p:cNvGrpSpPr/>
              <p:nvPr/>
            </p:nvGrpSpPr>
            <p:grpSpPr>
              <a:xfrm>
                <a:off x="2777" y="3289"/>
                <a:ext cx="13657" cy="3262"/>
                <a:chOff x="2192" y="2400"/>
                <a:chExt cx="16016" cy="2633"/>
              </a:xfrm>
            </p:grpSpPr>
            <p:sp>
              <p:nvSpPr>
                <p:cNvPr id="29" name="矩形 28"/>
                <p:cNvSpPr/>
                <p:nvPr>
                  <p:custDataLst>
                    <p:tags r:id="rId2"/>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0" name="矩形 95"/>
                <p:cNvSpPr/>
                <p:nvPr>
                  <p:custDataLst>
                    <p:tags r:id="rId3"/>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8" name="文本框 37"/>
              <p:cNvSpPr txBox="1"/>
              <p:nvPr>
                <p:custDataLst>
                  <p:tags r:id="rId4"/>
                </p:custDataLst>
              </p:nvPr>
            </p:nvSpPr>
            <p:spPr>
              <a:xfrm>
                <a:off x="3322" y="3159"/>
                <a:ext cx="11784" cy="3037"/>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强化理论武装，推动学习贯彻走深走实，始终同以习近平同志为核心的党中央保持高度一致。</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nvGrpSpPr>
            <p:cNvPr id="15" name="组合 14"/>
            <p:cNvGrpSpPr/>
            <p:nvPr/>
          </p:nvGrpSpPr>
          <p:grpSpPr>
            <a:xfrm rot="0">
              <a:off x="1892" y="7560"/>
              <a:ext cx="14891" cy="1559"/>
              <a:chOff x="2777" y="3289"/>
              <a:chExt cx="13657" cy="3262"/>
            </a:xfrm>
          </p:grpSpPr>
          <p:grpSp>
            <p:nvGrpSpPr>
              <p:cNvPr id="26" name="组合 25"/>
              <p:cNvGrpSpPr/>
              <p:nvPr/>
            </p:nvGrpSpPr>
            <p:grpSpPr>
              <a:xfrm>
                <a:off x="2777" y="3289"/>
                <a:ext cx="13657" cy="3262"/>
                <a:chOff x="2192" y="2400"/>
                <a:chExt cx="16016" cy="2633"/>
              </a:xfrm>
            </p:grpSpPr>
            <p:sp>
              <p:nvSpPr>
                <p:cNvPr id="31" name="矩形 30"/>
                <p:cNvSpPr/>
                <p:nvPr>
                  <p:custDataLst>
                    <p:tags r:id="rId5"/>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2" name="矩形 95"/>
                <p:cNvSpPr/>
                <p:nvPr>
                  <p:custDataLst>
                    <p:tags r:id="rId6"/>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4" name="文本框 33"/>
              <p:cNvSpPr txBox="1"/>
              <p:nvPr>
                <p:custDataLst>
                  <p:tags r:id="rId7"/>
                </p:custDataLst>
              </p:nvPr>
            </p:nvSpPr>
            <p:spPr>
              <a:xfrm>
                <a:off x="3412" y="3806"/>
                <a:ext cx="11784" cy="1669"/>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强化担当作为，把肩负的责任扛起来，提升整体工作水平。</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sp>
          <p:nvSpPr>
            <p:cNvPr id="3" name="任意多边形: 形状 73"/>
            <p:cNvSpPr/>
            <p:nvPr>
              <p:custDataLst>
                <p:tags r:id="rId8"/>
              </p:custDataLst>
            </p:nvPr>
          </p:nvSpPr>
          <p:spPr>
            <a:xfrm>
              <a:off x="1892" y="4104"/>
              <a:ext cx="16243" cy="1028"/>
            </a:xfrm>
            <a:custGeom>
              <a:avLst/>
              <a:gdLst>
                <a:gd name="connsiteX0" fmla="*/ 113303 w 1454258"/>
                <a:gd name="connsiteY0" fmla="*/ 0 h 510484"/>
                <a:gd name="connsiteX1" fmla="*/ 1454258 w 1454258"/>
                <a:gd name="connsiteY1" fmla="*/ 0 h 510484"/>
                <a:gd name="connsiteX2" fmla="*/ 1340956 w 1454258"/>
                <a:gd name="connsiteY2" fmla="*/ 510485 h 510484"/>
                <a:gd name="connsiteX3" fmla="*/ 0 w 1454258"/>
                <a:gd name="connsiteY3" fmla="*/ 510485 h 510484"/>
              </a:gdLst>
              <a:ahLst/>
              <a:cxnLst>
                <a:cxn ang="0">
                  <a:pos x="connsiteX0" y="connsiteY0"/>
                </a:cxn>
                <a:cxn ang="0">
                  <a:pos x="connsiteX1" y="connsiteY1"/>
                </a:cxn>
                <a:cxn ang="0">
                  <a:pos x="connsiteX2" y="connsiteY2"/>
                </a:cxn>
                <a:cxn ang="0">
                  <a:pos x="connsiteX3" y="connsiteY3"/>
                </a:cxn>
              </a:cxnLst>
              <a:rect l="l" t="t" r="r" b="b"/>
              <a:pathLst>
                <a:path w="1454258" h="510484">
                  <a:moveTo>
                    <a:pt x="113303" y="0"/>
                  </a:moveTo>
                  <a:lnTo>
                    <a:pt x="1454258" y="0"/>
                  </a:lnTo>
                  <a:lnTo>
                    <a:pt x="1340956" y="510485"/>
                  </a:lnTo>
                  <a:lnTo>
                    <a:pt x="0" y="510485"/>
                  </a:lnTo>
                  <a:close/>
                </a:path>
              </a:pathLst>
            </a:custGeom>
            <a:solidFill>
              <a:srgbClr val="C31F1F"/>
            </a:solidFill>
            <a:ln w="12443" cap="flat">
              <a:noFill/>
              <a:prstDash val="solid"/>
              <a:miter/>
            </a:ln>
          </p:spPr>
          <p:txBody>
            <a:bodyPr rtlCol="0" anchor="ctr"/>
            <a:p>
              <a:pPr marL="0" marR="0" lvl="0" indent="0" defTabSz="914400" eaLnBrk="1" fontAlgn="auto" latinLnBrk="0" hangingPunct="1">
                <a:lnSpc>
                  <a:spcPct val="100000"/>
                </a:lnSpc>
                <a:spcBef>
                  <a:spcPts val="0"/>
                </a:spcBef>
                <a:spcAft>
                  <a:spcPts val="0"/>
                </a:spcAft>
                <a:buClrTx/>
                <a:buSzTx/>
                <a:buFontTx/>
                <a:buNone/>
                <a:defRPr/>
              </a:pPr>
              <a:r>
                <a:rPr lang="en-US" altLang="zh-CN" b="1">
                  <a:solidFill>
                    <a:schemeClr val="bg1"/>
                  </a:solidFill>
                  <a:latin typeface="微软雅黑" panose="020B0503020204020204" charset="-122"/>
                  <a:ea typeface="微软雅黑" panose="020B0503020204020204" charset="-122"/>
                  <a:sym typeface="+mn-ea"/>
                </a:rPr>
                <a:t>         </a:t>
              </a:r>
              <a:r>
                <a:rPr lang="zh-CN" altLang="en-US" b="1">
                  <a:solidFill>
                    <a:schemeClr val="bg1"/>
                  </a:solidFill>
                  <a:latin typeface="微软雅黑" panose="020B0503020204020204" charset="-122"/>
                  <a:ea typeface="微软雅黑" panose="020B0503020204020204" charset="-122"/>
                  <a:sym typeface="+mn-ea"/>
                </a:rPr>
                <a:t>旗帜鲜明讲政治、讲团结，扎实推动习近平总书记重要讲话精神和党中央决策部署落地生根、</a:t>
              </a:r>
              <a:endParaRPr lang="zh-CN" altLang="en-US" b="1">
                <a:solidFill>
                  <a:schemeClr val="bg1"/>
                </a:solidFill>
                <a:latin typeface="微软雅黑" panose="020B0503020204020204" charset="-122"/>
                <a:ea typeface="微软雅黑" panose="020B0503020204020204" charset="-122"/>
                <a:sym typeface="+mn-ea"/>
              </a:endParaRPr>
            </a:p>
            <a:p>
              <a:pPr marL="0" marR="0" lvl="0" indent="0" defTabSz="914400" eaLnBrk="1" fontAlgn="auto" latinLnBrk="0" hangingPunct="1">
                <a:lnSpc>
                  <a:spcPct val="100000"/>
                </a:lnSpc>
                <a:spcBef>
                  <a:spcPts val="0"/>
                </a:spcBef>
                <a:spcAft>
                  <a:spcPts val="0"/>
                </a:spcAft>
                <a:buClrTx/>
                <a:buSzTx/>
                <a:buFontTx/>
                <a:buNone/>
                <a:defRPr/>
              </a:pPr>
              <a:r>
                <a:rPr lang="zh-CN" altLang="en-US" b="1">
                  <a:solidFill>
                    <a:schemeClr val="bg1"/>
                  </a:solidFill>
                  <a:latin typeface="微软雅黑" panose="020B0503020204020204" charset="-122"/>
                  <a:ea typeface="微软雅黑" panose="020B0503020204020204" charset="-122"/>
                  <a:sym typeface="+mn-ea"/>
                </a:rPr>
                <a:t> </a:t>
              </a:r>
              <a:r>
                <a:rPr lang="en-US" altLang="zh-CN" b="1">
                  <a:solidFill>
                    <a:schemeClr val="bg1"/>
                  </a:solidFill>
                  <a:latin typeface="微软雅黑" panose="020B0503020204020204" charset="-122"/>
                  <a:ea typeface="微软雅黑" panose="020B0503020204020204" charset="-122"/>
                  <a:sym typeface="+mn-ea"/>
                </a:rPr>
                <a:t>        </a:t>
              </a:r>
              <a:r>
                <a:rPr lang="zh-CN" altLang="en-US" b="1">
                  <a:solidFill>
                    <a:schemeClr val="bg1"/>
                  </a:solidFill>
                  <a:latin typeface="微软雅黑" panose="020B0503020204020204" charset="-122"/>
                  <a:ea typeface="微软雅黑" panose="020B0503020204020204" charset="-122"/>
                  <a:sym typeface="+mn-ea"/>
                </a:rPr>
                <a:t>开花结果</a:t>
              </a:r>
              <a:endParaRPr lang="zh-CN" altLang="en-US" b="1">
                <a:solidFill>
                  <a:schemeClr val="bg1"/>
                </a:solidFill>
                <a:latin typeface="微软雅黑" panose="020B0503020204020204" charset="-122"/>
                <a:ea typeface="微软雅黑" panose="020B0503020204020204" charset="-122"/>
                <a:sym typeface="+mn-ea"/>
              </a:endParaRPr>
            </a:p>
          </p:txBody>
        </p:sp>
        <p:grpSp>
          <p:nvGrpSpPr>
            <p:cNvPr id="6" name="组合 5"/>
            <p:cNvGrpSpPr/>
            <p:nvPr/>
          </p:nvGrpSpPr>
          <p:grpSpPr>
            <a:xfrm>
              <a:off x="1892" y="2634"/>
              <a:ext cx="9128" cy="1067"/>
              <a:chOff x="1892" y="2634"/>
              <a:chExt cx="9128" cy="1067"/>
            </a:xfrm>
          </p:grpSpPr>
          <p:sp>
            <p:nvSpPr>
              <p:cNvPr id="5" name="五边形 4"/>
              <p:cNvSpPr/>
              <p:nvPr>
                <p:custDataLst>
                  <p:tags r:id="rId9"/>
                </p:custDataLst>
              </p:nvPr>
            </p:nvSpPr>
            <p:spPr>
              <a:xfrm>
                <a:off x="1892" y="2634"/>
                <a:ext cx="3519" cy="1005"/>
              </a:xfrm>
              <a:prstGeom prst="homePlate">
                <a:avLst/>
              </a:prstGeom>
              <a:solidFill>
                <a:srgbClr val="D4000A"/>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endParaRPr lang="zh-CN" altLang="en-US" sz="2400">
                  <a:solidFill>
                    <a:srgbClr val="FFFFFF"/>
                  </a:solidFill>
                  <a:latin typeface="汉仪旗黑-55简" panose="02010600030101010101" charset="-128"/>
                  <a:ea typeface="汉仪旗黑-55简" panose="02010600030101010101" charset="-128"/>
                </a:endParaRPr>
              </a:p>
            </p:txBody>
          </p:sp>
          <p:sp>
            <p:nvSpPr>
              <p:cNvPr id="8" name="标题 1"/>
              <p:cNvSpPr txBox="1"/>
              <p:nvPr>
                <p:custDataLst>
                  <p:tags r:id="rId10"/>
                </p:custDataLst>
              </p:nvPr>
            </p:nvSpPr>
            <p:spPr>
              <a:xfrm>
                <a:off x="1892" y="2775"/>
                <a:ext cx="9129" cy="927"/>
              </a:xfrm>
              <a:prstGeom prst="rect">
                <a:avLst/>
              </a:prstGeom>
            </p:spPr>
            <p:txBody>
              <a:bodyPr vert="horz" lIns="121920" tIns="60960" rIns="121920" bIns="6096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rPr>
                  <a:t>全会强调</a:t>
                </a:r>
                <a:endPar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endParaRPr>
              </a:p>
            </p:txBody>
          </p:sp>
        </p:grpSp>
      </p:grpSp>
      <p:grpSp>
        <p:nvGrpSpPr>
          <p:cNvPr id="17" name="组合 16"/>
          <p:cNvGrpSpPr/>
          <p:nvPr/>
        </p:nvGrpSpPr>
        <p:grpSpPr>
          <a:xfrm>
            <a:off x="4337685" y="6103620"/>
            <a:ext cx="3680460" cy="519430"/>
            <a:chOff x="6831" y="9892"/>
            <a:chExt cx="5796" cy="818"/>
          </a:xfrm>
        </p:grpSpPr>
        <p:pic>
          <p:nvPicPr>
            <p:cNvPr id="18" name="图片 17" descr="c562f02f89dbcf903be62e29c8bc6f8"/>
            <p:cNvPicPr>
              <a:picLocks noChangeAspect="1"/>
            </p:cNvPicPr>
            <p:nvPr>
              <p:custDataLst>
                <p:tags r:id="rId11"/>
              </p:custDataLst>
            </p:nvPr>
          </p:nvPicPr>
          <p:blipFill>
            <a:blip r:embed="rId12"/>
            <a:stretch>
              <a:fillRect/>
            </a:stretch>
          </p:blipFill>
          <p:spPr>
            <a:xfrm>
              <a:off x="6831" y="9959"/>
              <a:ext cx="2324" cy="674"/>
            </a:xfrm>
            <a:prstGeom prst="rect">
              <a:avLst/>
            </a:prstGeom>
          </p:spPr>
        </p:pic>
        <p:pic>
          <p:nvPicPr>
            <p:cNvPr id="19" name="图片 18" descr="微信图片_20230314140351"/>
            <p:cNvPicPr>
              <a:picLocks noChangeAspect="1"/>
            </p:cNvPicPr>
            <p:nvPr>
              <p:custDataLst>
                <p:tags r:id="rId13"/>
              </p:custDataLst>
            </p:nvPr>
          </p:nvPicPr>
          <p:blipFill>
            <a:blip r:embed="rId14"/>
            <a:stretch>
              <a:fillRect/>
            </a:stretch>
          </p:blipFill>
          <p:spPr>
            <a:xfrm>
              <a:off x="9537" y="9892"/>
              <a:ext cx="3090" cy="81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nvSpPr>
        <p:spPr>
          <a:xfrm>
            <a:off x="157162" y="147873"/>
            <a:ext cx="11877676" cy="6562254"/>
          </a:xfrm>
          <a:prstGeom prst="rect">
            <a:avLst/>
          </a:prstGeom>
          <a:blipFill rotWithShape="1">
            <a:blip r:embed="rId1"/>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9862820" cy="509905"/>
            <a:chOff x="547" y="535"/>
            <a:chExt cx="15532" cy="803"/>
          </a:xfrm>
        </p:grpSpPr>
        <p:sp>
          <p:nvSpPr>
            <p:cNvPr id="20"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22" name="文本框 21"/>
            <p:cNvSpPr txBox="1">
              <a:spLocks noChangeArrowheads="1"/>
            </p:cNvSpPr>
            <p:nvPr/>
          </p:nvSpPr>
          <p:spPr bwMode="auto">
            <a:xfrm>
              <a:off x="1507" y="536"/>
              <a:ext cx="14572"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lang="zh-CN" altLang="en-US" sz="2600" noProof="0" dirty="0">
                  <a:ln>
                    <a:noFill/>
                  </a:ln>
                  <a:solidFill>
                    <a:srgbClr val="C00000"/>
                  </a:solidFill>
                  <a:effectLst/>
                  <a:uLnTx/>
                  <a:uFillTx/>
                  <a:latin typeface="微软雅黑" panose="020B0503020204020204" charset="-122"/>
                  <a:ea typeface="微软雅黑" panose="020B0503020204020204" charset="-122"/>
                  <a:sym typeface="+mn-ea"/>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23"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grpSp>
        <p:nvGrpSpPr>
          <p:cNvPr id="3" name="组合 2"/>
          <p:cNvGrpSpPr/>
          <p:nvPr/>
        </p:nvGrpSpPr>
        <p:grpSpPr>
          <a:xfrm>
            <a:off x="1414145" y="1658620"/>
            <a:ext cx="9455150" cy="3909060"/>
            <a:chOff x="2227" y="2612"/>
            <a:chExt cx="14890" cy="6156"/>
          </a:xfrm>
        </p:grpSpPr>
        <p:grpSp>
          <p:nvGrpSpPr>
            <p:cNvPr id="15" name="组合 14"/>
            <p:cNvGrpSpPr/>
            <p:nvPr/>
          </p:nvGrpSpPr>
          <p:grpSpPr>
            <a:xfrm>
              <a:off x="2227" y="7162"/>
              <a:ext cx="14891" cy="1607"/>
              <a:chOff x="2777" y="3189"/>
              <a:chExt cx="13657" cy="3362"/>
            </a:xfrm>
          </p:grpSpPr>
          <p:grpSp>
            <p:nvGrpSpPr>
              <p:cNvPr id="26" name="组合 25"/>
              <p:cNvGrpSpPr/>
              <p:nvPr/>
            </p:nvGrpSpPr>
            <p:grpSpPr>
              <a:xfrm>
                <a:off x="2777" y="3289"/>
                <a:ext cx="13657" cy="3262"/>
                <a:chOff x="2192" y="2400"/>
                <a:chExt cx="16016" cy="2633"/>
              </a:xfrm>
            </p:grpSpPr>
            <p:sp>
              <p:nvSpPr>
                <p:cNvPr id="31" name="矩形 30"/>
                <p:cNvSpPr/>
                <p:nvPr>
                  <p:custDataLst>
                    <p:tags r:id="rId2"/>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2" name="矩形 95"/>
                <p:cNvSpPr/>
                <p:nvPr>
                  <p:custDataLst>
                    <p:tags r:id="rId3"/>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4" name="文本框 33"/>
              <p:cNvSpPr txBox="1"/>
              <p:nvPr>
                <p:custDataLst>
                  <p:tags r:id="rId4"/>
                </p:custDataLst>
              </p:nvPr>
            </p:nvSpPr>
            <p:spPr>
              <a:xfrm>
                <a:off x="3534" y="3189"/>
                <a:ext cx="11784" cy="3037"/>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强化廉洁奉公，压实管党治党责任，持续纠治“四风”，一体推进不敢腐、不能腐、不想腐，始终保持共产党人的政治本色。</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nvGrpSpPr>
            <p:cNvPr id="27" name="组合 26"/>
            <p:cNvGrpSpPr/>
            <p:nvPr/>
          </p:nvGrpSpPr>
          <p:grpSpPr>
            <a:xfrm>
              <a:off x="2227" y="4965"/>
              <a:ext cx="14891" cy="1559"/>
              <a:chOff x="2777" y="3289"/>
              <a:chExt cx="13657" cy="3262"/>
            </a:xfrm>
          </p:grpSpPr>
          <p:grpSp>
            <p:nvGrpSpPr>
              <p:cNvPr id="28" name="组合 27"/>
              <p:cNvGrpSpPr/>
              <p:nvPr/>
            </p:nvGrpSpPr>
            <p:grpSpPr>
              <a:xfrm>
                <a:off x="2777" y="3289"/>
                <a:ext cx="13657" cy="3262"/>
                <a:chOff x="2192" y="2400"/>
                <a:chExt cx="16016" cy="2633"/>
              </a:xfrm>
            </p:grpSpPr>
            <p:sp>
              <p:nvSpPr>
                <p:cNvPr id="29" name="矩形 28"/>
                <p:cNvSpPr/>
                <p:nvPr>
                  <p:custDataLst>
                    <p:tags r:id="rId5"/>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0" name="矩形 95"/>
                <p:cNvSpPr/>
                <p:nvPr>
                  <p:custDataLst>
                    <p:tags r:id="rId6"/>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6" name="文本框 35"/>
              <p:cNvSpPr txBox="1"/>
              <p:nvPr>
                <p:custDataLst>
                  <p:tags r:id="rId7"/>
                </p:custDataLst>
              </p:nvPr>
            </p:nvSpPr>
            <p:spPr>
              <a:xfrm>
                <a:off x="3534" y="3775"/>
                <a:ext cx="11784" cy="1669"/>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强化末端落实，从每个人做起，从一件一件具体事干起，马上就办、真抓实干。</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nvGrpSpPr>
            <p:cNvPr id="37" name="组合 36"/>
            <p:cNvGrpSpPr/>
            <p:nvPr/>
          </p:nvGrpSpPr>
          <p:grpSpPr>
            <a:xfrm>
              <a:off x="2227" y="2612"/>
              <a:ext cx="14891" cy="1668"/>
              <a:chOff x="2777" y="3063"/>
              <a:chExt cx="13657" cy="3488"/>
            </a:xfrm>
          </p:grpSpPr>
          <p:grpSp>
            <p:nvGrpSpPr>
              <p:cNvPr id="38" name="组合 37"/>
              <p:cNvGrpSpPr/>
              <p:nvPr/>
            </p:nvGrpSpPr>
            <p:grpSpPr>
              <a:xfrm>
                <a:off x="2777" y="3289"/>
                <a:ext cx="13657" cy="3262"/>
                <a:chOff x="2192" y="2400"/>
                <a:chExt cx="16016" cy="2633"/>
              </a:xfrm>
            </p:grpSpPr>
            <p:sp>
              <p:nvSpPr>
                <p:cNvPr id="39" name="矩形 38"/>
                <p:cNvSpPr/>
                <p:nvPr>
                  <p:custDataLst>
                    <p:tags r:id="rId8"/>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0" name="矩形 95"/>
                <p:cNvSpPr/>
                <p:nvPr>
                  <p:custDataLst>
                    <p:tags r:id="rId9"/>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42" name="文本框 41"/>
              <p:cNvSpPr txBox="1"/>
              <p:nvPr>
                <p:custDataLst>
                  <p:tags r:id="rId10"/>
                </p:custDataLst>
              </p:nvPr>
            </p:nvSpPr>
            <p:spPr>
              <a:xfrm>
                <a:off x="3505" y="3063"/>
                <a:ext cx="11784" cy="3037"/>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强化为民造福，推出更多惠民生、暖民心、顺民意的举措，切实解决广大百姓关心关切的利益问题。</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grpSp>
        <p:nvGrpSpPr>
          <p:cNvPr id="17" name="组合 16"/>
          <p:cNvGrpSpPr/>
          <p:nvPr/>
        </p:nvGrpSpPr>
        <p:grpSpPr>
          <a:xfrm>
            <a:off x="4337685" y="6103620"/>
            <a:ext cx="3680460" cy="519430"/>
            <a:chOff x="6831" y="9892"/>
            <a:chExt cx="5796" cy="818"/>
          </a:xfrm>
        </p:grpSpPr>
        <p:pic>
          <p:nvPicPr>
            <p:cNvPr id="18" name="图片 17" descr="c562f02f89dbcf903be62e29c8bc6f8"/>
            <p:cNvPicPr>
              <a:picLocks noChangeAspect="1"/>
            </p:cNvPicPr>
            <p:nvPr>
              <p:custDataLst>
                <p:tags r:id="rId11"/>
              </p:custDataLst>
            </p:nvPr>
          </p:nvPicPr>
          <p:blipFill>
            <a:blip r:embed="rId12"/>
            <a:stretch>
              <a:fillRect/>
            </a:stretch>
          </p:blipFill>
          <p:spPr>
            <a:xfrm>
              <a:off x="6831" y="9959"/>
              <a:ext cx="2324" cy="674"/>
            </a:xfrm>
            <a:prstGeom prst="rect">
              <a:avLst/>
            </a:prstGeom>
          </p:spPr>
        </p:pic>
        <p:pic>
          <p:nvPicPr>
            <p:cNvPr id="19" name="图片 18" descr="微信图片_20230314140351"/>
            <p:cNvPicPr>
              <a:picLocks noChangeAspect="1"/>
            </p:cNvPicPr>
            <p:nvPr>
              <p:custDataLst>
                <p:tags r:id="rId13"/>
              </p:custDataLst>
            </p:nvPr>
          </p:nvPicPr>
          <p:blipFill>
            <a:blip r:embed="rId14"/>
            <a:stretch>
              <a:fillRect/>
            </a:stretch>
          </p:blipFill>
          <p:spPr>
            <a:xfrm>
              <a:off x="9537" y="9892"/>
              <a:ext cx="3090" cy="81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nvSpPr>
        <p:spPr>
          <a:xfrm>
            <a:off x="157162" y="147873"/>
            <a:ext cx="11877676" cy="6562254"/>
          </a:xfrm>
          <a:prstGeom prst="rect">
            <a:avLst/>
          </a:prstGeom>
          <a:blipFill rotWithShape="1">
            <a:blip r:embed="rId1"/>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9862820" cy="509905"/>
            <a:chOff x="547" y="535"/>
            <a:chExt cx="15532" cy="803"/>
          </a:xfrm>
        </p:grpSpPr>
        <p:sp>
          <p:nvSpPr>
            <p:cNvPr id="20"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22" name="文本框 21"/>
            <p:cNvSpPr txBox="1">
              <a:spLocks noChangeArrowheads="1"/>
            </p:cNvSpPr>
            <p:nvPr/>
          </p:nvSpPr>
          <p:spPr bwMode="auto">
            <a:xfrm>
              <a:off x="1507" y="536"/>
              <a:ext cx="14572"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lang="zh-CN" altLang="en-US" sz="2600" noProof="0" dirty="0">
                  <a:ln>
                    <a:noFill/>
                  </a:ln>
                  <a:solidFill>
                    <a:srgbClr val="C00000"/>
                  </a:solidFill>
                  <a:effectLst/>
                  <a:uLnTx/>
                  <a:uFillTx/>
                  <a:latin typeface="微软雅黑" panose="020B0503020204020204" charset="-122"/>
                  <a:ea typeface="微软雅黑" panose="020B0503020204020204" charset="-122"/>
                  <a:sym typeface="+mn-ea"/>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23"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sp>
        <p:nvSpPr>
          <p:cNvPr id="7" name="文本框 12"/>
          <p:cNvSpPr/>
          <p:nvPr>
            <p:custDataLst>
              <p:tags r:id="rId2"/>
            </p:custDataLst>
          </p:nvPr>
        </p:nvSpPr>
        <p:spPr>
          <a:xfrm>
            <a:off x="2006600" y="2901315"/>
            <a:ext cx="5581015" cy="768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defTabSz="914400"/>
            <a:r>
              <a:rPr lang="en-US" altLang="zh-CN" sz="3600" dirty="0">
                <a:solidFill>
                  <a:srgbClr val="D4000A"/>
                </a:solidFill>
                <a:latin typeface="汉仪大宋简" panose="02010609000101010101" charset="-122"/>
                <a:ea typeface="汉仪大宋简" panose="02010609000101010101" charset="-122"/>
              </a:rPr>
              <a:t> </a:t>
            </a:r>
            <a:endParaRPr lang="en-US" altLang="zh-CN" sz="3600" dirty="0">
              <a:solidFill>
                <a:srgbClr val="D4000A"/>
              </a:solidFill>
              <a:latin typeface="汉仪大宋简" panose="02010609000101010101" charset="-122"/>
              <a:ea typeface="汉仪大宋简" panose="02010609000101010101" charset="-122"/>
            </a:endParaRPr>
          </a:p>
        </p:txBody>
      </p:sp>
      <p:grpSp>
        <p:nvGrpSpPr>
          <p:cNvPr id="13" name="组合 12"/>
          <p:cNvGrpSpPr/>
          <p:nvPr/>
        </p:nvGrpSpPr>
        <p:grpSpPr>
          <a:xfrm>
            <a:off x="1125855" y="2114550"/>
            <a:ext cx="9987280" cy="2586355"/>
            <a:chOff x="1773" y="3330"/>
            <a:chExt cx="15728" cy="4073"/>
          </a:xfrm>
        </p:grpSpPr>
        <p:sp>
          <p:nvSpPr>
            <p:cNvPr id="3" name="圆角矩形 2"/>
            <p:cNvSpPr>
              <a:spLocks noChangeArrowheads="1"/>
            </p:cNvSpPr>
            <p:nvPr>
              <p:custDataLst>
                <p:tags r:id="rId3"/>
              </p:custDataLst>
            </p:nvPr>
          </p:nvSpPr>
          <p:spPr bwMode="auto">
            <a:xfrm>
              <a:off x="1883" y="3833"/>
              <a:ext cx="15619" cy="3571"/>
            </a:xfrm>
            <a:prstGeom prst="roundRect">
              <a:avLst>
                <a:gd name="adj" fmla="val 3423"/>
              </a:avLst>
            </a:prstGeom>
            <a:noFill/>
            <a:ln w="31750">
              <a:solidFill>
                <a:srgbClr val="BE0000"/>
              </a:solidFill>
              <a:miter lim="800000"/>
            </a:ln>
          </p:spPr>
          <p:txBody>
            <a:bodyPr lIns="91440" tIns="45720" rIns="91440" bIns="45720"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914400"/>
              <a:endParaRPr lang="zh-CN" altLang="zh-CN" sz="2665">
                <a:solidFill>
                  <a:srgbClr val="C00000"/>
                </a:solidFill>
                <a:latin typeface="汉仪旗黑-55简" panose="02010600030101010101" charset="-128"/>
                <a:ea typeface="汉仪旗黑-55简" panose="02010600030101010101" charset="-128"/>
                <a:sym typeface="宋体" panose="02010600030101010101" pitchFamily="2" charset="-122"/>
              </a:endParaRPr>
            </a:p>
          </p:txBody>
        </p:sp>
        <p:grpSp>
          <p:nvGrpSpPr>
            <p:cNvPr id="12" name="组合 11"/>
            <p:cNvGrpSpPr/>
            <p:nvPr/>
          </p:nvGrpSpPr>
          <p:grpSpPr>
            <a:xfrm>
              <a:off x="1773" y="3330"/>
              <a:ext cx="9272" cy="1038"/>
              <a:chOff x="1773" y="2420"/>
              <a:chExt cx="9272" cy="1038"/>
            </a:xfrm>
          </p:grpSpPr>
          <p:sp>
            <p:nvSpPr>
              <p:cNvPr id="6" name="五边形 5"/>
              <p:cNvSpPr/>
              <p:nvPr>
                <p:custDataLst>
                  <p:tags r:id="rId4"/>
                </p:custDataLst>
              </p:nvPr>
            </p:nvSpPr>
            <p:spPr>
              <a:xfrm>
                <a:off x="1773" y="2420"/>
                <a:ext cx="8045" cy="1005"/>
              </a:xfrm>
              <a:prstGeom prst="homePlate">
                <a:avLst/>
              </a:prstGeom>
              <a:solidFill>
                <a:srgbClr val="D4000A"/>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endParaRPr lang="zh-CN" altLang="en-US" sz="2400">
                  <a:solidFill>
                    <a:srgbClr val="FFFFFF"/>
                  </a:solidFill>
                  <a:latin typeface="汉仪旗黑-55简" panose="02010600030101010101" charset="-128"/>
                  <a:ea typeface="汉仪旗黑-55简" panose="02010600030101010101" charset="-128"/>
                </a:endParaRPr>
              </a:p>
            </p:txBody>
          </p:sp>
          <p:sp>
            <p:nvSpPr>
              <p:cNvPr id="8" name="标题 1"/>
              <p:cNvSpPr txBox="1"/>
              <p:nvPr>
                <p:custDataLst>
                  <p:tags r:id="rId5"/>
                </p:custDataLst>
              </p:nvPr>
            </p:nvSpPr>
            <p:spPr>
              <a:xfrm>
                <a:off x="1917" y="2532"/>
                <a:ext cx="9129" cy="927"/>
              </a:xfrm>
              <a:prstGeom prst="rect">
                <a:avLst/>
              </a:prstGeom>
            </p:spPr>
            <p:txBody>
              <a:bodyPr vert="horz" lIns="121920" tIns="60960" rIns="121920" bIns="6096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rPr>
                  <a:t>全会</a:t>
                </a:r>
                <a:r>
                  <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rPr>
                  <a:t>号召</a:t>
                </a:r>
                <a:endPar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endParaRPr>
              </a:p>
            </p:txBody>
          </p:sp>
        </p:grpSp>
        <p:sp>
          <p:nvSpPr>
            <p:cNvPr id="9" name="文本框 2"/>
            <p:cNvSpPr txBox="1"/>
            <p:nvPr>
              <p:custDataLst>
                <p:tags r:id="rId6"/>
              </p:custDataLst>
            </p:nvPr>
          </p:nvSpPr>
          <p:spPr>
            <a:xfrm>
              <a:off x="2616" y="4528"/>
              <a:ext cx="14114" cy="2515"/>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lnSpc>
                  <a:spcPts val="3500"/>
                </a:lnSpc>
                <a:spcAft>
                  <a:spcPts val="0"/>
                </a:spcAft>
              </a:pPr>
              <a:r>
                <a:rPr lang="en-US" sz="2000">
                  <a:solidFill>
                    <a:schemeClr val="tx1"/>
                  </a:solidFill>
                  <a:latin typeface="微软雅黑" panose="020B0503020204020204" charset="-122"/>
                  <a:ea typeface="微软雅黑" panose="020B0503020204020204" charset="-122"/>
                  <a:cs typeface="微软雅黑" panose="020B0503020204020204" charset="-122"/>
                  <a:sym typeface="+mn-lt"/>
                </a:rPr>
                <a:t>全省上下要更加紧密地团结在以习近平同志为核心的党中央周围，深入学习贯彻</a:t>
              </a:r>
              <a:r>
                <a:rPr lang="en-US" sz="2000" spc="10">
                  <a:solidFill>
                    <a:schemeClr val="tx1"/>
                  </a:solidFill>
                  <a:uFillTx/>
                  <a:latin typeface="微软雅黑" panose="020B0503020204020204" charset="-122"/>
                  <a:ea typeface="微软雅黑" panose="020B0503020204020204" charset="-122"/>
                  <a:cs typeface="微软雅黑" panose="020B0503020204020204" charset="-122"/>
                  <a:sym typeface="+mn-lt"/>
                </a:rPr>
                <a:t>习近平总书记视察河北重要讲话精神，牢记习近平总书记殷切嘱托，解放思想、</a:t>
              </a:r>
              <a:r>
                <a:rPr lang="en-US" sz="2000" spc="-100">
                  <a:solidFill>
                    <a:schemeClr val="tx1"/>
                  </a:solidFill>
                  <a:uFillTx/>
                  <a:latin typeface="微软雅黑" panose="020B0503020204020204" charset="-122"/>
                  <a:ea typeface="微软雅黑" panose="020B0503020204020204" charset="-122"/>
                  <a:cs typeface="微软雅黑" panose="020B0503020204020204" charset="-122"/>
                  <a:sym typeface="+mn-lt"/>
                </a:rPr>
                <a:t>奋发进取，加快建设经济强省、美丽河北，奋力谱写中国式现代化建设河北篇章！</a:t>
              </a:r>
              <a:endParaRPr lang="en-US" sz="2000" spc="-100">
                <a:solidFill>
                  <a:schemeClr val="tx1"/>
                </a:solidFill>
                <a:uFillTx/>
                <a:latin typeface="微软雅黑" panose="020B0503020204020204" charset="-122"/>
                <a:ea typeface="微软雅黑" panose="020B0503020204020204" charset="-122"/>
                <a:cs typeface="微软雅黑" panose="020B0503020204020204" charset="-122"/>
                <a:sym typeface="+mn-lt"/>
              </a:endParaRPr>
            </a:p>
          </p:txBody>
        </p:sp>
      </p:grpSp>
      <p:grpSp>
        <p:nvGrpSpPr>
          <p:cNvPr id="4" name="组合 3"/>
          <p:cNvGrpSpPr/>
          <p:nvPr/>
        </p:nvGrpSpPr>
        <p:grpSpPr>
          <a:xfrm>
            <a:off x="4337685" y="6103620"/>
            <a:ext cx="3680460" cy="519430"/>
            <a:chOff x="6831" y="9892"/>
            <a:chExt cx="5796" cy="818"/>
          </a:xfrm>
        </p:grpSpPr>
        <p:pic>
          <p:nvPicPr>
            <p:cNvPr id="5" name="图片 4" descr="c562f02f89dbcf903be62e29c8bc6f8"/>
            <p:cNvPicPr>
              <a:picLocks noChangeAspect="1"/>
            </p:cNvPicPr>
            <p:nvPr>
              <p:custDataLst>
                <p:tags r:id="rId7"/>
              </p:custDataLst>
            </p:nvPr>
          </p:nvPicPr>
          <p:blipFill>
            <a:blip r:embed="rId8"/>
            <a:stretch>
              <a:fillRect/>
            </a:stretch>
          </p:blipFill>
          <p:spPr>
            <a:xfrm>
              <a:off x="6831" y="9959"/>
              <a:ext cx="2324" cy="674"/>
            </a:xfrm>
            <a:prstGeom prst="rect">
              <a:avLst/>
            </a:prstGeom>
          </p:spPr>
        </p:pic>
        <p:pic>
          <p:nvPicPr>
            <p:cNvPr id="11" name="图片 10" descr="微信图片_20230314140351"/>
            <p:cNvPicPr>
              <a:picLocks noChangeAspect="1"/>
            </p:cNvPicPr>
            <p:nvPr>
              <p:custDataLst>
                <p:tags r:id="rId9"/>
              </p:custDataLst>
            </p:nvPr>
          </p:nvPicPr>
          <p:blipFill>
            <a:blip r:embed="rId10"/>
            <a:stretch>
              <a:fillRect/>
            </a:stretch>
          </p:blipFill>
          <p:spPr>
            <a:xfrm>
              <a:off x="9537" y="9892"/>
              <a:ext cx="3090" cy="81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nvSpPr>
        <p:spPr>
          <a:xfrm>
            <a:off x="201612" y="144063"/>
            <a:ext cx="11877676" cy="6562254"/>
          </a:xfrm>
          <a:prstGeom prst="rect">
            <a:avLst/>
          </a:prstGeom>
          <a:blipFill rotWithShape="1">
            <a:blip r:embed="rId1"/>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9878060" cy="509905"/>
            <a:chOff x="547" y="535"/>
            <a:chExt cx="15556" cy="803"/>
          </a:xfrm>
        </p:grpSpPr>
        <p:sp>
          <p:nvSpPr>
            <p:cNvPr id="7"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6" name="文本框 5"/>
            <p:cNvSpPr txBox="1">
              <a:spLocks noChangeArrowheads="1"/>
            </p:cNvSpPr>
            <p:nvPr/>
          </p:nvSpPr>
          <p:spPr bwMode="auto">
            <a:xfrm>
              <a:off x="1507" y="536"/>
              <a:ext cx="14596"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5"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grpSp>
        <p:nvGrpSpPr>
          <p:cNvPr id="22" name="组合 21"/>
          <p:cNvGrpSpPr/>
          <p:nvPr/>
        </p:nvGrpSpPr>
        <p:grpSpPr>
          <a:xfrm>
            <a:off x="421640" y="1703070"/>
            <a:ext cx="11382375" cy="3660140"/>
            <a:chOff x="664" y="2682"/>
            <a:chExt cx="17925" cy="5764"/>
          </a:xfrm>
        </p:grpSpPr>
        <p:grpSp>
          <p:nvGrpSpPr>
            <p:cNvPr id="11" name="组合 10"/>
            <p:cNvGrpSpPr/>
            <p:nvPr/>
          </p:nvGrpSpPr>
          <p:grpSpPr>
            <a:xfrm>
              <a:off x="664" y="2682"/>
              <a:ext cx="9467" cy="5764"/>
              <a:chOff x="450896" y="1860885"/>
              <a:chExt cx="5923258" cy="3517844"/>
            </a:xfrm>
          </p:grpSpPr>
          <p:sp>
            <p:nvSpPr>
              <p:cNvPr id="12" name="矩形 11"/>
              <p:cNvSpPr/>
              <p:nvPr/>
            </p:nvSpPr>
            <p:spPr>
              <a:xfrm>
                <a:off x="459030" y="1860885"/>
                <a:ext cx="5915124" cy="3517844"/>
              </a:xfrm>
              <a:prstGeom prst="rect">
                <a:avLst/>
              </a:prstGeom>
              <a:solidFill>
                <a:srgbClr val="BE0000"/>
              </a:solidFill>
              <a:ln w="25400" cap="flat" cmpd="sng" algn="ctr">
                <a:noFill/>
                <a:prstDash val="solid"/>
              </a:ln>
              <a:effectLst>
                <a:outerShdw blurRad="762000" sx="90000" sy="90000" algn="ctr" rotWithShape="0">
                  <a:prstClr val="black">
                    <a:alpha val="15000"/>
                  </a:prstClr>
                </a:outerShdw>
              </a:effectLst>
            </p:spPr>
            <p:txBody>
              <a:bodyPr rtlCol="0" anchor="ctr"/>
              <a:p>
                <a:pPr algn="ctr">
                  <a:defRPr/>
                </a:pPr>
                <a:endParaRPr lang="zh-CN" altLang="en-US" kern="0" dirty="0">
                  <a:solidFill>
                    <a:prstClr val="white"/>
                  </a:solidFill>
                  <a:latin typeface="思源宋体 CN" panose="02020400000000000000" pitchFamily="18" charset="-122"/>
                  <a:ea typeface="思源宋体 CN" panose="02020400000000000000" pitchFamily="18" charset="-122"/>
                </a:endParaRPr>
              </a:p>
            </p:txBody>
          </p:sp>
          <p:sp>
            <p:nvSpPr>
              <p:cNvPr id="16" name="文本框 15"/>
              <p:cNvSpPr txBox="1"/>
              <p:nvPr/>
            </p:nvSpPr>
            <p:spPr>
              <a:xfrm>
                <a:off x="450896" y="2099479"/>
                <a:ext cx="5898410" cy="3119920"/>
              </a:xfrm>
              <a:prstGeom prst="rect">
                <a:avLst/>
              </a:prstGeom>
              <a:noFill/>
            </p:spPr>
            <p:txBody>
              <a:bodyPr wrap="square" rtlCol="0">
                <a:spAutoFit/>
              </a:bodyPr>
              <a:p>
                <a:pPr indent="0" algn="just" fontAlgn="auto" hangingPunct="0">
                  <a:lnSpc>
                    <a:spcPct val="150000"/>
                  </a:lnSpc>
                  <a:defRPr/>
                </a:pPr>
                <a:r>
                  <a:rPr sz="2000" dirty="0">
                    <a:solidFill>
                      <a:schemeClr val="bg1"/>
                    </a:solidFill>
                    <a:latin typeface="微软雅黑" panose="020B0503020204020204" charset="-122"/>
                    <a:ea typeface="微软雅黑" panose="020B0503020204020204" charset="-122"/>
                    <a:cs typeface="微软雅黑" panose="020B0503020204020204" charset="-122"/>
                    <a:sym typeface="+mn-ea"/>
                  </a:rPr>
                  <a:t>中国共产党河北省第十届委员会第四次全体会议，于2023年5月23日至24日在石家庄召开。省委书记倪岳峰代表省委常委会，作了题为“坚定不移沿着习近平总书记指引的方向奋勇前进，加快建设经济强省、美丽河北，奋力谱写中国式现代化建设河北篇章”的讲话。</a:t>
                </a:r>
                <a:endParaRPr sz="2000"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indent="0" algn="just" fontAlgn="auto" hangingPunct="0">
                  <a:lnSpc>
                    <a:spcPts val="3000"/>
                  </a:lnSpc>
                  <a:defRPr/>
                </a:pPr>
                <a:r>
                  <a:rPr lang="en-US" dirty="0">
                    <a:solidFill>
                      <a:schemeClr val="bg1"/>
                    </a:solidFill>
                    <a:latin typeface="微软雅黑" panose="020B0503020204020204" charset="-122"/>
                    <a:ea typeface="微软雅黑" panose="020B0503020204020204" charset="-122"/>
                    <a:cs typeface="微软雅黑" panose="020B0503020204020204" charset="-122"/>
                    <a:sym typeface="+mn-ea"/>
                  </a:rPr>
                  <a:t> </a:t>
                </a:r>
                <a:endParaRPr lang="en-US"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grpSp>
        <p:pic>
          <p:nvPicPr>
            <p:cNvPr id="20" name="图片 19" descr="C:\Users\hp\Desktop\单人.jpeg单人"/>
            <p:cNvPicPr>
              <a:picLocks noChangeAspect="1"/>
            </p:cNvPicPr>
            <p:nvPr>
              <p:custDataLst>
                <p:tags r:id="rId2"/>
              </p:custDataLst>
            </p:nvPr>
          </p:nvPicPr>
          <p:blipFill>
            <a:blip r:embed="rId3"/>
            <a:srcRect/>
            <a:stretch>
              <a:fillRect/>
            </a:stretch>
          </p:blipFill>
          <p:spPr>
            <a:xfrm>
              <a:off x="10307" y="2712"/>
              <a:ext cx="8282" cy="5693"/>
            </a:xfrm>
            <a:prstGeom prst="rect">
              <a:avLst/>
            </a:prstGeom>
          </p:spPr>
        </p:pic>
      </p:grpSp>
      <p:grpSp>
        <p:nvGrpSpPr>
          <p:cNvPr id="17" name="组合 16"/>
          <p:cNvGrpSpPr/>
          <p:nvPr/>
        </p:nvGrpSpPr>
        <p:grpSpPr>
          <a:xfrm>
            <a:off x="4337685" y="6103620"/>
            <a:ext cx="3680460" cy="519430"/>
            <a:chOff x="6831" y="9892"/>
            <a:chExt cx="5796" cy="818"/>
          </a:xfrm>
        </p:grpSpPr>
        <p:pic>
          <p:nvPicPr>
            <p:cNvPr id="18" name="图片 17" descr="c562f02f89dbcf903be62e29c8bc6f8"/>
            <p:cNvPicPr>
              <a:picLocks noChangeAspect="1"/>
            </p:cNvPicPr>
            <p:nvPr>
              <p:custDataLst>
                <p:tags r:id="rId4"/>
              </p:custDataLst>
            </p:nvPr>
          </p:nvPicPr>
          <p:blipFill>
            <a:blip r:embed="rId5"/>
            <a:stretch>
              <a:fillRect/>
            </a:stretch>
          </p:blipFill>
          <p:spPr>
            <a:xfrm>
              <a:off x="6831" y="9959"/>
              <a:ext cx="2324" cy="674"/>
            </a:xfrm>
            <a:prstGeom prst="rect">
              <a:avLst/>
            </a:prstGeom>
          </p:spPr>
        </p:pic>
        <p:pic>
          <p:nvPicPr>
            <p:cNvPr id="19" name="图片 18" descr="微信图片_20230314140351"/>
            <p:cNvPicPr>
              <a:picLocks noChangeAspect="1"/>
            </p:cNvPicPr>
            <p:nvPr>
              <p:custDataLst>
                <p:tags r:id="rId6"/>
              </p:custDataLst>
            </p:nvPr>
          </p:nvPicPr>
          <p:blipFill>
            <a:blip r:embed="rId7"/>
            <a:stretch>
              <a:fillRect/>
            </a:stretch>
          </p:blipFill>
          <p:spPr>
            <a:xfrm>
              <a:off x="9537" y="9892"/>
              <a:ext cx="3090" cy="81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nvSpPr>
        <p:spPr>
          <a:xfrm>
            <a:off x="201612" y="144063"/>
            <a:ext cx="11877676" cy="6562254"/>
          </a:xfrm>
          <a:prstGeom prst="rect">
            <a:avLst/>
          </a:prstGeom>
          <a:blipFill rotWithShape="1">
            <a:blip r:embed="rId1"/>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9878060" cy="509905"/>
            <a:chOff x="547" y="535"/>
            <a:chExt cx="15556" cy="803"/>
          </a:xfrm>
        </p:grpSpPr>
        <p:sp>
          <p:nvSpPr>
            <p:cNvPr id="7"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6" name="文本框 5"/>
            <p:cNvSpPr txBox="1">
              <a:spLocks noChangeArrowheads="1"/>
            </p:cNvSpPr>
            <p:nvPr/>
          </p:nvSpPr>
          <p:spPr bwMode="auto">
            <a:xfrm>
              <a:off x="1507" y="536"/>
              <a:ext cx="14596"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5"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grpSp>
        <p:nvGrpSpPr>
          <p:cNvPr id="3" name="组合 2"/>
          <p:cNvGrpSpPr/>
          <p:nvPr/>
        </p:nvGrpSpPr>
        <p:grpSpPr>
          <a:xfrm>
            <a:off x="426085" y="1703070"/>
            <a:ext cx="11377930" cy="3660140"/>
            <a:chOff x="671" y="2682"/>
            <a:chExt cx="17918" cy="5764"/>
          </a:xfrm>
        </p:grpSpPr>
        <p:grpSp>
          <p:nvGrpSpPr>
            <p:cNvPr id="11" name="组合 10"/>
            <p:cNvGrpSpPr/>
            <p:nvPr/>
          </p:nvGrpSpPr>
          <p:grpSpPr>
            <a:xfrm>
              <a:off x="671" y="2682"/>
              <a:ext cx="9460" cy="5764"/>
              <a:chOff x="455276" y="1860885"/>
              <a:chExt cx="5918878" cy="3517844"/>
            </a:xfrm>
          </p:grpSpPr>
          <p:sp>
            <p:nvSpPr>
              <p:cNvPr id="12" name="矩形 11"/>
              <p:cNvSpPr/>
              <p:nvPr/>
            </p:nvSpPr>
            <p:spPr>
              <a:xfrm>
                <a:off x="459030" y="1860885"/>
                <a:ext cx="5915124" cy="3517844"/>
              </a:xfrm>
              <a:prstGeom prst="rect">
                <a:avLst/>
              </a:prstGeom>
              <a:solidFill>
                <a:srgbClr val="BE0000"/>
              </a:solidFill>
              <a:ln w="25400" cap="flat" cmpd="sng" algn="ctr">
                <a:noFill/>
                <a:prstDash val="solid"/>
              </a:ln>
              <a:effectLst>
                <a:outerShdw blurRad="762000" sx="90000" sy="90000" algn="ctr" rotWithShape="0">
                  <a:prstClr val="black">
                    <a:alpha val="15000"/>
                  </a:prstClr>
                </a:outerShdw>
              </a:effectLst>
            </p:spPr>
            <p:txBody>
              <a:bodyPr rtlCol="0" anchor="ctr"/>
              <a:p>
                <a:pPr algn="ctr">
                  <a:defRPr/>
                </a:pPr>
                <a:endParaRPr lang="zh-CN" altLang="en-US" kern="0" dirty="0">
                  <a:solidFill>
                    <a:prstClr val="white"/>
                  </a:solidFill>
                  <a:latin typeface="思源宋体 CN" panose="02020400000000000000" pitchFamily="18" charset="-122"/>
                  <a:ea typeface="思源宋体 CN" panose="02020400000000000000" pitchFamily="18" charset="-122"/>
                </a:endParaRPr>
              </a:p>
            </p:txBody>
          </p:sp>
          <p:sp>
            <p:nvSpPr>
              <p:cNvPr id="16" name="文本框 15"/>
              <p:cNvSpPr txBox="1"/>
              <p:nvPr/>
            </p:nvSpPr>
            <p:spPr>
              <a:xfrm>
                <a:off x="455276" y="2265484"/>
                <a:ext cx="5898410" cy="2306372"/>
              </a:xfrm>
              <a:prstGeom prst="rect">
                <a:avLst/>
              </a:prstGeom>
              <a:noFill/>
            </p:spPr>
            <p:txBody>
              <a:bodyPr wrap="square" rtlCol="0">
                <a:spAutoFit/>
              </a:bodyPr>
              <a:p>
                <a:pPr indent="0" algn="just" fontAlgn="auto" hangingPunct="0">
                  <a:lnSpc>
                    <a:spcPct val="150000"/>
                  </a:lnSpc>
                  <a:defRPr/>
                </a:pPr>
                <a:r>
                  <a:rPr sz="2000" dirty="0">
                    <a:solidFill>
                      <a:schemeClr val="bg1"/>
                    </a:solidFill>
                    <a:latin typeface="微软雅黑" panose="020B0503020204020204" charset="-122"/>
                    <a:ea typeface="微软雅黑" panose="020B0503020204020204" charset="-122"/>
                    <a:cs typeface="微软雅黑" panose="020B0503020204020204" charset="-122"/>
                    <a:sym typeface="+mn-ea"/>
                  </a:rPr>
                  <a:t>全会审议通过了《中共河北省委关于全面学习贯彻习近平总书记重要讲话精神高标准高质量推进雄安新区建设的决定》《中共河北省委关于全面学习贯彻习近平总书记重要讲话精神深入推进京津冀协同发展的决定》。</a:t>
                </a:r>
                <a:endParaRPr sz="2000"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grpSp>
        <p:pic>
          <p:nvPicPr>
            <p:cNvPr id="20" name="图片 19" descr="C:\Users\hp\Desktop\1684928220395_646df6dc3f35af0f8547b353.jpeg1684928220395_646df6dc3f35af0f8547b353"/>
            <p:cNvPicPr>
              <a:picLocks noChangeAspect="1"/>
            </p:cNvPicPr>
            <p:nvPr>
              <p:custDataLst>
                <p:tags r:id="rId2"/>
              </p:custDataLst>
            </p:nvPr>
          </p:nvPicPr>
          <p:blipFill>
            <a:blip r:embed="rId3"/>
            <a:srcRect/>
            <a:stretch>
              <a:fillRect/>
            </a:stretch>
          </p:blipFill>
          <p:spPr>
            <a:xfrm>
              <a:off x="10307" y="2682"/>
              <a:ext cx="8282" cy="5752"/>
            </a:xfrm>
            <a:prstGeom prst="rect">
              <a:avLst/>
            </a:prstGeom>
          </p:spPr>
        </p:pic>
      </p:grpSp>
      <p:grpSp>
        <p:nvGrpSpPr>
          <p:cNvPr id="17" name="组合 16"/>
          <p:cNvGrpSpPr/>
          <p:nvPr/>
        </p:nvGrpSpPr>
        <p:grpSpPr>
          <a:xfrm>
            <a:off x="4337685" y="6103620"/>
            <a:ext cx="3680460" cy="519430"/>
            <a:chOff x="6831" y="9892"/>
            <a:chExt cx="5796" cy="818"/>
          </a:xfrm>
        </p:grpSpPr>
        <p:pic>
          <p:nvPicPr>
            <p:cNvPr id="18" name="图片 17" descr="c562f02f89dbcf903be62e29c8bc6f8"/>
            <p:cNvPicPr>
              <a:picLocks noChangeAspect="1"/>
            </p:cNvPicPr>
            <p:nvPr>
              <p:custDataLst>
                <p:tags r:id="rId4"/>
              </p:custDataLst>
            </p:nvPr>
          </p:nvPicPr>
          <p:blipFill>
            <a:blip r:embed="rId5"/>
            <a:stretch>
              <a:fillRect/>
            </a:stretch>
          </p:blipFill>
          <p:spPr>
            <a:xfrm>
              <a:off x="6831" y="9959"/>
              <a:ext cx="2324" cy="674"/>
            </a:xfrm>
            <a:prstGeom prst="rect">
              <a:avLst/>
            </a:prstGeom>
          </p:spPr>
        </p:pic>
        <p:pic>
          <p:nvPicPr>
            <p:cNvPr id="19" name="图片 18" descr="微信图片_20230314140351"/>
            <p:cNvPicPr>
              <a:picLocks noChangeAspect="1"/>
            </p:cNvPicPr>
            <p:nvPr>
              <p:custDataLst>
                <p:tags r:id="rId6"/>
              </p:custDataLst>
            </p:nvPr>
          </p:nvPicPr>
          <p:blipFill>
            <a:blip r:embed="rId7"/>
            <a:stretch>
              <a:fillRect/>
            </a:stretch>
          </p:blipFill>
          <p:spPr>
            <a:xfrm>
              <a:off x="9537" y="9892"/>
              <a:ext cx="3090" cy="81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nvSpPr>
        <p:spPr>
          <a:xfrm>
            <a:off x="157162" y="147873"/>
            <a:ext cx="11877676" cy="6562254"/>
          </a:xfrm>
          <a:prstGeom prst="rect">
            <a:avLst/>
          </a:prstGeom>
          <a:blipFill rotWithShape="1">
            <a:blip r:embed="rId1"/>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9834245" cy="509905"/>
            <a:chOff x="547" y="535"/>
            <a:chExt cx="15487" cy="803"/>
          </a:xfrm>
        </p:grpSpPr>
        <p:sp>
          <p:nvSpPr>
            <p:cNvPr id="7"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6" name="文本框 5"/>
            <p:cNvSpPr txBox="1">
              <a:spLocks noChangeArrowheads="1"/>
            </p:cNvSpPr>
            <p:nvPr/>
          </p:nvSpPr>
          <p:spPr bwMode="auto">
            <a:xfrm>
              <a:off x="1507" y="536"/>
              <a:ext cx="14527"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lang="zh-CN" altLang="en-US" sz="2600" noProof="0" dirty="0">
                  <a:ln>
                    <a:noFill/>
                  </a:ln>
                  <a:solidFill>
                    <a:srgbClr val="C00000"/>
                  </a:solidFill>
                  <a:effectLst/>
                  <a:uLnTx/>
                  <a:uFillTx/>
                  <a:latin typeface="微软雅黑" panose="020B0503020204020204" charset="-122"/>
                  <a:ea typeface="微软雅黑" panose="020B0503020204020204" charset="-122"/>
                  <a:sym typeface="+mn-ea"/>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5"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sp>
        <p:nvSpPr>
          <p:cNvPr id="30" name="文本框 12"/>
          <p:cNvSpPr/>
          <p:nvPr>
            <p:custDataLst>
              <p:tags r:id="rId2"/>
            </p:custDataLst>
          </p:nvPr>
        </p:nvSpPr>
        <p:spPr>
          <a:xfrm>
            <a:off x="1826895" y="2997835"/>
            <a:ext cx="5614670" cy="742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defTabSz="914400"/>
            <a:r>
              <a:rPr lang="en-US" altLang="zh-CN" sz="3600" dirty="0">
                <a:solidFill>
                  <a:srgbClr val="D4000A"/>
                </a:solidFill>
                <a:latin typeface="汉仪大宋简" panose="02010609000101010101" charset="-122"/>
                <a:ea typeface="汉仪大宋简" panose="02010609000101010101" charset="-122"/>
              </a:rPr>
              <a:t> </a:t>
            </a:r>
            <a:endParaRPr lang="en-US" altLang="zh-CN" sz="3600" dirty="0">
              <a:solidFill>
                <a:srgbClr val="D4000A"/>
              </a:solidFill>
              <a:latin typeface="汉仪大宋简" panose="02010609000101010101" charset="-122"/>
              <a:ea typeface="汉仪大宋简" panose="02010609000101010101" charset="-122"/>
            </a:endParaRPr>
          </a:p>
        </p:txBody>
      </p:sp>
      <p:grpSp>
        <p:nvGrpSpPr>
          <p:cNvPr id="9" name="组合 8"/>
          <p:cNvGrpSpPr/>
          <p:nvPr/>
        </p:nvGrpSpPr>
        <p:grpSpPr>
          <a:xfrm>
            <a:off x="652780" y="1511935"/>
            <a:ext cx="10811510" cy="4511040"/>
            <a:chOff x="1028" y="2381"/>
            <a:chExt cx="17026" cy="7104"/>
          </a:xfrm>
        </p:grpSpPr>
        <p:sp>
          <p:nvSpPr>
            <p:cNvPr id="31" name="文本框 2"/>
            <p:cNvSpPr txBox="1"/>
            <p:nvPr>
              <p:custDataLst>
                <p:tags r:id="rId3"/>
              </p:custDataLst>
            </p:nvPr>
          </p:nvSpPr>
          <p:spPr>
            <a:xfrm>
              <a:off x="1701" y="4335"/>
              <a:ext cx="15971" cy="5151"/>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lnSpc>
                  <a:spcPts val="3500"/>
                </a:lnSpc>
                <a:spcAft>
                  <a:spcPts val="0"/>
                </a:spcAft>
              </a:pPr>
              <a:r>
                <a:rPr lang="en-US" sz="2000">
                  <a:solidFill>
                    <a:schemeClr val="tx1"/>
                  </a:solidFill>
                  <a:latin typeface="微软雅黑" panose="020B0503020204020204" charset="-122"/>
                  <a:ea typeface="微软雅黑" panose="020B0503020204020204" charset="-122"/>
                  <a:cs typeface="微软雅黑" panose="020B0503020204020204" charset="-122"/>
                  <a:sym typeface="+mn-lt"/>
                </a:rPr>
                <a:t>一致认为，在深入开展学习贯彻习近平新时代中国特色社会主义思想主题教育、全面建设社会主义现代化国家开局起步的关键时期，习近平总书记第10次视察河北，这是河北发展史上具有里程碑意义的大事。全省上下要把学习贯彻习近平总书记视察河北重要讲话精神作为首要政治任务，与深入开展主题教育结合起来，与学习贯彻习近平总书记对河北工作一系列重要指示结合起来，以崭新的姿态和昂扬的斗志奋进新征程、建功新时代。</a:t>
              </a:r>
              <a:endParaRPr lang="en-US" sz="2000">
                <a:solidFill>
                  <a:schemeClr val="tx1"/>
                </a:solidFill>
                <a:latin typeface="微软雅黑" panose="020B0503020204020204" charset="-122"/>
                <a:ea typeface="微软雅黑" panose="020B0503020204020204" charset="-122"/>
                <a:cs typeface="微软雅黑" panose="020B0503020204020204" charset="-122"/>
                <a:sym typeface="+mn-lt"/>
              </a:endParaRPr>
            </a:p>
          </p:txBody>
        </p:sp>
        <p:sp>
          <p:nvSpPr>
            <p:cNvPr id="27" name="圆角矩形 26"/>
            <p:cNvSpPr>
              <a:spLocks noChangeArrowheads="1"/>
            </p:cNvSpPr>
            <p:nvPr>
              <p:custDataLst>
                <p:tags r:id="rId4"/>
              </p:custDataLst>
            </p:nvPr>
          </p:nvSpPr>
          <p:spPr bwMode="auto">
            <a:xfrm>
              <a:off x="1028" y="4009"/>
              <a:ext cx="17027" cy="4725"/>
            </a:xfrm>
            <a:prstGeom prst="roundRect">
              <a:avLst>
                <a:gd name="adj" fmla="val 3423"/>
              </a:avLst>
            </a:prstGeom>
            <a:noFill/>
            <a:ln w="31750">
              <a:solidFill>
                <a:srgbClr val="BE0000"/>
              </a:solidFill>
              <a:miter lim="800000"/>
            </a:ln>
          </p:spPr>
          <p:txBody>
            <a:bodyPr lIns="91440" tIns="45720" rIns="91440" bIns="45720"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914400"/>
              <a:endParaRPr lang="zh-CN" altLang="zh-CN" sz="2665">
                <a:solidFill>
                  <a:srgbClr val="C00000"/>
                </a:solidFill>
                <a:latin typeface="汉仪旗黑-55简" panose="02010600030101010101" charset="-128"/>
                <a:ea typeface="汉仪旗黑-55简" panose="02010600030101010101" charset="-128"/>
                <a:sym typeface="宋体" panose="02010600030101010101" pitchFamily="2" charset="-122"/>
              </a:endParaRPr>
            </a:p>
          </p:txBody>
        </p:sp>
        <p:sp>
          <p:nvSpPr>
            <p:cNvPr id="3" name="任意多边形: 形状 73"/>
            <p:cNvSpPr/>
            <p:nvPr>
              <p:custDataLst>
                <p:tags r:id="rId5"/>
              </p:custDataLst>
            </p:nvPr>
          </p:nvSpPr>
          <p:spPr>
            <a:xfrm>
              <a:off x="1402" y="2381"/>
              <a:ext cx="16243" cy="1028"/>
            </a:xfrm>
            <a:custGeom>
              <a:avLst/>
              <a:gdLst>
                <a:gd name="connsiteX0" fmla="*/ 113303 w 1454258"/>
                <a:gd name="connsiteY0" fmla="*/ 0 h 510484"/>
                <a:gd name="connsiteX1" fmla="*/ 1454258 w 1454258"/>
                <a:gd name="connsiteY1" fmla="*/ 0 h 510484"/>
                <a:gd name="connsiteX2" fmla="*/ 1340956 w 1454258"/>
                <a:gd name="connsiteY2" fmla="*/ 510485 h 510484"/>
                <a:gd name="connsiteX3" fmla="*/ 0 w 1454258"/>
                <a:gd name="connsiteY3" fmla="*/ 510485 h 510484"/>
              </a:gdLst>
              <a:ahLst/>
              <a:cxnLst>
                <a:cxn ang="0">
                  <a:pos x="connsiteX0" y="connsiteY0"/>
                </a:cxn>
                <a:cxn ang="0">
                  <a:pos x="connsiteX1" y="connsiteY1"/>
                </a:cxn>
                <a:cxn ang="0">
                  <a:pos x="connsiteX2" y="connsiteY2"/>
                </a:cxn>
                <a:cxn ang="0">
                  <a:pos x="connsiteX3" y="connsiteY3"/>
                </a:cxn>
              </a:cxnLst>
              <a:rect l="l" t="t" r="r" b="b"/>
              <a:pathLst>
                <a:path w="1454258" h="510484">
                  <a:moveTo>
                    <a:pt x="113303" y="0"/>
                  </a:moveTo>
                  <a:lnTo>
                    <a:pt x="1454258" y="0"/>
                  </a:lnTo>
                  <a:lnTo>
                    <a:pt x="1340956" y="510485"/>
                  </a:lnTo>
                  <a:lnTo>
                    <a:pt x="0" y="510485"/>
                  </a:lnTo>
                  <a:close/>
                </a:path>
              </a:pathLst>
            </a:custGeom>
            <a:solidFill>
              <a:srgbClr val="C31F1F"/>
            </a:solidFill>
            <a:ln w="12443" cap="flat">
              <a:noFill/>
              <a:prstDash val="solid"/>
              <a:miter/>
            </a:ln>
          </p:spPr>
          <p:txBody>
            <a:bodyPr rtlCol="0" anchor="ctr"/>
            <a:p>
              <a:pPr marL="0" marR="0" lvl="0" indent="0" defTabSz="914400" eaLnBrk="1" fontAlgn="auto" latinLnBrk="0" hangingPunct="1">
                <a:lnSpc>
                  <a:spcPct val="100000"/>
                </a:lnSpc>
                <a:spcBef>
                  <a:spcPts val="0"/>
                </a:spcBef>
                <a:spcAft>
                  <a:spcPts val="0"/>
                </a:spcAft>
                <a:buClrTx/>
                <a:buSzTx/>
                <a:buFontTx/>
                <a:buNone/>
                <a:defRPr/>
              </a:pPr>
              <a:r>
                <a:rPr lang="en-US" altLang="zh-CN" b="1">
                  <a:solidFill>
                    <a:schemeClr val="bg1"/>
                  </a:solidFill>
                  <a:latin typeface="微软雅黑" panose="020B0503020204020204" charset="-122"/>
                  <a:ea typeface="微软雅黑" panose="020B0503020204020204" charset="-122"/>
                  <a:sym typeface="+mn-ea"/>
                </a:rPr>
                <a:t>       </a:t>
              </a:r>
              <a:r>
                <a:rPr lang="en-US">
                  <a:solidFill>
                    <a:schemeClr val="bg1"/>
                  </a:solidFill>
                  <a:latin typeface="微软雅黑" panose="020B0503020204020204" charset="-122"/>
                  <a:ea typeface="微软雅黑" panose="020B0503020204020204" charset="-122"/>
                  <a:cs typeface="微软雅黑" panose="020B0503020204020204" charset="-122"/>
                  <a:sym typeface="+mn-lt"/>
                </a:rPr>
                <a:t>全会深入学习贯彻习近平总书记视察河北重要讲话精神，统一了思想行动，形成了高度共识</a:t>
              </a:r>
              <a:endParaRPr lang="en-US" altLang="en-US" b="1">
                <a:solidFill>
                  <a:schemeClr val="bg1"/>
                </a:solidFill>
                <a:latin typeface="微软雅黑" panose="020B0503020204020204" charset="-122"/>
                <a:ea typeface="微软雅黑" panose="020B0503020204020204" charset="-122"/>
                <a:cs typeface="微软雅黑" panose="020B0503020204020204" charset="-122"/>
                <a:sym typeface="+mn-lt"/>
              </a:endParaRPr>
            </a:p>
          </p:txBody>
        </p:sp>
      </p:grpSp>
      <p:grpSp>
        <p:nvGrpSpPr>
          <p:cNvPr id="17" name="组合 16"/>
          <p:cNvGrpSpPr/>
          <p:nvPr/>
        </p:nvGrpSpPr>
        <p:grpSpPr>
          <a:xfrm>
            <a:off x="4337685" y="6103620"/>
            <a:ext cx="3680460" cy="519430"/>
            <a:chOff x="6831" y="9892"/>
            <a:chExt cx="5796" cy="818"/>
          </a:xfrm>
        </p:grpSpPr>
        <p:pic>
          <p:nvPicPr>
            <p:cNvPr id="18" name="图片 17" descr="c562f02f89dbcf903be62e29c8bc6f8"/>
            <p:cNvPicPr>
              <a:picLocks noChangeAspect="1"/>
            </p:cNvPicPr>
            <p:nvPr>
              <p:custDataLst>
                <p:tags r:id="rId6"/>
              </p:custDataLst>
            </p:nvPr>
          </p:nvPicPr>
          <p:blipFill>
            <a:blip r:embed="rId7"/>
            <a:stretch>
              <a:fillRect/>
            </a:stretch>
          </p:blipFill>
          <p:spPr>
            <a:xfrm>
              <a:off x="6831" y="9959"/>
              <a:ext cx="2324" cy="674"/>
            </a:xfrm>
            <a:prstGeom prst="rect">
              <a:avLst/>
            </a:prstGeom>
          </p:spPr>
        </p:pic>
        <p:pic>
          <p:nvPicPr>
            <p:cNvPr id="19" name="图片 18" descr="微信图片_20230314140351"/>
            <p:cNvPicPr>
              <a:picLocks noChangeAspect="1"/>
            </p:cNvPicPr>
            <p:nvPr>
              <p:custDataLst>
                <p:tags r:id="rId8"/>
              </p:custDataLst>
            </p:nvPr>
          </p:nvPicPr>
          <p:blipFill>
            <a:blip r:embed="rId9"/>
            <a:stretch>
              <a:fillRect/>
            </a:stretch>
          </p:blipFill>
          <p:spPr>
            <a:xfrm>
              <a:off x="9537" y="9892"/>
              <a:ext cx="3090" cy="81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nvSpPr>
        <p:spPr>
          <a:xfrm>
            <a:off x="157162" y="147873"/>
            <a:ext cx="11877676" cy="6562254"/>
          </a:xfrm>
          <a:prstGeom prst="rect">
            <a:avLst/>
          </a:prstGeom>
          <a:blipFill rotWithShape="1">
            <a:blip r:embed="rId1"/>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9834245" cy="509905"/>
            <a:chOff x="547" y="535"/>
            <a:chExt cx="15487" cy="803"/>
          </a:xfrm>
        </p:grpSpPr>
        <p:sp>
          <p:nvSpPr>
            <p:cNvPr id="7"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6" name="文本框 5"/>
            <p:cNvSpPr txBox="1">
              <a:spLocks noChangeArrowheads="1"/>
            </p:cNvSpPr>
            <p:nvPr/>
          </p:nvSpPr>
          <p:spPr bwMode="auto">
            <a:xfrm>
              <a:off x="1507" y="536"/>
              <a:ext cx="14527"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lang="zh-CN" altLang="en-US" sz="2600" noProof="0" dirty="0">
                  <a:ln>
                    <a:noFill/>
                  </a:ln>
                  <a:solidFill>
                    <a:srgbClr val="C00000"/>
                  </a:solidFill>
                  <a:effectLst/>
                  <a:uLnTx/>
                  <a:uFillTx/>
                  <a:latin typeface="微软雅黑" panose="020B0503020204020204" charset="-122"/>
                  <a:ea typeface="微软雅黑" panose="020B0503020204020204" charset="-122"/>
                  <a:sym typeface="+mn-ea"/>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5"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grpSp>
        <p:nvGrpSpPr>
          <p:cNvPr id="3" name="组合 2"/>
          <p:cNvGrpSpPr/>
          <p:nvPr/>
        </p:nvGrpSpPr>
        <p:grpSpPr>
          <a:xfrm>
            <a:off x="1506220" y="1337310"/>
            <a:ext cx="9405620" cy="4678680"/>
            <a:chOff x="2372" y="2316"/>
            <a:chExt cx="14812" cy="7368"/>
          </a:xfrm>
        </p:grpSpPr>
        <p:grpSp>
          <p:nvGrpSpPr>
            <p:cNvPr id="26" name="组合 25"/>
            <p:cNvGrpSpPr/>
            <p:nvPr/>
          </p:nvGrpSpPr>
          <p:grpSpPr>
            <a:xfrm>
              <a:off x="2372" y="3694"/>
              <a:ext cx="14813" cy="5990"/>
              <a:chOff x="2372" y="2923"/>
              <a:chExt cx="14813" cy="6549"/>
            </a:xfrm>
          </p:grpSpPr>
          <p:sp>
            <p:nvSpPr>
              <p:cNvPr id="27" name="圆角矩形 26"/>
              <p:cNvSpPr>
                <a:spLocks noChangeArrowheads="1"/>
              </p:cNvSpPr>
              <p:nvPr>
                <p:custDataLst>
                  <p:tags r:id="rId2"/>
                </p:custDataLst>
              </p:nvPr>
            </p:nvSpPr>
            <p:spPr bwMode="auto">
              <a:xfrm>
                <a:off x="2372" y="2923"/>
                <a:ext cx="14813" cy="6452"/>
              </a:xfrm>
              <a:prstGeom prst="roundRect">
                <a:avLst>
                  <a:gd name="adj" fmla="val 3423"/>
                </a:avLst>
              </a:prstGeom>
              <a:noFill/>
              <a:ln w="31750">
                <a:solidFill>
                  <a:srgbClr val="BE0000"/>
                </a:solidFill>
                <a:miter lim="800000"/>
              </a:ln>
            </p:spPr>
            <p:txBody>
              <a:bodyPr lIns="91440" tIns="45720" rIns="91440" bIns="45720"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914400"/>
                <a:endParaRPr lang="zh-CN" altLang="zh-CN" sz="2665">
                  <a:solidFill>
                    <a:srgbClr val="C00000"/>
                  </a:solidFill>
                  <a:latin typeface="汉仪旗黑-55简" panose="02010600030101010101" charset="-128"/>
                  <a:ea typeface="汉仪旗黑-55简" panose="02010600030101010101" charset="-128"/>
                  <a:sym typeface="宋体" panose="02010600030101010101" pitchFamily="2" charset="-122"/>
                </a:endParaRPr>
              </a:p>
            </p:txBody>
          </p:sp>
          <p:sp>
            <p:nvSpPr>
              <p:cNvPr id="30" name="文本框 12"/>
              <p:cNvSpPr/>
              <p:nvPr>
                <p:custDataLst>
                  <p:tags r:id="rId3"/>
                </p:custDataLst>
              </p:nvPr>
            </p:nvSpPr>
            <p:spPr>
              <a:xfrm>
                <a:off x="3148" y="3659"/>
                <a:ext cx="8675" cy="1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defTabSz="914400"/>
                <a:r>
                  <a:rPr lang="en-US" altLang="zh-CN" sz="3600" dirty="0">
                    <a:solidFill>
                      <a:srgbClr val="D4000A"/>
                    </a:solidFill>
                    <a:latin typeface="汉仪大宋简" panose="02010609000101010101" charset="-122"/>
                    <a:ea typeface="汉仪大宋简" panose="02010609000101010101" charset="-122"/>
                  </a:rPr>
                  <a:t> </a:t>
                </a:r>
                <a:endParaRPr lang="en-US" altLang="zh-CN" sz="3600" dirty="0">
                  <a:solidFill>
                    <a:srgbClr val="D4000A"/>
                  </a:solidFill>
                  <a:latin typeface="汉仪大宋简" panose="02010609000101010101" charset="-122"/>
                  <a:ea typeface="汉仪大宋简" panose="02010609000101010101" charset="-122"/>
                </a:endParaRPr>
              </a:p>
            </p:txBody>
          </p:sp>
          <p:sp>
            <p:nvSpPr>
              <p:cNvPr id="31" name="文本框 2"/>
              <p:cNvSpPr txBox="1"/>
              <p:nvPr>
                <p:custDataLst>
                  <p:tags r:id="rId4"/>
                </p:custDataLst>
              </p:nvPr>
            </p:nvSpPr>
            <p:spPr>
              <a:xfrm>
                <a:off x="2909" y="3260"/>
                <a:ext cx="13884" cy="6212"/>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indent="0" algn="just" fontAlgn="auto">
                  <a:lnSpc>
                    <a:spcPct val="150000"/>
                  </a:lnSpc>
                </a:pPr>
                <a:r>
                  <a:rPr sz="2000">
                    <a:solidFill>
                      <a:srgbClr val="333333"/>
                    </a:solidFill>
                    <a:latin typeface="微软雅黑" panose="020B0503020204020204" charset="-122"/>
                    <a:ea typeface="微软雅黑" panose="020B0503020204020204" charset="-122"/>
                    <a:cs typeface="微软雅黑" panose="020B0503020204020204" charset="-122"/>
                    <a:sym typeface="+mn-ea"/>
                  </a:rPr>
                  <a:t>一致认为，在以习近平同志为核心的党中央坚强领导下，全省上下深入学习贯彻习近平总书记重要讲话和党的二十大精神，在解放思想中统一思想，在奋发进取中开创未来，许多方面发生了令人鼓舞的可喜变化。</a:t>
                </a:r>
                <a:r>
                  <a:rPr sz="2000">
                    <a:solidFill>
                      <a:srgbClr val="333333"/>
                    </a:solidFill>
                    <a:latin typeface="微软雅黑" panose="020B0503020204020204" charset="-122"/>
                    <a:ea typeface="微软雅黑" panose="020B0503020204020204" charset="-122"/>
                    <a:cs typeface="微软雅黑" panose="020B0503020204020204" charset="-122"/>
                    <a:sym typeface="+mn-ea"/>
                  </a:rPr>
                  <a:t>政治生态风清气正，协同发展成效显著，高质量发展向上突围，增长动力持续增强，营商环境不断优化，中国式现代化建设河北篇章展现勃勃生机。一年来的不平凡历程充分表明，对习近平总书记的重要讲话和指示，只要领会透了、把握准了就不会走弯路，只要执行坚决、落实到位就能实现高质量发展。</a:t>
                </a:r>
                <a:endParaRPr lang="en-US" sz="2000">
                  <a:solidFill>
                    <a:schemeClr val="tx1"/>
                  </a:solidFill>
                  <a:latin typeface="微软雅黑" panose="020B0503020204020204" charset="-122"/>
                  <a:ea typeface="微软雅黑" panose="020B0503020204020204" charset="-122"/>
                  <a:cs typeface="微软雅黑" panose="020B0503020204020204" charset="-122"/>
                  <a:sym typeface="+mn-lt"/>
                </a:endParaRPr>
              </a:p>
            </p:txBody>
          </p:sp>
        </p:grpSp>
        <p:sp>
          <p:nvSpPr>
            <p:cNvPr id="74" name="任意多边形: 形状 73"/>
            <p:cNvSpPr/>
            <p:nvPr>
              <p:custDataLst>
                <p:tags r:id="rId5"/>
              </p:custDataLst>
            </p:nvPr>
          </p:nvSpPr>
          <p:spPr>
            <a:xfrm>
              <a:off x="2372" y="2316"/>
              <a:ext cx="11882" cy="1028"/>
            </a:xfrm>
            <a:custGeom>
              <a:avLst/>
              <a:gdLst>
                <a:gd name="connsiteX0" fmla="*/ 113303 w 1454258"/>
                <a:gd name="connsiteY0" fmla="*/ 0 h 510484"/>
                <a:gd name="connsiteX1" fmla="*/ 1454258 w 1454258"/>
                <a:gd name="connsiteY1" fmla="*/ 0 h 510484"/>
                <a:gd name="connsiteX2" fmla="*/ 1340956 w 1454258"/>
                <a:gd name="connsiteY2" fmla="*/ 510485 h 510484"/>
                <a:gd name="connsiteX3" fmla="*/ 0 w 1454258"/>
                <a:gd name="connsiteY3" fmla="*/ 510485 h 510484"/>
              </a:gdLst>
              <a:ahLst/>
              <a:cxnLst>
                <a:cxn ang="0">
                  <a:pos x="connsiteX0" y="connsiteY0"/>
                </a:cxn>
                <a:cxn ang="0">
                  <a:pos x="connsiteX1" y="connsiteY1"/>
                </a:cxn>
                <a:cxn ang="0">
                  <a:pos x="connsiteX2" y="connsiteY2"/>
                </a:cxn>
                <a:cxn ang="0">
                  <a:pos x="connsiteX3" y="connsiteY3"/>
                </a:cxn>
              </a:cxnLst>
              <a:rect l="l" t="t" r="r" b="b"/>
              <a:pathLst>
                <a:path w="1454258" h="510484">
                  <a:moveTo>
                    <a:pt x="113303" y="0"/>
                  </a:moveTo>
                  <a:lnTo>
                    <a:pt x="1454258" y="0"/>
                  </a:lnTo>
                  <a:lnTo>
                    <a:pt x="1340956" y="510485"/>
                  </a:lnTo>
                  <a:lnTo>
                    <a:pt x="0" y="510485"/>
                  </a:lnTo>
                  <a:close/>
                </a:path>
              </a:pathLst>
            </a:custGeom>
            <a:solidFill>
              <a:srgbClr val="C31F1F"/>
            </a:solidFill>
            <a:ln w="12443" cap="flat">
              <a:noFill/>
              <a:prstDash val="solid"/>
              <a:miter/>
            </a:ln>
          </p:spPr>
          <p:txBody>
            <a:bodyPr rtlCol="0" anchor="ctr"/>
            <a:p>
              <a:pPr marL="0" marR="0" lvl="0" indent="0" defTabSz="914400" eaLnBrk="1" fontAlgn="auto" latinLnBrk="0" hangingPunct="1">
                <a:lnSpc>
                  <a:spcPct val="100000"/>
                </a:lnSpc>
                <a:spcBef>
                  <a:spcPts val="0"/>
                </a:spcBef>
                <a:spcAft>
                  <a:spcPts val="0"/>
                </a:spcAft>
                <a:buClrTx/>
                <a:buSzTx/>
                <a:buFontTx/>
                <a:buNone/>
                <a:defRPr/>
              </a:pPr>
              <a:r>
                <a:rPr lang="en-US" altLang="zh-CN" b="1">
                  <a:solidFill>
                    <a:schemeClr val="bg1"/>
                  </a:solidFill>
                  <a:latin typeface="微软雅黑" panose="020B0503020204020204" charset="-122"/>
                  <a:ea typeface="微软雅黑" panose="020B0503020204020204" charset="-122"/>
                  <a:sym typeface="+mn-ea"/>
                </a:rPr>
                <a:t>       </a:t>
              </a:r>
              <a:r>
                <a:rPr lang="zh-CN" altLang="en-US" b="1">
                  <a:solidFill>
                    <a:schemeClr val="bg1"/>
                  </a:solidFill>
                  <a:latin typeface="微软雅黑" panose="020B0503020204020204" charset="-122"/>
                  <a:ea typeface="微软雅黑" panose="020B0503020204020204" charset="-122"/>
                  <a:sym typeface="+mn-ea"/>
                </a:rPr>
                <a:t>全会高度评价去年以来河北各项事业发展取得的显著成绩</a:t>
              </a:r>
              <a:endParaRPr kumimoji="0" lang="zh-CN" altLang="en-US" sz="1800" b="0" i="0" u="none" strike="noStrike" kern="0" cap="none" spc="0" normalizeH="0" baseline="0" noProof="0" dirty="0">
                <a:ln>
                  <a:noFill/>
                </a:ln>
                <a:solidFill>
                  <a:prstClr val="black"/>
                </a:solidFill>
                <a:effectLst/>
                <a:uLnTx/>
                <a:uFillTx/>
                <a:latin typeface="思源宋体 CN" panose="02020400000000000000" pitchFamily="18" charset="-122"/>
                <a:ea typeface="思源宋体 CN" panose="02020400000000000000" pitchFamily="18" charset="-122"/>
                <a:sym typeface="字魂105号-简雅黑" panose="00000500000000000000" pitchFamily="2" charset="-122"/>
              </a:endParaRPr>
            </a:p>
          </p:txBody>
        </p:sp>
      </p:grpSp>
      <p:grpSp>
        <p:nvGrpSpPr>
          <p:cNvPr id="17" name="组合 16"/>
          <p:cNvGrpSpPr/>
          <p:nvPr/>
        </p:nvGrpSpPr>
        <p:grpSpPr>
          <a:xfrm>
            <a:off x="4337685" y="6103620"/>
            <a:ext cx="3680460" cy="519430"/>
            <a:chOff x="6831" y="9892"/>
            <a:chExt cx="5796" cy="818"/>
          </a:xfrm>
        </p:grpSpPr>
        <p:pic>
          <p:nvPicPr>
            <p:cNvPr id="18" name="图片 17" descr="c562f02f89dbcf903be62e29c8bc6f8"/>
            <p:cNvPicPr>
              <a:picLocks noChangeAspect="1"/>
            </p:cNvPicPr>
            <p:nvPr>
              <p:custDataLst>
                <p:tags r:id="rId6"/>
              </p:custDataLst>
            </p:nvPr>
          </p:nvPicPr>
          <p:blipFill>
            <a:blip r:embed="rId7"/>
            <a:stretch>
              <a:fillRect/>
            </a:stretch>
          </p:blipFill>
          <p:spPr>
            <a:xfrm>
              <a:off x="6831" y="9959"/>
              <a:ext cx="2324" cy="674"/>
            </a:xfrm>
            <a:prstGeom prst="rect">
              <a:avLst/>
            </a:prstGeom>
          </p:spPr>
        </p:pic>
        <p:pic>
          <p:nvPicPr>
            <p:cNvPr id="19" name="图片 18" descr="微信图片_20230314140351"/>
            <p:cNvPicPr>
              <a:picLocks noChangeAspect="1"/>
            </p:cNvPicPr>
            <p:nvPr>
              <p:custDataLst>
                <p:tags r:id="rId8"/>
              </p:custDataLst>
            </p:nvPr>
          </p:nvPicPr>
          <p:blipFill>
            <a:blip r:embed="rId9"/>
            <a:stretch>
              <a:fillRect/>
            </a:stretch>
          </p:blipFill>
          <p:spPr>
            <a:xfrm>
              <a:off x="9537" y="9892"/>
              <a:ext cx="3090" cy="81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nvSpPr>
        <p:spPr>
          <a:xfrm>
            <a:off x="157162" y="147873"/>
            <a:ext cx="11877676" cy="6562254"/>
          </a:xfrm>
          <a:prstGeom prst="rect">
            <a:avLst/>
          </a:prstGeom>
          <a:blipFill rotWithShape="1">
            <a:blip r:embed="rId1"/>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10301605" cy="509905"/>
            <a:chOff x="547" y="535"/>
            <a:chExt cx="16223" cy="803"/>
          </a:xfrm>
        </p:grpSpPr>
        <p:sp>
          <p:nvSpPr>
            <p:cNvPr id="7"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6" name="文本框 5"/>
            <p:cNvSpPr txBox="1">
              <a:spLocks noChangeArrowheads="1"/>
            </p:cNvSpPr>
            <p:nvPr/>
          </p:nvSpPr>
          <p:spPr bwMode="auto">
            <a:xfrm>
              <a:off x="1507" y="536"/>
              <a:ext cx="15263"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lang="zh-CN" altLang="en-US" sz="2600" noProof="0" dirty="0">
                  <a:ln>
                    <a:noFill/>
                  </a:ln>
                  <a:solidFill>
                    <a:srgbClr val="C00000"/>
                  </a:solidFill>
                  <a:effectLst/>
                  <a:uLnTx/>
                  <a:uFillTx/>
                  <a:latin typeface="微软雅黑" panose="020B0503020204020204" charset="-122"/>
                  <a:ea typeface="微软雅黑" panose="020B0503020204020204" charset="-122"/>
                  <a:sym typeface="+mn-ea"/>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5"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grpSp>
        <p:nvGrpSpPr>
          <p:cNvPr id="4" name="组合 3"/>
          <p:cNvGrpSpPr/>
          <p:nvPr/>
        </p:nvGrpSpPr>
        <p:grpSpPr>
          <a:xfrm>
            <a:off x="1437005" y="1536700"/>
            <a:ext cx="9475470" cy="4660900"/>
            <a:chOff x="2263" y="2420"/>
            <a:chExt cx="14922" cy="7340"/>
          </a:xfrm>
        </p:grpSpPr>
        <p:sp>
          <p:nvSpPr>
            <p:cNvPr id="11" name="圆角矩形 10"/>
            <p:cNvSpPr>
              <a:spLocks noChangeArrowheads="1"/>
            </p:cNvSpPr>
            <p:nvPr>
              <p:custDataLst>
                <p:tags r:id="rId2"/>
              </p:custDataLst>
            </p:nvPr>
          </p:nvSpPr>
          <p:spPr bwMode="auto">
            <a:xfrm>
              <a:off x="2372" y="2923"/>
              <a:ext cx="14813" cy="6452"/>
            </a:xfrm>
            <a:prstGeom prst="roundRect">
              <a:avLst>
                <a:gd name="adj" fmla="val 3423"/>
              </a:avLst>
            </a:prstGeom>
            <a:noFill/>
            <a:ln w="31750">
              <a:solidFill>
                <a:srgbClr val="BE0000"/>
              </a:solidFill>
              <a:miter lim="800000"/>
            </a:ln>
          </p:spPr>
          <p:txBody>
            <a:bodyPr lIns="91440" tIns="45720" rIns="91440" bIns="45720"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914400"/>
              <a:endParaRPr lang="zh-CN" altLang="zh-CN" sz="2665">
                <a:solidFill>
                  <a:srgbClr val="C00000"/>
                </a:solidFill>
                <a:latin typeface="汉仪旗黑-55简" panose="02010600030101010101" charset="-128"/>
                <a:ea typeface="汉仪旗黑-55简" panose="02010600030101010101" charset="-128"/>
                <a:sym typeface="宋体" panose="02010600030101010101" pitchFamily="2" charset="-122"/>
              </a:endParaRPr>
            </a:p>
          </p:txBody>
        </p:sp>
        <p:sp>
          <p:nvSpPr>
            <p:cNvPr id="3" name="五边形 2"/>
            <p:cNvSpPr/>
            <p:nvPr>
              <p:custDataLst>
                <p:tags r:id="rId3"/>
              </p:custDataLst>
            </p:nvPr>
          </p:nvSpPr>
          <p:spPr>
            <a:xfrm>
              <a:off x="2263" y="2420"/>
              <a:ext cx="7941" cy="1005"/>
            </a:xfrm>
            <a:prstGeom prst="homePlate">
              <a:avLst/>
            </a:prstGeom>
            <a:solidFill>
              <a:srgbClr val="D4000A"/>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endParaRPr lang="zh-CN" altLang="en-US" sz="2400">
                <a:solidFill>
                  <a:srgbClr val="FFFFFF"/>
                </a:solidFill>
                <a:latin typeface="汉仪旗黑-55简" panose="02010600030101010101" charset="-128"/>
                <a:ea typeface="汉仪旗黑-55简" panose="02010600030101010101" charset="-128"/>
              </a:endParaRPr>
            </a:p>
          </p:txBody>
        </p:sp>
        <p:sp>
          <p:nvSpPr>
            <p:cNvPr id="8" name="标题 1"/>
            <p:cNvSpPr txBox="1"/>
            <p:nvPr>
              <p:custDataLst>
                <p:tags r:id="rId4"/>
              </p:custDataLst>
            </p:nvPr>
          </p:nvSpPr>
          <p:spPr>
            <a:xfrm>
              <a:off x="2405" y="2532"/>
              <a:ext cx="9011" cy="927"/>
            </a:xfrm>
            <a:prstGeom prst="rect">
              <a:avLst/>
            </a:prstGeom>
          </p:spPr>
          <p:txBody>
            <a:bodyPr vert="horz" lIns="121920" tIns="60960" rIns="121920" bIns="6096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rPr>
                <a:t>全会强调</a:t>
              </a:r>
              <a:endPar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endParaRPr>
            </a:p>
          </p:txBody>
        </p:sp>
        <p:sp>
          <p:nvSpPr>
            <p:cNvPr id="13" name="文本框 12"/>
            <p:cNvSpPr/>
            <p:nvPr>
              <p:custDataLst>
                <p:tags r:id="rId5"/>
              </p:custDataLst>
            </p:nvPr>
          </p:nvSpPr>
          <p:spPr>
            <a:xfrm>
              <a:off x="3148" y="3659"/>
              <a:ext cx="8675" cy="1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defTabSz="914400"/>
              <a:r>
                <a:rPr lang="en-US" altLang="zh-CN" sz="3600" dirty="0">
                  <a:solidFill>
                    <a:srgbClr val="D4000A"/>
                  </a:solidFill>
                  <a:latin typeface="汉仪大宋简" panose="02010609000101010101" charset="-122"/>
                  <a:ea typeface="汉仪大宋简" panose="02010609000101010101" charset="-122"/>
                </a:rPr>
                <a:t> </a:t>
              </a:r>
              <a:endParaRPr lang="en-US" altLang="zh-CN" sz="3600" dirty="0">
                <a:solidFill>
                  <a:srgbClr val="D4000A"/>
                </a:solidFill>
                <a:latin typeface="汉仪大宋简" panose="02010609000101010101" charset="-122"/>
                <a:ea typeface="汉仪大宋简" panose="02010609000101010101" charset="-122"/>
              </a:endParaRPr>
            </a:p>
          </p:txBody>
        </p:sp>
        <p:sp>
          <p:nvSpPr>
            <p:cNvPr id="9" name="文本框 2"/>
            <p:cNvSpPr txBox="1"/>
            <p:nvPr>
              <p:custDataLst>
                <p:tags r:id="rId6"/>
              </p:custDataLst>
            </p:nvPr>
          </p:nvSpPr>
          <p:spPr>
            <a:xfrm>
              <a:off x="2909" y="3548"/>
              <a:ext cx="13884" cy="6212"/>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lnSpc>
                  <a:spcPts val="3500"/>
                </a:lnSpc>
                <a:spcAft>
                  <a:spcPts val="0"/>
                </a:spcAft>
              </a:pPr>
              <a:r>
                <a:rPr sz="2000">
                  <a:solidFill>
                    <a:schemeClr val="tx1"/>
                  </a:solidFill>
                  <a:latin typeface="微软雅黑" panose="020B0503020204020204" charset="-122"/>
                  <a:ea typeface="微软雅黑" panose="020B0503020204020204" charset="-122"/>
                  <a:cs typeface="微软雅黑" panose="020B0503020204020204" charset="-122"/>
                  <a:sym typeface="+mn-lt"/>
                </a:rPr>
                <a:t>在新的征程上，要坚持以习近平新时代中国特色社会主义思想为指导，深入学习贯彻习近平总书记视察河北重要讲话精神，全面学习贯彻党的二十大精神，完整、准确、全面贯彻新发展理念，牢牢把握高质量发展这个首要任务和构建新发展格局这个战略任务，在推进创新驱动发展中闯出新路子，在推进京津冀协同发展和高标准高质量建设雄安新区中彰显新担当，在推进全面绿色转型中实现新突破，在推进深化改革开放中培育新优势，在推进共同富裕中展现新作为，加快建设经济强省、美丽河北，奋力谱写中国式现代化建设河北篇章。</a:t>
              </a:r>
              <a:endParaRPr sz="2000">
                <a:solidFill>
                  <a:schemeClr val="tx1"/>
                </a:solidFill>
                <a:latin typeface="微软雅黑" panose="020B0503020204020204" charset="-122"/>
                <a:ea typeface="微软雅黑" panose="020B0503020204020204" charset="-122"/>
                <a:cs typeface="微软雅黑" panose="020B0503020204020204" charset="-122"/>
                <a:sym typeface="+mn-lt"/>
              </a:endParaRPr>
            </a:p>
          </p:txBody>
        </p:sp>
      </p:grpSp>
      <p:grpSp>
        <p:nvGrpSpPr>
          <p:cNvPr id="17" name="组合 16"/>
          <p:cNvGrpSpPr/>
          <p:nvPr/>
        </p:nvGrpSpPr>
        <p:grpSpPr>
          <a:xfrm>
            <a:off x="4337685" y="6103620"/>
            <a:ext cx="3680460" cy="519430"/>
            <a:chOff x="6831" y="9892"/>
            <a:chExt cx="5796" cy="818"/>
          </a:xfrm>
        </p:grpSpPr>
        <p:pic>
          <p:nvPicPr>
            <p:cNvPr id="18" name="图片 17" descr="c562f02f89dbcf903be62e29c8bc6f8"/>
            <p:cNvPicPr>
              <a:picLocks noChangeAspect="1"/>
            </p:cNvPicPr>
            <p:nvPr>
              <p:custDataLst>
                <p:tags r:id="rId7"/>
              </p:custDataLst>
            </p:nvPr>
          </p:nvPicPr>
          <p:blipFill>
            <a:blip r:embed="rId8"/>
            <a:stretch>
              <a:fillRect/>
            </a:stretch>
          </p:blipFill>
          <p:spPr>
            <a:xfrm>
              <a:off x="6831" y="9959"/>
              <a:ext cx="2324" cy="674"/>
            </a:xfrm>
            <a:prstGeom prst="rect">
              <a:avLst/>
            </a:prstGeom>
          </p:spPr>
        </p:pic>
        <p:pic>
          <p:nvPicPr>
            <p:cNvPr id="19" name="图片 18" descr="微信图片_20230314140351"/>
            <p:cNvPicPr>
              <a:picLocks noChangeAspect="1"/>
            </p:cNvPicPr>
            <p:nvPr>
              <p:custDataLst>
                <p:tags r:id="rId9"/>
              </p:custDataLst>
            </p:nvPr>
          </p:nvPicPr>
          <p:blipFill>
            <a:blip r:embed="rId10"/>
            <a:stretch>
              <a:fillRect/>
            </a:stretch>
          </p:blipFill>
          <p:spPr>
            <a:xfrm>
              <a:off x="9537" y="9892"/>
              <a:ext cx="3090" cy="81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nvSpPr>
        <p:spPr>
          <a:xfrm>
            <a:off x="157162" y="147873"/>
            <a:ext cx="11877676" cy="6562254"/>
          </a:xfrm>
          <a:prstGeom prst="rect">
            <a:avLst/>
          </a:prstGeom>
          <a:blipFill rotWithShape="1">
            <a:blip r:embed="rId1"/>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9862820" cy="509905"/>
            <a:chOff x="547" y="535"/>
            <a:chExt cx="15532" cy="803"/>
          </a:xfrm>
        </p:grpSpPr>
        <p:sp>
          <p:nvSpPr>
            <p:cNvPr id="20"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22" name="文本框 21"/>
            <p:cNvSpPr txBox="1">
              <a:spLocks noChangeArrowheads="1"/>
            </p:cNvSpPr>
            <p:nvPr/>
          </p:nvSpPr>
          <p:spPr bwMode="auto">
            <a:xfrm>
              <a:off x="1507" y="536"/>
              <a:ext cx="14572"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lang="zh-CN" altLang="en-US" sz="2600" noProof="0" dirty="0">
                  <a:ln>
                    <a:noFill/>
                  </a:ln>
                  <a:solidFill>
                    <a:srgbClr val="C00000"/>
                  </a:solidFill>
                  <a:effectLst/>
                  <a:uLnTx/>
                  <a:uFillTx/>
                  <a:latin typeface="微软雅黑" panose="020B0503020204020204" charset="-122"/>
                  <a:ea typeface="微软雅黑" panose="020B0503020204020204" charset="-122"/>
                  <a:sym typeface="+mn-ea"/>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23"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sp>
        <p:nvSpPr>
          <p:cNvPr id="7" name="文本框 12"/>
          <p:cNvSpPr/>
          <p:nvPr>
            <p:custDataLst>
              <p:tags r:id="rId2"/>
            </p:custDataLst>
          </p:nvPr>
        </p:nvSpPr>
        <p:spPr>
          <a:xfrm>
            <a:off x="2006600" y="2323465"/>
            <a:ext cx="5581015" cy="768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defTabSz="914400"/>
            <a:r>
              <a:rPr lang="en-US" altLang="zh-CN" sz="3600" dirty="0">
                <a:solidFill>
                  <a:srgbClr val="D4000A"/>
                </a:solidFill>
                <a:latin typeface="汉仪大宋简" panose="02010609000101010101" charset="-122"/>
                <a:ea typeface="汉仪大宋简" panose="02010609000101010101" charset="-122"/>
              </a:rPr>
              <a:t> </a:t>
            </a:r>
            <a:endParaRPr lang="en-US" altLang="zh-CN" sz="3600" dirty="0">
              <a:solidFill>
                <a:srgbClr val="D4000A"/>
              </a:solidFill>
              <a:latin typeface="汉仪大宋简" panose="02010609000101010101" charset="-122"/>
              <a:ea typeface="汉仪大宋简" panose="02010609000101010101" charset="-122"/>
            </a:endParaRPr>
          </a:p>
        </p:txBody>
      </p:sp>
      <p:grpSp>
        <p:nvGrpSpPr>
          <p:cNvPr id="4" name="组合 3"/>
          <p:cNvGrpSpPr/>
          <p:nvPr/>
        </p:nvGrpSpPr>
        <p:grpSpPr>
          <a:xfrm>
            <a:off x="1303655" y="1536700"/>
            <a:ext cx="9935210" cy="3978275"/>
            <a:chOff x="2053" y="2420"/>
            <a:chExt cx="15646" cy="6265"/>
          </a:xfrm>
        </p:grpSpPr>
        <p:sp>
          <p:nvSpPr>
            <p:cNvPr id="3" name="圆角矩形 2"/>
            <p:cNvSpPr>
              <a:spLocks noChangeArrowheads="1"/>
            </p:cNvSpPr>
            <p:nvPr>
              <p:custDataLst>
                <p:tags r:id="rId3"/>
              </p:custDataLst>
            </p:nvPr>
          </p:nvSpPr>
          <p:spPr bwMode="auto">
            <a:xfrm>
              <a:off x="2165" y="2923"/>
              <a:ext cx="15535" cy="5762"/>
            </a:xfrm>
            <a:prstGeom prst="roundRect">
              <a:avLst>
                <a:gd name="adj" fmla="val 3423"/>
              </a:avLst>
            </a:prstGeom>
            <a:noFill/>
            <a:ln w="31750">
              <a:solidFill>
                <a:srgbClr val="BE0000"/>
              </a:solidFill>
              <a:miter lim="800000"/>
            </a:ln>
          </p:spPr>
          <p:txBody>
            <a:bodyPr lIns="91440" tIns="45720" rIns="91440" bIns="45720"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914400"/>
              <a:endParaRPr lang="zh-CN" altLang="zh-CN" sz="2665">
                <a:solidFill>
                  <a:srgbClr val="C00000"/>
                </a:solidFill>
                <a:latin typeface="汉仪旗黑-55简" panose="02010600030101010101" charset="-128"/>
                <a:ea typeface="汉仪旗黑-55简" panose="02010600030101010101" charset="-128"/>
                <a:sym typeface="宋体" panose="02010600030101010101" pitchFamily="2" charset="-122"/>
              </a:endParaRPr>
            </a:p>
          </p:txBody>
        </p:sp>
        <p:sp>
          <p:nvSpPr>
            <p:cNvPr id="6" name="五边形 5"/>
            <p:cNvSpPr/>
            <p:nvPr>
              <p:custDataLst>
                <p:tags r:id="rId4"/>
              </p:custDataLst>
            </p:nvPr>
          </p:nvSpPr>
          <p:spPr>
            <a:xfrm>
              <a:off x="2053" y="2420"/>
              <a:ext cx="8183" cy="1005"/>
            </a:xfrm>
            <a:prstGeom prst="homePlate">
              <a:avLst/>
            </a:prstGeom>
            <a:solidFill>
              <a:srgbClr val="D4000A"/>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endParaRPr lang="zh-CN" altLang="en-US" sz="2400">
                <a:solidFill>
                  <a:srgbClr val="FFFFFF"/>
                </a:solidFill>
                <a:latin typeface="汉仪旗黑-55简" panose="02010600030101010101" charset="-128"/>
                <a:ea typeface="汉仪旗黑-55简" panose="02010600030101010101" charset="-128"/>
              </a:endParaRPr>
            </a:p>
          </p:txBody>
        </p:sp>
        <p:sp>
          <p:nvSpPr>
            <p:cNvPr id="8" name="标题 1"/>
            <p:cNvSpPr txBox="1"/>
            <p:nvPr>
              <p:custDataLst>
                <p:tags r:id="rId5"/>
              </p:custDataLst>
            </p:nvPr>
          </p:nvSpPr>
          <p:spPr>
            <a:xfrm>
              <a:off x="2199" y="2532"/>
              <a:ext cx="9285" cy="927"/>
            </a:xfrm>
            <a:prstGeom prst="rect">
              <a:avLst/>
            </a:prstGeom>
          </p:spPr>
          <p:txBody>
            <a:bodyPr vert="horz" lIns="121920" tIns="60960" rIns="121920" bIns="6096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rPr>
                <a:t>全会强调</a:t>
              </a:r>
              <a:endPar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endParaRPr>
            </a:p>
          </p:txBody>
        </p:sp>
        <p:sp>
          <p:nvSpPr>
            <p:cNvPr id="9" name="文本框 2"/>
            <p:cNvSpPr txBox="1"/>
            <p:nvPr>
              <p:custDataLst>
                <p:tags r:id="rId6"/>
              </p:custDataLst>
            </p:nvPr>
          </p:nvSpPr>
          <p:spPr>
            <a:xfrm>
              <a:off x="2476" y="3548"/>
              <a:ext cx="15190" cy="499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lnSpc>
                  <a:spcPts val="3500"/>
                </a:lnSpc>
                <a:spcAft>
                  <a:spcPts val="0"/>
                </a:spcAft>
              </a:pPr>
              <a:r>
                <a:rPr sz="2000">
                  <a:solidFill>
                    <a:schemeClr val="tx1"/>
                  </a:solidFill>
                  <a:latin typeface="微软雅黑" panose="020B0503020204020204" charset="-122"/>
                  <a:ea typeface="微软雅黑" panose="020B0503020204020204" charset="-122"/>
                  <a:cs typeface="微软雅黑" panose="020B0503020204020204" charset="-122"/>
                  <a:sym typeface="+mn-lt"/>
                </a:rPr>
                <a:t>深切感悟习近平总书记对河北的深情厚望，汇聚起感恩奋进、团结奋斗的强大力量。要始终牢记习近平总书记的关心关怀，常怀感恩之心，忠诚捍卫“两个确立”，坚决做到“两个维护”，以实际行动当好首都“护城河”。要深刻领会习近平总书记重要讲话精神的丰富内涵、精髓要义和实践要求，更好地用以指导推动工作，努力做到学在深处、干在实处、走在前列。要以贯彻习近平总书记视察河北重要讲话精神为新起</a:t>
              </a:r>
              <a:r>
                <a:rPr sz="2000" spc="-20">
                  <a:solidFill>
                    <a:schemeClr val="tx1"/>
                  </a:solidFill>
                  <a:uFillTx/>
                  <a:latin typeface="微软雅黑" panose="020B0503020204020204" charset="-122"/>
                  <a:ea typeface="微软雅黑" panose="020B0503020204020204" charset="-122"/>
                  <a:cs typeface="微软雅黑" panose="020B0503020204020204" charset="-122"/>
                  <a:sym typeface="+mn-lt"/>
                </a:rPr>
                <a:t>点，切实肩负起政治责任、历史责任、工作责任，撸起袖子加油干、风雨无阻向前行</a:t>
              </a:r>
              <a:r>
                <a:rPr sz="2000">
                  <a:solidFill>
                    <a:schemeClr val="tx1"/>
                  </a:solidFill>
                  <a:latin typeface="微软雅黑" panose="020B0503020204020204" charset="-122"/>
                  <a:ea typeface="微软雅黑" panose="020B0503020204020204" charset="-122"/>
                  <a:cs typeface="微软雅黑" panose="020B0503020204020204" charset="-122"/>
                  <a:sym typeface="+mn-lt"/>
                </a:rPr>
                <a:t>，努力交出优异答卷。</a:t>
              </a:r>
              <a:endParaRPr sz="2000">
                <a:solidFill>
                  <a:schemeClr val="tx1"/>
                </a:solidFill>
                <a:latin typeface="微软雅黑" panose="020B0503020204020204" charset="-122"/>
                <a:ea typeface="微软雅黑" panose="020B0503020204020204" charset="-122"/>
                <a:cs typeface="微软雅黑" panose="020B0503020204020204" charset="-122"/>
                <a:sym typeface="+mn-lt"/>
              </a:endParaRPr>
            </a:p>
          </p:txBody>
        </p:sp>
      </p:grpSp>
      <p:grpSp>
        <p:nvGrpSpPr>
          <p:cNvPr id="17" name="组合 16"/>
          <p:cNvGrpSpPr/>
          <p:nvPr/>
        </p:nvGrpSpPr>
        <p:grpSpPr>
          <a:xfrm>
            <a:off x="4337685" y="6103620"/>
            <a:ext cx="3680460" cy="519430"/>
            <a:chOff x="6831" y="9892"/>
            <a:chExt cx="5796" cy="818"/>
          </a:xfrm>
        </p:grpSpPr>
        <p:pic>
          <p:nvPicPr>
            <p:cNvPr id="18" name="图片 17" descr="c562f02f89dbcf903be62e29c8bc6f8"/>
            <p:cNvPicPr>
              <a:picLocks noChangeAspect="1"/>
            </p:cNvPicPr>
            <p:nvPr>
              <p:custDataLst>
                <p:tags r:id="rId7"/>
              </p:custDataLst>
            </p:nvPr>
          </p:nvPicPr>
          <p:blipFill>
            <a:blip r:embed="rId8"/>
            <a:stretch>
              <a:fillRect/>
            </a:stretch>
          </p:blipFill>
          <p:spPr>
            <a:xfrm>
              <a:off x="6831" y="9959"/>
              <a:ext cx="2324" cy="674"/>
            </a:xfrm>
            <a:prstGeom prst="rect">
              <a:avLst/>
            </a:prstGeom>
          </p:spPr>
        </p:pic>
        <p:pic>
          <p:nvPicPr>
            <p:cNvPr id="19" name="图片 18" descr="微信图片_20230314140351"/>
            <p:cNvPicPr>
              <a:picLocks noChangeAspect="1"/>
            </p:cNvPicPr>
            <p:nvPr>
              <p:custDataLst>
                <p:tags r:id="rId9"/>
              </p:custDataLst>
            </p:nvPr>
          </p:nvPicPr>
          <p:blipFill>
            <a:blip r:embed="rId10"/>
            <a:stretch>
              <a:fillRect/>
            </a:stretch>
          </p:blipFill>
          <p:spPr>
            <a:xfrm>
              <a:off x="9537" y="9892"/>
              <a:ext cx="3090" cy="81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nvSpPr>
        <p:spPr>
          <a:xfrm>
            <a:off x="157162" y="147873"/>
            <a:ext cx="11877676" cy="6562254"/>
          </a:xfrm>
          <a:prstGeom prst="rect">
            <a:avLst/>
          </a:prstGeom>
          <a:blipFill rotWithShape="1">
            <a:blip r:embed="rId1"/>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9862820" cy="509905"/>
            <a:chOff x="547" y="535"/>
            <a:chExt cx="15532" cy="803"/>
          </a:xfrm>
        </p:grpSpPr>
        <p:sp>
          <p:nvSpPr>
            <p:cNvPr id="20"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22" name="文本框 21"/>
            <p:cNvSpPr txBox="1">
              <a:spLocks noChangeArrowheads="1"/>
            </p:cNvSpPr>
            <p:nvPr/>
          </p:nvSpPr>
          <p:spPr bwMode="auto">
            <a:xfrm>
              <a:off x="1507" y="536"/>
              <a:ext cx="14572"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lang="zh-CN" altLang="en-US" sz="2600" noProof="0" dirty="0">
                  <a:ln>
                    <a:noFill/>
                  </a:ln>
                  <a:solidFill>
                    <a:srgbClr val="C00000"/>
                  </a:solidFill>
                  <a:effectLst/>
                  <a:uLnTx/>
                  <a:uFillTx/>
                  <a:latin typeface="微软雅黑" panose="020B0503020204020204" charset="-122"/>
                  <a:ea typeface="微软雅黑" panose="020B0503020204020204" charset="-122"/>
                  <a:sym typeface="+mn-ea"/>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23"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grpSp>
        <p:nvGrpSpPr>
          <p:cNvPr id="7" name="组合 6"/>
          <p:cNvGrpSpPr/>
          <p:nvPr/>
        </p:nvGrpSpPr>
        <p:grpSpPr>
          <a:xfrm>
            <a:off x="1708150" y="1539240"/>
            <a:ext cx="8669020" cy="4231640"/>
            <a:chOff x="2690" y="2424"/>
            <a:chExt cx="13652" cy="6664"/>
          </a:xfrm>
        </p:grpSpPr>
        <p:sp>
          <p:nvSpPr>
            <p:cNvPr id="74" name="任意多边形: 形状 73"/>
            <p:cNvSpPr/>
            <p:nvPr>
              <p:custDataLst>
                <p:tags r:id="rId2"/>
              </p:custDataLst>
            </p:nvPr>
          </p:nvSpPr>
          <p:spPr>
            <a:xfrm>
              <a:off x="2690" y="3959"/>
              <a:ext cx="13652" cy="1028"/>
            </a:xfrm>
            <a:custGeom>
              <a:avLst/>
              <a:gdLst>
                <a:gd name="connsiteX0" fmla="*/ 113303 w 1454258"/>
                <a:gd name="connsiteY0" fmla="*/ 0 h 510484"/>
                <a:gd name="connsiteX1" fmla="*/ 1454258 w 1454258"/>
                <a:gd name="connsiteY1" fmla="*/ 0 h 510484"/>
                <a:gd name="connsiteX2" fmla="*/ 1340956 w 1454258"/>
                <a:gd name="connsiteY2" fmla="*/ 510485 h 510484"/>
                <a:gd name="connsiteX3" fmla="*/ 0 w 1454258"/>
                <a:gd name="connsiteY3" fmla="*/ 510485 h 510484"/>
              </a:gdLst>
              <a:ahLst/>
              <a:cxnLst>
                <a:cxn ang="0">
                  <a:pos x="connsiteX0" y="connsiteY0"/>
                </a:cxn>
                <a:cxn ang="0">
                  <a:pos x="connsiteX1" y="connsiteY1"/>
                </a:cxn>
                <a:cxn ang="0">
                  <a:pos x="connsiteX2" y="connsiteY2"/>
                </a:cxn>
                <a:cxn ang="0">
                  <a:pos x="connsiteX3" y="connsiteY3"/>
                </a:cxn>
              </a:cxnLst>
              <a:rect l="l" t="t" r="r" b="b"/>
              <a:pathLst>
                <a:path w="1454258" h="510484">
                  <a:moveTo>
                    <a:pt x="113303" y="0"/>
                  </a:moveTo>
                  <a:lnTo>
                    <a:pt x="1454258" y="0"/>
                  </a:lnTo>
                  <a:lnTo>
                    <a:pt x="1340956" y="510485"/>
                  </a:lnTo>
                  <a:lnTo>
                    <a:pt x="0" y="510485"/>
                  </a:lnTo>
                  <a:close/>
                </a:path>
              </a:pathLst>
            </a:custGeom>
            <a:solidFill>
              <a:srgbClr val="C31F1F"/>
            </a:solidFill>
            <a:ln w="12443" cap="flat">
              <a:noFill/>
              <a:prstDash val="solid"/>
              <a:miter/>
            </a:ln>
          </p:spPr>
          <p:txBody>
            <a:bodyPr rtlCol="0" anchor="ctr"/>
            <a:p>
              <a:pPr marL="0" marR="0" lvl="0" indent="0" defTabSz="914400" eaLnBrk="1" fontAlgn="auto" latinLnBrk="0" hangingPunct="1">
                <a:lnSpc>
                  <a:spcPct val="100000"/>
                </a:lnSpc>
                <a:spcBef>
                  <a:spcPts val="0"/>
                </a:spcBef>
                <a:spcAft>
                  <a:spcPts val="0"/>
                </a:spcAft>
                <a:buClrTx/>
                <a:buSzTx/>
                <a:buFontTx/>
                <a:buNone/>
                <a:defRPr/>
              </a:pPr>
              <a:r>
                <a:rPr lang="en-US" altLang="zh-CN" b="1">
                  <a:solidFill>
                    <a:schemeClr val="bg1"/>
                  </a:solidFill>
                  <a:latin typeface="微软雅黑" panose="020B0503020204020204" charset="-122"/>
                  <a:ea typeface="微软雅黑" panose="020B0503020204020204" charset="-122"/>
                  <a:sym typeface="+mn-ea"/>
                </a:rPr>
                <a:t>       </a:t>
              </a:r>
              <a:r>
                <a:rPr lang="zh-CN" altLang="en-US" b="1">
                  <a:solidFill>
                    <a:schemeClr val="bg1"/>
                  </a:solidFill>
                  <a:latin typeface="微软雅黑" panose="020B0503020204020204" charset="-122"/>
                  <a:ea typeface="微软雅黑" panose="020B0503020204020204" charset="-122"/>
                  <a:sym typeface="+mn-ea"/>
                </a:rPr>
                <a:t>高标准高质量推进雄安新区建设，加快打造高水平社会主义现代化城市</a:t>
              </a:r>
              <a:endParaRPr lang="zh-CN" altLang="en-US" b="1">
                <a:solidFill>
                  <a:schemeClr val="bg1"/>
                </a:solidFill>
                <a:latin typeface="微软雅黑" panose="020B0503020204020204" charset="-122"/>
                <a:ea typeface="微软雅黑" panose="020B0503020204020204" charset="-122"/>
                <a:sym typeface="+mn-ea"/>
              </a:endParaRPr>
            </a:p>
          </p:txBody>
        </p:sp>
        <p:grpSp>
          <p:nvGrpSpPr>
            <p:cNvPr id="31" name="组合 30"/>
            <p:cNvGrpSpPr/>
            <p:nvPr/>
          </p:nvGrpSpPr>
          <p:grpSpPr>
            <a:xfrm rot="0">
              <a:off x="2690" y="7514"/>
              <a:ext cx="13348" cy="1575"/>
              <a:chOff x="2777" y="3256"/>
              <a:chExt cx="13657" cy="3295"/>
            </a:xfrm>
          </p:grpSpPr>
          <p:grpSp>
            <p:nvGrpSpPr>
              <p:cNvPr id="32" name="组合 31"/>
              <p:cNvGrpSpPr/>
              <p:nvPr/>
            </p:nvGrpSpPr>
            <p:grpSpPr>
              <a:xfrm>
                <a:off x="2777" y="3289"/>
                <a:ext cx="13657" cy="3262"/>
                <a:chOff x="2192" y="2400"/>
                <a:chExt cx="16016" cy="2633"/>
              </a:xfrm>
            </p:grpSpPr>
            <p:sp>
              <p:nvSpPr>
                <p:cNvPr id="33" name="矩形 32"/>
                <p:cNvSpPr/>
                <p:nvPr>
                  <p:custDataLst>
                    <p:tags r:id="rId3"/>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4" name="矩形 95"/>
                <p:cNvSpPr/>
                <p:nvPr>
                  <p:custDataLst>
                    <p:tags r:id="rId4"/>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6" name="文本框 35"/>
              <p:cNvSpPr txBox="1"/>
              <p:nvPr>
                <p:custDataLst>
                  <p:tags r:id="rId5"/>
                </p:custDataLst>
              </p:nvPr>
            </p:nvSpPr>
            <p:spPr>
              <a:xfrm>
                <a:off x="3323" y="3256"/>
                <a:ext cx="12598" cy="3037"/>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全面把握集中承载地功能定位，继续完善疏解激励约束政策体系，扎实推动疏解北京非首都功能各项任务落实。</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nvGrpSpPr>
            <p:cNvPr id="27" name="组合 26"/>
            <p:cNvGrpSpPr/>
            <p:nvPr/>
          </p:nvGrpSpPr>
          <p:grpSpPr>
            <a:xfrm rot="0">
              <a:off x="2690" y="5455"/>
              <a:ext cx="13348" cy="1591"/>
              <a:chOff x="2777" y="3222"/>
              <a:chExt cx="13657" cy="3329"/>
            </a:xfrm>
          </p:grpSpPr>
          <p:grpSp>
            <p:nvGrpSpPr>
              <p:cNvPr id="28" name="组合 27"/>
              <p:cNvGrpSpPr/>
              <p:nvPr/>
            </p:nvGrpSpPr>
            <p:grpSpPr>
              <a:xfrm>
                <a:off x="2777" y="3289"/>
                <a:ext cx="13657" cy="3262"/>
                <a:chOff x="2192" y="2400"/>
                <a:chExt cx="16016" cy="2633"/>
              </a:xfrm>
            </p:grpSpPr>
            <p:sp>
              <p:nvSpPr>
                <p:cNvPr id="29" name="矩形 28"/>
                <p:cNvSpPr/>
                <p:nvPr>
                  <p:custDataLst>
                    <p:tags r:id="rId6"/>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0" name="矩形 95"/>
                <p:cNvSpPr/>
                <p:nvPr>
                  <p:custDataLst>
                    <p:tags r:id="rId7"/>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8" name="文本框 37"/>
              <p:cNvSpPr txBox="1"/>
              <p:nvPr>
                <p:custDataLst>
                  <p:tags r:id="rId8"/>
                </p:custDataLst>
              </p:nvPr>
            </p:nvSpPr>
            <p:spPr>
              <a:xfrm>
                <a:off x="3196" y="3222"/>
                <a:ext cx="12475" cy="3037"/>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全面抓好重点片区开发建设，严格实施规划，建设标杆工程，真正把高标准的城市规划蓝图变为高质量的城市发展现实画卷。</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nvGrpSpPr>
            <p:cNvPr id="5" name="组合 4"/>
            <p:cNvGrpSpPr/>
            <p:nvPr/>
          </p:nvGrpSpPr>
          <p:grpSpPr>
            <a:xfrm>
              <a:off x="2690" y="2424"/>
              <a:ext cx="9412" cy="1067"/>
              <a:chOff x="2939" y="2424"/>
              <a:chExt cx="9412" cy="1067"/>
            </a:xfrm>
          </p:grpSpPr>
          <p:sp>
            <p:nvSpPr>
              <p:cNvPr id="4" name="五边形 3"/>
              <p:cNvSpPr/>
              <p:nvPr>
                <p:custDataLst>
                  <p:tags r:id="rId9"/>
                </p:custDataLst>
              </p:nvPr>
            </p:nvSpPr>
            <p:spPr>
              <a:xfrm>
                <a:off x="2939" y="2424"/>
                <a:ext cx="3519" cy="1005"/>
              </a:xfrm>
              <a:prstGeom prst="homePlate">
                <a:avLst/>
              </a:prstGeom>
              <a:solidFill>
                <a:srgbClr val="D4000A"/>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endParaRPr lang="zh-CN" altLang="en-US" sz="2400">
                  <a:solidFill>
                    <a:srgbClr val="FFFFFF"/>
                  </a:solidFill>
                  <a:latin typeface="汉仪旗黑-55简" panose="02010600030101010101" charset="-128"/>
                  <a:ea typeface="汉仪旗黑-55简" panose="02010600030101010101" charset="-128"/>
                </a:endParaRPr>
              </a:p>
            </p:txBody>
          </p:sp>
          <p:sp>
            <p:nvSpPr>
              <p:cNvPr id="8" name="标题 1"/>
              <p:cNvSpPr txBox="1"/>
              <p:nvPr>
                <p:custDataLst>
                  <p:tags r:id="rId10"/>
                </p:custDataLst>
              </p:nvPr>
            </p:nvSpPr>
            <p:spPr>
              <a:xfrm>
                <a:off x="3223" y="2565"/>
                <a:ext cx="9129" cy="927"/>
              </a:xfrm>
              <a:prstGeom prst="rect">
                <a:avLst/>
              </a:prstGeom>
            </p:spPr>
            <p:txBody>
              <a:bodyPr vert="horz" lIns="121920" tIns="60960" rIns="121920" bIns="6096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rPr>
                  <a:t>全会强调</a:t>
                </a:r>
                <a:endParaRPr lang="zh-CN" altLang="en-US" sz="2200" b="1" dirty="0">
                  <a:solidFill>
                    <a:srgbClr val="FCFABF"/>
                  </a:solidFill>
                  <a:latin typeface="微软雅黑" panose="020B0503020204020204" charset="-122"/>
                  <a:ea typeface="微软雅黑" panose="020B0503020204020204" charset="-122"/>
                  <a:cs typeface="阿里巴巴普惠体 B" panose="00020600040101010101" pitchFamily="18" charset="-122"/>
                  <a:sym typeface="+mn-lt"/>
                </a:endParaRPr>
              </a:p>
            </p:txBody>
          </p:sp>
        </p:grpSp>
      </p:grpSp>
      <p:grpSp>
        <p:nvGrpSpPr>
          <p:cNvPr id="17" name="组合 16"/>
          <p:cNvGrpSpPr/>
          <p:nvPr/>
        </p:nvGrpSpPr>
        <p:grpSpPr>
          <a:xfrm>
            <a:off x="4337685" y="6103620"/>
            <a:ext cx="3680460" cy="519430"/>
            <a:chOff x="6831" y="9892"/>
            <a:chExt cx="5796" cy="818"/>
          </a:xfrm>
        </p:grpSpPr>
        <p:pic>
          <p:nvPicPr>
            <p:cNvPr id="18" name="图片 17" descr="c562f02f89dbcf903be62e29c8bc6f8"/>
            <p:cNvPicPr>
              <a:picLocks noChangeAspect="1"/>
            </p:cNvPicPr>
            <p:nvPr>
              <p:custDataLst>
                <p:tags r:id="rId11"/>
              </p:custDataLst>
            </p:nvPr>
          </p:nvPicPr>
          <p:blipFill>
            <a:blip r:embed="rId12"/>
            <a:stretch>
              <a:fillRect/>
            </a:stretch>
          </p:blipFill>
          <p:spPr>
            <a:xfrm>
              <a:off x="6831" y="9959"/>
              <a:ext cx="2324" cy="674"/>
            </a:xfrm>
            <a:prstGeom prst="rect">
              <a:avLst/>
            </a:prstGeom>
          </p:spPr>
        </p:pic>
        <p:pic>
          <p:nvPicPr>
            <p:cNvPr id="19" name="图片 18" descr="微信图片_20230314140351"/>
            <p:cNvPicPr>
              <a:picLocks noChangeAspect="1"/>
            </p:cNvPicPr>
            <p:nvPr>
              <p:custDataLst>
                <p:tags r:id="rId13"/>
              </p:custDataLst>
            </p:nvPr>
          </p:nvPicPr>
          <p:blipFill>
            <a:blip r:embed="rId14"/>
            <a:stretch>
              <a:fillRect/>
            </a:stretch>
          </p:blipFill>
          <p:spPr>
            <a:xfrm>
              <a:off x="9537" y="9892"/>
              <a:ext cx="3090" cy="81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00">
              <a:srgbClr val="E51A1D"/>
            </a:gs>
            <a:gs pos="26000">
              <a:srgbClr val="A70506"/>
            </a:gs>
          </a:gsLst>
          <a:lin ang="1800000" scaled="0"/>
        </a:gra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mn-ea"/>
              <a:cs typeface="+mn-cs"/>
            </a:endParaRPr>
          </a:p>
        </p:txBody>
      </p:sp>
      <p:sp>
        <p:nvSpPr>
          <p:cNvPr id="2" name="矩形 1"/>
          <p:cNvSpPr/>
          <p:nvPr/>
        </p:nvSpPr>
        <p:spPr>
          <a:xfrm>
            <a:off x="157162" y="147873"/>
            <a:ext cx="11877676" cy="6562254"/>
          </a:xfrm>
          <a:prstGeom prst="rect">
            <a:avLst/>
          </a:prstGeom>
          <a:blipFill rotWithShape="1">
            <a:blip r:embed="rId1"/>
            <a:stretch>
              <a:fillRect/>
            </a:stretch>
          </a:blipFill>
          <a:ln>
            <a:noFill/>
          </a:ln>
          <a:effectLst>
            <a:outerShdw blurRad="762000" algn="ctr" rotWithShape="0">
              <a:schemeClr val="bg1">
                <a:lumMod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grpSp>
        <p:nvGrpSpPr>
          <p:cNvPr id="21" name="组合 20"/>
          <p:cNvGrpSpPr/>
          <p:nvPr/>
        </p:nvGrpSpPr>
        <p:grpSpPr>
          <a:xfrm>
            <a:off x="347345" y="339725"/>
            <a:ext cx="9862820" cy="509905"/>
            <a:chOff x="547" y="535"/>
            <a:chExt cx="15532" cy="803"/>
          </a:xfrm>
        </p:grpSpPr>
        <p:sp>
          <p:nvSpPr>
            <p:cNvPr id="20" name="矩形: 对角圆角 6"/>
            <p:cNvSpPr/>
            <p:nvPr/>
          </p:nvSpPr>
          <p:spPr>
            <a:xfrm>
              <a:off x="547" y="535"/>
              <a:ext cx="803" cy="803"/>
            </a:xfrm>
            <a:prstGeom prst="round2DiagRect">
              <a:avLst>
                <a:gd name="adj1" fmla="val 31611"/>
                <a:gd name="adj2" fmla="val 0"/>
              </a:avLst>
            </a:prstGeom>
            <a:gradFill>
              <a:gsLst>
                <a:gs pos="0">
                  <a:srgbClr val="E92B33"/>
                </a:gs>
                <a:gs pos="78000">
                  <a:srgbClr val="D82514"/>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000" b="0" i="0" u="none" strike="noStrike" kern="1200" cap="none" spc="0" normalizeH="0" baseline="0" noProof="0" dirty="0">
                <a:ln>
                  <a:noFill/>
                </a:ln>
                <a:solidFill>
                  <a:prstClr val="white"/>
                </a:solidFill>
                <a:effectLst/>
                <a:uLnTx/>
                <a:uFillTx/>
                <a:latin typeface="思源宋体 CN" panose="02020400000000000000" pitchFamily="18" charset="-122"/>
                <a:ea typeface="思源宋体 CN" panose="02020400000000000000" pitchFamily="18" charset="-122"/>
                <a:cs typeface="+mn-cs"/>
              </a:endParaRPr>
            </a:p>
          </p:txBody>
        </p:sp>
        <p:sp>
          <p:nvSpPr>
            <p:cNvPr id="22" name="文本框 21"/>
            <p:cNvSpPr txBox="1">
              <a:spLocks noChangeArrowheads="1"/>
            </p:cNvSpPr>
            <p:nvPr/>
          </p:nvSpPr>
          <p:spPr bwMode="auto">
            <a:xfrm>
              <a:off x="1507" y="536"/>
              <a:ext cx="14572" cy="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lang="zh-CN" altLang="en-US" sz="2600" noProof="0" dirty="0">
                  <a:ln>
                    <a:noFill/>
                  </a:ln>
                  <a:solidFill>
                    <a:srgbClr val="C00000"/>
                  </a:solidFill>
                  <a:effectLst/>
                  <a:uLnTx/>
                  <a:uFillTx/>
                  <a:latin typeface="微软雅黑" panose="020B0503020204020204" charset="-122"/>
                  <a:ea typeface="微软雅黑" panose="020B0503020204020204" charset="-122"/>
                  <a:sym typeface="+mn-ea"/>
                </a:rPr>
                <a:t>中国共产党河北省第十届委员会第四次全体会议决议要点速读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23" name="Freeform 5"/>
            <p:cNvSpPr>
              <a:spLocks noChangeAspect="1"/>
            </p:cNvSpPr>
            <p:nvPr/>
          </p:nvSpPr>
          <p:spPr bwMode="auto">
            <a:xfrm>
              <a:off x="624" y="592"/>
              <a:ext cx="622" cy="62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a:gsLst>
                <a:gs pos="0">
                  <a:srgbClr val="FEEFAC"/>
                </a:gs>
                <a:gs pos="84000">
                  <a:srgbClr val="E9BE61"/>
                </a:gs>
              </a:gsLst>
              <a:lin ang="5400000" scaled="1"/>
            </a:gradFill>
            <a:ln w="60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p>
          </p:txBody>
        </p:sp>
      </p:grpSp>
      <p:grpSp>
        <p:nvGrpSpPr>
          <p:cNvPr id="4" name="组合 3"/>
          <p:cNvGrpSpPr/>
          <p:nvPr/>
        </p:nvGrpSpPr>
        <p:grpSpPr>
          <a:xfrm>
            <a:off x="1777365" y="1901190"/>
            <a:ext cx="8475980" cy="3735705"/>
            <a:chOff x="2799" y="2994"/>
            <a:chExt cx="13348" cy="5883"/>
          </a:xfrm>
        </p:grpSpPr>
        <p:grpSp>
          <p:nvGrpSpPr>
            <p:cNvPr id="5" name="组合 4"/>
            <p:cNvGrpSpPr/>
            <p:nvPr/>
          </p:nvGrpSpPr>
          <p:grpSpPr>
            <a:xfrm>
              <a:off x="2799" y="2994"/>
              <a:ext cx="13348" cy="1610"/>
              <a:chOff x="2777" y="3190"/>
              <a:chExt cx="13657" cy="3361"/>
            </a:xfrm>
          </p:grpSpPr>
          <p:grpSp>
            <p:nvGrpSpPr>
              <p:cNvPr id="11" name="组合 10"/>
              <p:cNvGrpSpPr/>
              <p:nvPr/>
            </p:nvGrpSpPr>
            <p:grpSpPr>
              <a:xfrm>
                <a:off x="2777" y="3289"/>
                <a:ext cx="13657" cy="3262"/>
                <a:chOff x="2192" y="2400"/>
                <a:chExt cx="16016" cy="2633"/>
              </a:xfrm>
            </p:grpSpPr>
            <p:sp>
              <p:nvSpPr>
                <p:cNvPr id="12" name="矩形 11"/>
                <p:cNvSpPr/>
                <p:nvPr>
                  <p:custDataLst>
                    <p:tags r:id="rId2"/>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13" name="矩形 95"/>
                <p:cNvSpPr/>
                <p:nvPr>
                  <p:custDataLst>
                    <p:tags r:id="rId3"/>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100" name="文本框 99"/>
              <p:cNvSpPr txBox="1"/>
              <p:nvPr>
                <p:custDataLst>
                  <p:tags r:id="rId4"/>
                </p:custDataLst>
              </p:nvPr>
            </p:nvSpPr>
            <p:spPr>
              <a:xfrm>
                <a:off x="3434" y="3190"/>
                <a:ext cx="12361" cy="3031"/>
              </a:xfrm>
              <a:prstGeom prst="rect">
                <a:avLst/>
              </a:prstGeom>
              <a:noFill/>
              <a:ln w="9525">
                <a:noFill/>
              </a:ln>
            </p:spPr>
            <p:txBody>
              <a:bodyPr wrap="square">
                <a:spAutoFit/>
              </a:bodyPr>
              <a:p>
                <a:pPr marL="17780" indent="-1651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全面落实创新驱动发展战略，着力加强科技创新能力建设，优化健全领导体制和管理机制，使雄安新区成为新时代的创新高地和创业热土。</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nvGrpSpPr>
            <p:cNvPr id="15" name="组合 14"/>
            <p:cNvGrpSpPr/>
            <p:nvPr/>
          </p:nvGrpSpPr>
          <p:grpSpPr>
            <a:xfrm>
              <a:off x="2799" y="5045"/>
              <a:ext cx="13348" cy="1645"/>
              <a:chOff x="2777" y="3117"/>
              <a:chExt cx="13657" cy="3434"/>
            </a:xfrm>
          </p:grpSpPr>
          <p:grpSp>
            <p:nvGrpSpPr>
              <p:cNvPr id="26" name="组合 25"/>
              <p:cNvGrpSpPr/>
              <p:nvPr/>
            </p:nvGrpSpPr>
            <p:grpSpPr>
              <a:xfrm>
                <a:off x="2777" y="3289"/>
                <a:ext cx="13657" cy="3262"/>
                <a:chOff x="2192" y="2400"/>
                <a:chExt cx="16016" cy="2633"/>
              </a:xfrm>
            </p:grpSpPr>
            <p:sp>
              <p:nvSpPr>
                <p:cNvPr id="27" name="矩形 26"/>
                <p:cNvSpPr/>
                <p:nvPr>
                  <p:custDataLst>
                    <p:tags r:id="rId5"/>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28" name="矩形 95"/>
                <p:cNvSpPr/>
                <p:nvPr>
                  <p:custDataLst>
                    <p:tags r:id="rId6"/>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0" name="文本框 29"/>
              <p:cNvSpPr txBox="1"/>
              <p:nvPr>
                <p:custDataLst>
                  <p:tags r:id="rId7"/>
                </p:custDataLst>
              </p:nvPr>
            </p:nvSpPr>
            <p:spPr>
              <a:xfrm>
                <a:off x="3501" y="3117"/>
                <a:ext cx="12165" cy="3032"/>
              </a:xfrm>
              <a:prstGeom prst="rect">
                <a:avLst/>
              </a:prstGeom>
              <a:noFill/>
              <a:ln w="9525">
                <a:noFill/>
              </a:ln>
            </p:spPr>
            <p:txBody>
              <a:bodyPr wrap="square">
                <a:spAutoFit/>
              </a:bodyPr>
              <a:p>
                <a:pPr indent="1143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全面巩固拓展白洋淀生态环境治理和保护成果，坚持绿色化、低碳化发展，把雄安新区建设成为绿色发展城市典范。</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nvGrpSpPr>
            <p:cNvPr id="31" name="组合 30"/>
            <p:cNvGrpSpPr/>
            <p:nvPr/>
          </p:nvGrpSpPr>
          <p:grpSpPr>
            <a:xfrm>
              <a:off x="2799" y="7243"/>
              <a:ext cx="13348" cy="1634"/>
              <a:chOff x="2777" y="3132"/>
              <a:chExt cx="13657" cy="3419"/>
            </a:xfrm>
          </p:grpSpPr>
          <p:grpSp>
            <p:nvGrpSpPr>
              <p:cNvPr id="32" name="组合 31"/>
              <p:cNvGrpSpPr/>
              <p:nvPr/>
            </p:nvGrpSpPr>
            <p:grpSpPr>
              <a:xfrm>
                <a:off x="2777" y="3289"/>
                <a:ext cx="13657" cy="3262"/>
                <a:chOff x="2192" y="2400"/>
                <a:chExt cx="16016" cy="2633"/>
              </a:xfrm>
            </p:grpSpPr>
            <p:sp>
              <p:nvSpPr>
                <p:cNvPr id="33" name="矩形 32"/>
                <p:cNvSpPr/>
                <p:nvPr>
                  <p:custDataLst>
                    <p:tags r:id="rId8"/>
                  </p:custDataLst>
                </p:nvPr>
              </p:nvSpPr>
              <p:spPr>
                <a:xfrm>
                  <a:off x="2192" y="2400"/>
                  <a:ext cx="16016" cy="2357"/>
                </a:xfrm>
                <a:prstGeom prst="rect">
                  <a:avLst/>
                </a:prstGeom>
                <a:solidFill>
                  <a:srgbClr val="FFFFFF">
                    <a:alpha val="50000"/>
                  </a:srgbClr>
                </a:solidFill>
                <a:ln w="12700" cap="flat" cmpd="sng" algn="ctr">
                  <a:solidFill>
                    <a:schemeClr val="accent3"/>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34" name="矩形 95"/>
                <p:cNvSpPr/>
                <p:nvPr>
                  <p:custDataLst>
                    <p:tags r:id="rId9"/>
                  </p:custDataLst>
                </p:nvPr>
              </p:nvSpPr>
              <p:spPr>
                <a:xfrm flipH="1">
                  <a:off x="2434" y="4764"/>
                  <a:ext cx="15532" cy="269"/>
                </a:xfrm>
                <a:custGeom>
                  <a:avLst/>
                  <a:gdLst>
                    <a:gd name="connsiteX0" fmla="*/ 0 w 9784414"/>
                    <a:gd name="connsiteY0" fmla="*/ 0 h 211637"/>
                    <a:gd name="connsiteX1" fmla="*/ 9784414 w 9784414"/>
                    <a:gd name="connsiteY1" fmla="*/ 0 h 211637"/>
                    <a:gd name="connsiteX2" fmla="*/ 9784414 w 9784414"/>
                    <a:gd name="connsiteY2" fmla="*/ 211637 h 211637"/>
                    <a:gd name="connsiteX3" fmla="*/ 0 w 9784414"/>
                    <a:gd name="connsiteY3" fmla="*/ 211637 h 211637"/>
                    <a:gd name="connsiteX4" fmla="*/ 0 w 9784414"/>
                    <a:gd name="connsiteY4" fmla="*/ 0 h 211637"/>
                    <a:gd name="connsiteX0-1" fmla="*/ 279133 w 9784414"/>
                    <a:gd name="connsiteY0-2" fmla="*/ 9625 h 211637"/>
                    <a:gd name="connsiteX1-3" fmla="*/ 9784414 w 9784414"/>
                    <a:gd name="connsiteY1-4" fmla="*/ 0 h 211637"/>
                    <a:gd name="connsiteX2-5" fmla="*/ 9784414 w 9784414"/>
                    <a:gd name="connsiteY2-6" fmla="*/ 211637 h 211637"/>
                    <a:gd name="connsiteX3-7" fmla="*/ 0 w 9784414"/>
                    <a:gd name="connsiteY3-8" fmla="*/ 211637 h 211637"/>
                    <a:gd name="connsiteX4-9" fmla="*/ 279133 w 9784414"/>
                    <a:gd name="connsiteY4-10" fmla="*/ 9625 h 211637"/>
                    <a:gd name="connsiteX0-11" fmla="*/ 279133 w 9976919"/>
                    <a:gd name="connsiteY0-12" fmla="*/ 0 h 202012"/>
                    <a:gd name="connsiteX1-13" fmla="*/ 9976919 w 9976919"/>
                    <a:gd name="connsiteY1-14" fmla="*/ 0 h 202012"/>
                    <a:gd name="connsiteX2-15" fmla="*/ 9784414 w 9976919"/>
                    <a:gd name="connsiteY2-16" fmla="*/ 202012 h 202012"/>
                    <a:gd name="connsiteX3-17" fmla="*/ 0 w 9976919"/>
                    <a:gd name="connsiteY3-18" fmla="*/ 202012 h 202012"/>
                    <a:gd name="connsiteX4-19" fmla="*/ 279133 w 9976919"/>
                    <a:gd name="connsiteY4-20" fmla="*/ 0 h 202012"/>
                    <a:gd name="connsiteX0-21" fmla="*/ 114033 w 9976919"/>
                    <a:gd name="connsiteY0-22" fmla="*/ 0 h 202012"/>
                    <a:gd name="connsiteX1-23" fmla="*/ 9976919 w 9976919"/>
                    <a:gd name="connsiteY1-24" fmla="*/ 0 h 202012"/>
                    <a:gd name="connsiteX2-25" fmla="*/ 9784414 w 9976919"/>
                    <a:gd name="connsiteY2-26" fmla="*/ 202012 h 202012"/>
                    <a:gd name="connsiteX3-27" fmla="*/ 0 w 9976919"/>
                    <a:gd name="connsiteY3-28" fmla="*/ 202012 h 202012"/>
                    <a:gd name="connsiteX4-29" fmla="*/ 114033 w 9976919"/>
                    <a:gd name="connsiteY4-30" fmla="*/ 0 h 202012"/>
                    <a:gd name="connsiteX0-31" fmla="*/ 0 w 9862886"/>
                    <a:gd name="connsiteY0-32" fmla="*/ 0 h 202012"/>
                    <a:gd name="connsiteX1-33" fmla="*/ 9862886 w 9862886"/>
                    <a:gd name="connsiteY1-34" fmla="*/ 0 h 202012"/>
                    <a:gd name="connsiteX2-35" fmla="*/ 9670381 w 9862886"/>
                    <a:gd name="connsiteY2-36" fmla="*/ 202012 h 202012"/>
                    <a:gd name="connsiteX3-37" fmla="*/ 203467 w 9862886"/>
                    <a:gd name="connsiteY3-38" fmla="*/ 189312 h 202012"/>
                    <a:gd name="connsiteX4-39" fmla="*/ 0 w 9862886"/>
                    <a:gd name="connsiteY4-40" fmla="*/ 0 h 202012"/>
                    <a:gd name="connsiteX0-41" fmla="*/ 0 w 9862886"/>
                    <a:gd name="connsiteY0-42" fmla="*/ 0 h 202012"/>
                    <a:gd name="connsiteX1-43" fmla="*/ 9862886 w 9862886"/>
                    <a:gd name="connsiteY1-44" fmla="*/ 0 h 202012"/>
                    <a:gd name="connsiteX2-45" fmla="*/ 9670381 w 9862886"/>
                    <a:gd name="connsiteY2-46" fmla="*/ 202012 h 202012"/>
                    <a:gd name="connsiteX3-47" fmla="*/ 203467 w 9862886"/>
                    <a:gd name="connsiteY3-48" fmla="*/ 198837 h 202012"/>
                    <a:gd name="connsiteX4-49" fmla="*/ 0 w 9862886"/>
                    <a:gd name="connsiteY4-50" fmla="*/ 0 h 2020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62886" h="202012">
                      <a:moveTo>
                        <a:pt x="0" y="0"/>
                      </a:moveTo>
                      <a:lnTo>
                        <a:pt x="9862886" y="0"/>
                      </a:lnTo>
                      <a:lnTo>
                        <a:pt x="9670381" y="202012"/>
                      </a:lnTo>
                      <a:lnTo>
                        <a:pt x="203467" y="198837"/>
                      </a:lnTo>
                      <a:lnTo>
                        <a:pt x="0" y="0"/>
                      </a:lnTo>
                      <a:close/>
                    </a:path>
                  </a:pathLst>
                </a:custGeom>
                <a:solidFill>
                  <a:srgbClr val="E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36" name="文本框 35"/>
              <p:cNvSpPr txBox="1"/>
              <p:nvPr>
                <p:custDataLst>
                  <p:tags r:id="rId10"/>
                </p:custDataLst>
              </p:nvPr>
            </p:nvSpPr>
            <p:spPr>
              <a:xfrm>
                <a:off x="3501" y="3132"/>
                <a:ext cx="12705" cy="3037"/>
              </a:xfrm>
              <a:prstGeom prst="rect">
                <a:avLst/>
              </a:prstGeom>
              <a:noFill/>
              <a:ln w="9525">
                <a:noFill/>
              </a:ln>
            </p:spPr>
            <p:txBody>
              <a:bodyPr wrap="square">
                <a:spAutoFit/>
              </a:bodyPr>
              <a:p>
                <a:pPr indent="0" algn="just" fontAlgn="auto">
                  <a:lnSpc>
                    <a:spcPct val="150000"/>
                  </a:lnSpc>
                </a:pPr>
                <a:r>
                  <a:rPr lang="zh-CN" b="0">
                    <a:solidFill>
                      <a:srgbClr val="333333"/>
                    </a:solidFill>
                    <a:latin typeface="微软雅黑" panose="020B0503020204020204" charset="-122"/>
                    <a:ea typeface="微软雅黑" panose="020B0503020204020204" charset="-122"/>
                    <a:cs typeface="微软雅黑" panose="020B0503020204020204" charset="-122"/>
                  </a:rPr>
                  <a:t>全面抓好保障和改善民生各项工作，坚持人民城市人民建、人民城市为人民，构筑新时代宜业宜居的“人民之城”。</a:t>
                </a:r>
                <a:endParaRPr lang="zh-CN" b="0">
                  <a:solidFill>
                    <a:srgbClr val="333333"/>
                  </a:solidFill>
                  <a:latin typeface="微软雅黑" panose="020B0503020204020204" charset="-122"/>
                  <a:ea typeface="微软雅黑" panose="020B0503020204020204" charset="-122"/>
                  <a:cs typeface="微软雅黑" panose="020B0503020204020204" charset="-122"/>
                </a:endParaRPr>
              </a:p>
            </p:txBody>
          </p:sp>
        </p:grpSp>
      </p:grpSp>
      <p:grpSp>
        <p:nvGrpSpPr>
          <p:cNvPr id="17" name="组合 16"/>
          <p:cNvGrpSpPr/>
          <p:nvPr/>
        </p:nvGrpSpPr>
        <p:grpSpPr>
          <a:xfrm>
            <a:off x="4337685" y="6103620"/>
            <a:ext cx="3680460" cy="519430"/>
            <a:chOff x="6831" y="9892"/>
            <a:chExt cx="5796" cy="818"/>
          </a:xfrm>
        </p:grpSpPr>
        <p:pic>
          <p:nvPicPr>
            <p:cNvPr id="18" name="图片 17" descr="c562f02f89dbcf903be62e29c8bc6f8"/>
            <p:cNvPicPr>
              <a:picLocks noChangeAspect="1"/>
            </p:cNvPicPr>
            <p:nvPr>
              <p:custDataLst>
                <p:tags r:id="rId11"/>
              </p:custDataLst>
            </p:nvPr>
          </p:nvPicPr>
          <p:blipFill>
            <a:blip r:embed="rId12"/>
            <a:stretch>
              <a:fillRect/>
            </a:stretch>
          </p:blipFill>
          <p:spPr>
            <a:xfrm>
              <a:off x="6831" y="9959"/>
              <a:ext cx="2324" cy="674"/>
            </a:xfrm>
            <a:prstGeom prst="rect">
              <a:avLst/>
            </a:prstGeom>
          </p:spPr>
        </p:pic>
        <p:pic>
          <p:nvPicPr>
            <p:cNvPr id="19" name="图片 18" descr="微信图片_20230314140351"/>
            <p:cNvPicPr>
              <a:picLocks noChangeAspect="1"/>
            </p:cNvPicPr>
            <p:nvPr>
              <p:custDataLst>
                <p:tags r:id="rId13"/>
              </p:custDataLst>
            </p:nvPr>
          </p:nvPicPr>
          <p:blipFill>
            <a:blip r:embed="rId14"/>
            <a:stretch>
              <a:fillRect/>
            </a:stretch>
          </p:blipFill>
          <p:spPr>
            <a:xfrm>
              <a:off x="9537" y="9892"/>
              <a:ext cx="3090" cy="818"/>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UNIT_PLACING_PICTURE_USER_VIEWPORT" val="{&quot;height&quot;:5626,&quot;width&quot;:8647}"/>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COMMONDATA" val="eyJoZGlkIjoiYTU4OGE4NTU4YmNlMGE0MTIyODFmNjk1MGUyODlhMmYifQ=="/>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UNIT_PLACING_PICTURE_USER_VIEWPORT" val="{&quot;height&quot;:5626,&quot;width&quot;:8647}"/>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UNIT_PLACING_PICTURE_USER_VIEWPORT" val="{&quot;height&quot;:10334.258267716536,&quot;width&quot;:18705.00157480315}"/>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3445</Words>
  <Application>WPS 演示</Application>
  <PresentationFormat>宽屏</PresentationFormat>
  <Paragraphs>141</Paragraphs>
  <Slides>18</Slides>
  <Notes>0</Notes>
  <HiddenSlides>0</HiddenSlides>
  <MMClips>1</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18</vt:i4>
      </vt:variant>
    </vt:vector>
  </HeadingPairs>
  <TitlesOfParts>
    <vt:vector size="36" baseType="lpstr">
      <vt:lpstr>Arial</vt:lpstr>
      <vt:lpstr>宋体</vt:lpstr>
      <vt:lpstr>Wingdings</vt:lpstr>
      <vt:lpstr>思源宋体 CN</vt:lpstr>
      <vt:lpstr>方正大标宋简体</vt:lpstr>
      <vt:lpstr>Calibri</vt:lpstr>
      <vt:lpstr>微软雅黑</vt:lpstr>
      <vt:lpstr>汉仪大宋简</vt:lpstr>
      <vt:lpstr>Lato Regular</vt:lpstr>
      <vt:lpstr>Lato</vt:lpstr>
      <vt:lpstr>汉仪旗黑-55简</vt:lpstr>
      <vt:lpstr>字魂105号-简雅黑</vt:lpstr>
      <vt:lpstr>阿里巴巴普惠体 B</vt:lpstr>
      <vt:lpstr>等线</vt:lpstr>
      <vt:lpstr>Arial Unicode MS</vt:lpstr>
      <vt:lpstr>黑体</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A2125</dc:creator>
  <cp:lastModifiedBy>雄飞</cp:lastModifiedBy>
  <cp:revision>51</cp:revision>
  <dcterms:created xsi:type="dcterms:W3CDTF">2022-11-12T11:30:00Z</dcterms:created>
  <dcterms:modified xsi:type="dcterms:W3CDTF">2023-05-25T04:36:08Z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2E36EDC6C83C4A99B01E4FD885358FE6_13</vt:lpwstr>
  </property>
</Properties>
</file>