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83" r:id="rId7"/>
    <p:sldId id="284" r:id="rId8"/>
    <p:sldId id="285" r:id="rId9"/>
    <p:sldId id="287" r:id="rId10"/>
    <p:sldId id="288" r:id="rId11"/>
    <p:sldId id="264" r:id="rId12"/>
    <p:sldId id="261" r:id="rId13"/>
    <p:sldId id="262" r:id="rId14"/>
    <p:sldId id="327" r:id="rId15"/>
    <p:sldId id="328" r:id="rId16"/>
    <p:sldId id="263" r:id="rId17"/>
    <p:sldId id="329" r:id="rId18"/>
    <p:sldId id="315" r:id="rId19"/>
    <p:sldId id="316" r:id="rId20"/>
    <p:sldId id="330" r:id="rId21"/>
    <p:sldId id="317" r:id="rId22"/>
    <p:sldId id="318" r:id="rId23"/>
    <p:sldId id="319" r:id="rId24"/>
    <p:sldId id="314" r:id="rId25"/>
    <p:sldId id="310" r:id="rId26"/>
    <p:sldId id="311" r:id="rId27"/>
    <p:sldId id="312" r:id="rId28"/>
    <p:sldId id="325" r:id="rId29"/>
    <p:sldId id="326" r:id="rId30"/>
    <p:sldId id="313" r:id="rId31"/>
  </p:sldIdLst>
  <p:sldSz cx="9144000" cy="5143500" type="screen16x9"/>
  <p:notesSz cx="7103745" cy="10234295"/>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EF0808"/>
    <a:srgbClr val="E7E7E7"/>
    <a:srgbClr val="F4C9C0"/>
    <a:srgbClr val="F2E0DA"/>
    <a:srgbClr val="F4CFBE"/>
    <a:srgbClr val="F7E3D6"/>
    <a:srgbClr val="F7E7DD"/>
    <a:srgbClr val="FDD2AF"/>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1" d="100"/>
          <a:sy n="151"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5.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endParaRPr lang="es-ES_tradnl" dirty="0"/>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wipe/>
      </p:transition>
    </mc:Choice>
    <mc:Fallback>
      <p:transition>
        <p:wip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10.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1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14.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6.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ags" Target="../tags/tag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19.xml"/><Relationship Id="rId2" Type="http://schemas.openxmlformats.org/officeDocument/2006/relationships/image" Target="../media/image5.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tags" Target="../tags/tag20.xml"/><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21.xml"/><Relationship Id="rId2" Type="http://schemas.openxmlformats.org/officeDocument/2006/relationships/image" Target="../media/image5.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22.xml"/><Relationship Id="rId2" Type="http://schemas.openxmlformats.org/officeDocument/2006/relationships/image" Target="../media/image5.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23.xml"/><Relationship Id="rId2" Type="http://schemas.openxmlformats.org/officeDocument/2006/relationships/image" Target="../media/image5.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1.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tags" Target="../tags/tag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tags" Target="../tags/tag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2700" y="2897505"/>
            <a:ext cx="9177020" cy="226060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848697" y="3360942"/>
            <a:ext cx="7447280" cy="768350"/>
          </a:xfrm>
          <a:prstGeom prst="rect">
            <a:avLst/>
          </a:prstGeom>
          <a:noFill/>
        </p:spPr>
        <p:txBody>
          <a:bodyPr wrap="none" rtlCol="0">
            <a:spAutoFit/>
          </a:bodyPr>
          <a:lstStyle/>
          <a:p>
            <a:pPr algn="l"/>
            <a:r>
              <a:rPr lang="zh-CN" altLang="en-US" sz="4400" b="1">
                <a:solidFill>
                  <a:srgbClr val="FF0000"/>
                </a:solidFill>
                <a:latin typeface="微软雅黑" panose="020B0503020204020204" charset="-122"/>
                <a:ea typeface="微软雅黑" panose="020B0503020204020204" charset="-122"/>
              </a:rPr>
              <a:t>党的十九届五中全会精神深读</a:t>
            </a:r>
            <a:endParaRPr lang="zh-CN" altLang="en-US" sz="4400" b="1">
              <a:solidFill>
                <a:srgbClr val="FF0000"/>
              </a:solidFill>
              <a:latin typeface="微软雅黑" panose="020B0503020204020204" charset="-122"/>
              <a:ea typeface="微软雅黑" panose="020B0503020204020204" charset="-122"/>
            </a:endParaRPr>
          </a:p>
        </p:txBody>
      </p:sp>
      <p:pic>
        <p:nvPicPr>
          <p:cNvPr id="4" name="图片 3" descr="未标题-12"/>
          <p:cNvPicPr>
            <a:picLocks noChangeAspect="1"/>
          </p:cNvPicPr>
          <p:nvPr>
            <p:custDataLst>
              <p:tags r:id="rId2"/>
            </p:custDataLst>
          </p:nvPr>
        </p:nvPicPr>
        <p:blipFill>
          <a:blip r:embed="rId3"/>
          <a:stretch>
            <a:fillRect/>
          </a:stretch>
        </p:blipFill>
        <p:spPr>
          <a:xfrm>
            <a:off x="3687445" y="866140"/>
            <a:ext cx="1777365" cy="17633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63575" y="1405890"/>
            <a:ext cx="7851775" cy="237553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一个核心地位</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100" name="文本框 99"/>
          <p:cNvSpPr txBox="1"/>
          <p:nvPr/>
        </p:nvSpPr>
        <p:spPr>
          <a:xfrm>
            <a:off x="730885" y="1557020"/>
            <a:ext cx="7682230" cy="1983740"/>
          </a:xfrm>
          <a:prstGeom prst="rect">
            <a:avLst/>
          </a:prstGeom>
          <a:noFill/>
          <a:ln w="9525">
            <a:noFill/>
          </a:ln>
        </p:spPr>
        <p:txBody>
          <a:bodyPr wrap="square">
            <a:spAutoFit/>
          </a:bodyPr>
          <a:p>
            <a:pPr indent="0" algn="just" fontAlgn="auto">
              <a:lnSpc>
                <a:spcPct val="150000"/>
              </a:lnSpc>
            </a:pPr>
            <a:r>
              <a:rPr lang="en-US" altLang="zh-CN" sz="1600" b="0">
                <a:latin typeface="微软雅黑" panose="020B0503020204020204" charset="-122"/>
                <a:ea typeface="微软雅黑" panose="020B0503020204020204" charset="-122"/>
              </a:rPr>
              <a:t>       </a:t>
            </a:r>
            <a:r>
              <a:rPr lang="zh-CN" sz="1600" b="0">
                <a:latin typeface="微软雅黑" panose="020B0503020204020204" charset="-122"/>
                <a:ea typeface="微软雅黑" panose="020B0503020204020204" charset="-122"/>
              </a:rPr>
              <a:t>坚持创新在现代化建设全局中的核心地位，是我们党编制五年规划建议历史上的</a:t>
            </a:r>
            <a:r>
              <a:rPr lang="zh-CN" sz="1600">
                <a:latin typeface="微软雅黑" panose="020B0503020204020204" charset="-122"/>
                <a:ea typeface="微软雅黑" panose="020B0503020204020204" charset="-122"/>
              </a:rPr>
              <a:t>第一次</a:t>
            </a:r>
            <a:r>
              <a:rPr lang="zh-CN" sz="1600" b="0">
                <a:latin typeface="微软雅黑" panose="020B0503020204020204" charset="-122"/>
                <a:ea typeface="微软雅黑" panose="020B0503020204020204" charset="-122"/>
              </a:rPr>
              <a:t>，也是以习近平同志为核心的党中央把握世界发展大势、立足当前、着眼长远作出的战略布局。       开放合作是中国特色自主创新道路的应有之义，自立自强是能够相互平等、相互尊重，进行开放合作的前提和基础。</a:t>
            </a:r>
            <a:endParaRPr lang="zh-CN" altLang="en-US" sz="1600" b="0">
              <a:latin typeface="微软雅黑" panose="020B0503020204020204" charset="-122"/>
              <a:ea typeface="微软雅黑" panose="020B0503020204020204" charset="-122"/>
            </a:endParaRPr>
          </a:p>
        </p:txBody>
      </p:sp>
      <p:pic>
        <p:nvPicPr>
          <p:cNvPr id="25" name="图片 24" descr="未标题圆角"/>
          <p:cNvPicPr>
            <a:picLocks noChangeAspect="1"/>
          </p:cNvPicPr>
          <p:nvPr/>
        </p:nvPicPr>
        <p:blipFill>
          <a:blip r:embed="rId1"/>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2"/>
          <a:stretch>
            <a:fillRect/>
          </a:stretch>
        </p:blipFill>
        <p:spPr>
          <a:xfrm>
            <a:off x="635" y="4655820"/>
            <a:ext cx="9143365" cy="487680"/>
          </a:xfrm>
          <a:prstGeom prst="rect">
            <a:avLst/>
          </a:prstGeom>
        </p:spPr>
      </p:pic>
      <p:pic>
        <p:nvPicPr>
          <p:cNvPr id="36" name="图片 35"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p:bldP spid="7" grpId="1" animBg="1"/>
      <p:bldP spid="1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74900" y="1602740"/>
            <a:ext cx="5080000" cy="1938020"/>
          </a:xfrm>
          <a:prstGeom prst="rect">
            <a:avLst/>
          </a:prstGeom>
          <a:noFill/>
          <a:ln w="9525">
            <a:noFill/>
          </a:ln>
        </p:spPr>
        <p:txBody>
          <a:bodyPr wrap="square">
            <a:spAutoFit/>
          </a:bodyPr>
          <a:p>
            <a:pPr indent="0" fontAlgn="auto">
              <a:lnSpc>
                <a:spcPct val="150000"/>
              </a:lnSpc>
              <a:buFont typeface="Wingdings" panose="05000000000000000000" charset="0"/>
              <a:buNone/>
            </a:pPr>
            <a:r>
              <a:rPr lang="en-US" altLang="zh-CN" sz="1600" b="0">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《建议》中提出坚持创新在现代化建设全局中的核心地位，把科技自立自强作为国家发展的战略支撑，摆在各项规划任务的首位，并且进行专章部署，这是我们党在编制五年规划建议历史上的第一次。</a:t>
            </a:r>
            <a:endParaRPr lang="zh-CN" sz="1600" b="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642360" y="530860"/>
            <a:ext cx="524510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1"/>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2"/>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
        <p:nvSpPr>
          <p:cNvPr id="7"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A0000"/>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10" name="文本框 9"/>
          <p:cNvSpPr txBox="1"/>
          <p:nvPr/>
        </p:nvSpPr>
        <p:spPr>
          <a:xfrm>
            <a:off x="1468120" y="2211070"/>
            <a:ext cx="391160" cy="521970"/>
          </a:xfrm>
          <a:prstGeom prst="rect">
            <a:avLst/>
          </a:prstGeom>
          <a:noFill/>
        </p:spPr>
        <p:txBody>
          <a:bodyPr wrap="none" rtlCol="0">
            <a:spAutoFit/>
          </a:bodyPr>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1</a:t>
            </a:r>
            <a:endPar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animBg="1"/>
      <p:bldP spid="10" grpId="0"/>
      <p:bldP spid="100" grpId="1"/>
      <p:bldP spid="7" grpId="1" animBg="1"/>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32355" y="1994535"/>
            <a:ext cx="5080000" cy="829945"/>
          </a:xfrm>
          <a:prstGeom prst="rect">
            <a:avLst/>
          </a:prstGeom>
          <a:noFill/>
          <a:ln w="9525">
            <a:noFill/>
          </a:ln>
        </p:spPr>
        <p:txBody>
          <a:bodyPr>
            <a:spAutoFit/>
          </a:bodyPr>
          <a:p>
            <a:pPr indent="0" fontAlgn="auto">
              <a:lnSpc>
                <a:spcPct val="150000"/>
              </a:lnSpc>
              <a:buFont typeface="Wingdings" panose="05000000000000000000" charset="0"/>
              <a:buNone/>
            </a:pPr>
            <a:r>
              <a:rPr lang="zh-CN" sz="1600" b="0">
                <a:latin typeface="微软雅黑" panose="020B0503020204020204" charset="-122"/>
                <a:ea typeface="微软雅黑" panose="020B0503020204020204" charset="-122"/>
                <a:cs typeface="微软雅黑" panose="020B0503020204020204" charset="-122"/>
              </a:rPr>
              <a:t>       首次把全体人民共同富裕取得更为明显的实质性进展作为远景目标提出来。</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653155" y="530860"/>
            <a:ext cx="523430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1"/>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2"/>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
        <p:nvSpPr>
          <p:cNvPr id="2"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F0808"/>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1468120" y="2211070"/>
            <a:ext cx="391160" cy="521970"/>
          </a:xfrm>
          <a:prstGeom prst="rect">
            <a:avLst/>
          </a:prstGeom>
          <a:noFill/>
        </p:spPr>
        <p:txBody>
          <a:bodyPr wrap="none" rtlCol="0">
            <a:spAutoFit/>
          </a:bodyPr>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2</a:t>
            </a:r>
            <a:endPar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animBg="1"/>
      <p:bldP spid="3" grpId="0"/>
      <p:bldP spid="100" grpId="1"/>
      <p:bldP spid="2" grpId="1" animBg="1"/>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48865" y="1970405"/>
            <a:ext cx="5080000" cy="829945"/>
          </a:xfrm>
          <a:prstGeom prst="rect">
            <a:avLst/>
          </a:prstGeom>
          <a:noFill/>
          <a:ln w="9525">
            <a:noFill/>
          </a:ln>
        </p:spPr>
        <p:txBody>
          <a:bodyPr>
            <a:spAutoFit/>
          </a:bodyPr>
          <a:p>
            <a:pPr indent="0" fontAlgn="auto">
              <a:lnSpc>
                <a:spcPct val="150000"/>
              </a:lnSpc>
              <a:buFont typeface="Wingdings" panose="05000000000000000000" charset="0"/>
              <a:buNone/>
            </a:pPr>
            <a:r>
              <a:rPr lang="zh-CN" sz="1600" b="0">
                <a:latin typeface="微软雅黑" panose="020B0503020204020204" charset="-122"/>
                <a:ea typeface="微软雅黑" panose="020B0503020204020204" charset="-122"/>
                <a:cs typeface="微软雅黑" panose="020B0503020204020204" charset="-122"/>
              </a:rPr>
              <a:t>       党中央首次明确了建成文化强国的具体时间表。明确提出到2035年建成文化强国。</a:t>
            </a:r>
            <a:endParaRPr lang="zh-CN" altLang="en-US" sz="1600" b="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三个</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首次</a:t>
            </a:r>
            <a:r>
              <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rPr>
              <a:t>”</a:t>
            </a:r>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值得关注</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716020" y="530860"/>
            <a:ext cx="517144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8" name="图片 17" descr="未标题圆角"/>
          <p:cNvPicPr>
            <a:picLocks noChangeAspect="1"/>
          </p:cNvPicPr>
          <p:nvPr/>
        </p:nvPicPr>
        <p:blipFill>
          <a:blip r:embed="rId1"/>
          <a:stretch>
            <a:fillRect/>
          </a:stretch>
        </p:blipFill>
        <p:spPr>
          <a:xfrm>
            <a:off x="-16510" y="-8255"/>
            <a:ext cx="626745" cy="293370"/>
          </a:xfrm>
          <a:prstGeom prst="rect">
            <a:avLst/>
          </a:prstGeom>
        </p:spPr>
      </p:pic>
      <p:pic>
        <p:nvPicPr>
          <p:cNvPr id="19" name="图片 18" descr="圆角2"/>
          <p:cNvPicPr>
            <a:picLocks noChangeAspect="1"/>
          </p:cNvPicPr>
          <p:nvPr/>
        </p:nvPicPr>
        <p:blipFill>
          <a:blip r:embed="rId2"/>
          <a:stretch>
            <a:fillRect/>
          </a:stretch>
        </p:blipFill>
        <p:spPr>
          <a:xfrm>
            <a:off x="2540" y="4655820"/>
            <a:ext cx="9143365" cy="487680"/>
          </a:xfrm>
          <a:prstGeom prst="rect">
            <a:avLst/>
          </a:prstGeom>
        </p:spPr>
      </p:pic>
      <p:pic>
        <p:nvPicPr>
          <p:cNvPr id="128" name="图片 12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
        <p:nvSpPr>
          <p:cNvPr id="2" name="Freeform 5"/>
          <p:cNvSpPr/>
          <p:nvPr/>
        </p:nvSpPr>
        <p:spPr bwMode="auto">
          <a:xfrm>
            <a:off x="1228090" y="2058035"/>
            <a:ext cx="871855" cy="827405"/>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rgbClr val="EA0000"/>
          </a:solidFill>
          <a:ln w="9" cap="flat">
            <a:noFill/>
            <a:prstDash val="solid"/>
            <a:miter lim="800000"/>
          </a:ln>
        </p:spPr>
        <p:txBody>
          <a:bodyPr vert="horz" wrap="square" lIns="91376" tIns="45689" rIns="91376" bIns="4568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00">
              <a:solidFill>
                <a:schemeClr val="accent1"/>
              </a:solidFill>
              <a:latin typeface="微软雅黑" panose="020B0503020204020204" charset="-122"/>
              <a:ea typeface="微软雅黑" panose="020B0503020204020204" charset="-122"/>
            </a:endParaRPr>
          </a:p>
        </p:txBody>
      </p:sp>
      <p:sp>
        <p:nvSpPr>
          <p:cNvPr id="3" name="文本框 2"/>
          <p:cNvSpPr txBox="1"/>
          <p:nvPr/>
        </p:nvSpPr>
        <p:spPr>
          <a:xfrm>
            <a:off x="1468120" y="2211070"/>
            <a:ext cx="391160" cy="521970"/>
          </a:xfrm>
          <a:prstGeom prst="rect">
            <a:avLst/>
          </a:prstGeom>
          <a:noFill/>
        </p:spPr>
        <p:txBody>
          <a:bodyPr wrap="none" rtlCol="0">
            <a:spAutoFit/>
          </a:bodyPr>
          <a:p>
            <a:r>
              <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rPr>
              <a:t>3</a:t>
            </a:r>
            <a:endParaRPr lang="en-US" altLang="zh-CN" sz="280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animBg="1"/>
      <p:bldP spid="3" grpId="0"/>
      <p:bldP spid="100" grpId="1"/>
      <p:bldP spid="2" grpId="1" animBg="1"/>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5030" y="1119505"/>
            <a:ext cx="7440295" cy="285432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E:\五中全会\解读\66.png66"/>
          <p:cNvPicPr>
            <a:picLocks noChangeAspect="1"/>
          </p:cNvPicPr>
          <p:nvPr/>
        </p:nvPicPr>
        <p:blipFill>
          <a:blip r:embed="rId1"/>
          <a:srcRect/>
          <a:stretch>
            <a:fillRect/>
          </a:stretch>
        </p:blipFill>
        <p:spPr>
          <a:xfrm>
            <a:off x="7295515" y="422910"/>
            <a:ext cx="1744345" cy="1744345"/>
          </a:xfrm>
          <a:prstGeom prst="rect">
            <a:avLst/>
          </a:prstGeom>
        </p:spPr>
      </p:pic>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一个重大判断</a:t>
            </a:r>
            <a:endPar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7" name="图片 6" descr="未标题圆角"/>
          <p:cNvPicPr>
            <a:picLocks noChangeAspect="1"/>
          </p:cNvPicPr>
          <p:nvPr/>
        </p:nvPicPr>
        <p:blipFill>
          <a:blip r:embed="rId2"/>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3"/>
          <a:stretch>
            <a:fillRect/>
          </a:stretch>
        </p:blipFill>
        <p:spPr>
          <a:xfrm>
            <a:off x="635" y="4655820"/>
            <a:ext cx="9143365" cy="487680"/>
          </a:xfrm>
          <a:prstGeom prst="rect">
            <a:avLst/>
          </a:prstGeom>
        </p:spPr>
      </p:pic>
      <p:sp>
        <p:nvSpPr>
          <p:cNvPr id="100" name="文本框 99"/>
          <p:cNvSpPr txBox="1"/>
          <p:nvPr/>
        </p:nvSpPr>
        <p:spPr>
          <a:xfrm>
            <a:off x="1115060" y="1317625"/>
            <a:ext cx="6913880" cy="2676525"/>
          </a:xfrm>
          <a:prstGeom prst="rect">
            <a:avLst/>
          </a:prstGeom>
          <a:noFill/>
          <a:ln w="9525">
            <a:noFill/>
          </a:ln>
        </p:spPr>
        <p:txBody>
          <a:bodyPr wrap="square">
            <a:spAutoFit/>
          </a:bodyPr>
          <a:p>
            <a:pPr indent="0" algn="just" fontAlgn="auto">
              <a:lnSpc>
                <a:spcPct val="150000"/>
              </a:lnSpc>
            </a:pPr>
            <a:r>
              <a:rPr lang="en-US" altLang="zh-CN" sz="1600" b="0">
                <a:latin typeface="微软雅黑" panose="020B0503020204020204" charset="-122"/>
                <a:ea typeface="微软雅黑" panose="020B0503020204020204" charset="-122"/>
              </a:rPr>
              <a:t>       </a:t>
            </a:r>
            <a:r>
              <a:rPr lang="zh-CN" sz="1600" b="0">
                <a:latin typeface="微软雅黑" panose="020B0503020204020204" charset="-122"/>
                <a:ea typeface="微软雅黑" panose="020B0503020204020204" charset="-122"/>
              </a:rPr>
              <a:t>我国发展仍处于重要战略机遇期。这个战略机遇期有两个明显的特点：       机遇和挑战前所未有。从国际看，当今世界正经历百年未有之大变局，外部环境的不稳定性不确定性明显增加。从国内看，我国正处在跨越中等收入阶段、迈向高收入国家行列的关键时期，我们即将全面建成小康社会，在此基础上，要开启全面建设社会主义现代化国家新征程。这其中有许多的新机遇、新挑战，大机遇、大挑战。       </a:t>
            </a:r>
            <a:endParaRPr lang="zh-CN" altLang="en-US" sz="1600" b="0">
              <a:latin typeface="微软雅黑" panose="020B0503020204020204" charset="-122"/>
              <a:ea typeface="微软雅黑" panose="020B0503020204020204" charset="-122"/>
            </a:endParaRPr>
          </a:p>
        </p:txBody>
      </p:sp>
      <p:pic>
        <p:nvPicPr>
          <p:cNvPr id="23" name="图片 22"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p:bldP spid="2" grpId="1" animBg="1"/>
      <p:bldP spid="1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535" y="1414780"/>
            <a:ext cx="7440295" cy="235648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一个重大判断</a:t>
            </a:r>
            <a:endParaRPr lang="en-US" altLang="zh-CN"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2581910" y="530860"/>
            <a:ext cx="6305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7" name="图片 6" descr="未标题圆角"/>
          <p:cNvPicPr>
            <a:picLocks noChangeAspect="1"/>
          </p:cNvPicPr>
          <p:nvPr/>
        </p:nvPicPr>
        <p:blipFill>
          <a:blip r:embed="rId1"/>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2"/>
          <a:stretch>
            <a:fillRect/>
          </a:stretch>
        </p:blipFill>
        <p:spPr>
          <a:xfrm>
            <a:off x="635" y="4655820"/>
            <a:ext cx="9143365" cy="487680"/>
          </a:xfrm>
          <a:prstGeom prst="rect">
            <a:avLst/>
          </a:prstGeom>
        </p:spPr>
      </p:pic>
      <p:sp>
        <p:nvSpPr>
          <p:cNvPr id="100" name="文本框 99"/>
          <p:cNvSpPr txBox="1"/>
          <p:nvPr/>
        </p:nvSpPr>
        <p:spPr>
          <a:xfrm>
            <a:off x="1119505" y="1414780"/>
            <a:ext cx="6905625" cy="1938020"/>
          </a:xfrm>
          <a:prstGeom prst="rect">
            <a:avLst/>
          </a:prstGeom>
          <a:noFill/>
          <a:ln w="9525">
            <a:noFill/>
          </a:ln>
        </p:spPr>
        <p:txBody>
          <a:bodyPr wrap="square">
            <a:spAutoFit/>
          </a:bodyPr>
          <a:p>
            <a:pPr indent="0" algn="just" fontAlgn="auto">
              <a:lnSpc>
                <a:spcPct val="150000"/>
              </a:lnSpc>
            </a:pPr>
            <a:r>
              <a:rPr lang="zh-CN" sz="1600" b="0">
                <a:latin typeface="微软雅黑" panose="020B0503020204020204" charset="-122"/>
                <a:ea typeface="微软雅黑" panose="020B0503020204020204" charset="-122"/>
              </a:rPr>
              <a:t>       危中有机，危可转机。现在重要战略机遇期的内涵已经发生了变化，我们要辩证地认识机遇和挑战的关系，增强机遇意识和风险意识。既要善于顺势而为，会开顺风船，又要勇于逆势而上，会开顶风船，善于化危为机。危中有机，克服了危就是机。</a:t>
            </a:r>
            <a:endParaRPr lang="zh-CN" altLang="en-US" sz="1600" b="0">
              <a:latin typeface="微软雅黑" panose="020B0503020204020204" charset="-122"/>
              <a:ea typeface="微软雅黑" panose="020B0503020204020204" charset="-122"/>
            </a:endParaRPr>
          </a:p>
        </p:txBody>
      </p:sp>
      <p:pic>
        <p:nvPicPr>
          <p:cNvPr id="23" name="图片 22"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0" grpId="0"/>
      <p:bldP spid="2" grpId="1" animBg="1"/>
      <p:bldP spid="10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1732915" y="2698115"/>
            <a:ext cx="567690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E70000"/>
                </a:solidFill>
                <a:latin typeface="微软雅黑" panose="020B0503020204020204" charset="-122"/>
                <a:ea typeface="微软雅黑" panose="020B0503020204020204" charset="-122"/>
              </a:rPr>
              <a:t>规划《建议》突出民生议题</a:t>
            </a:r>
            <a:endParaRPr lang="zh-CN" altLang="en-US" sz="3600" b="1">
              <a:solidFill>
                <a:srgbClr val="E70000"/>
              </a:solidFill>
              <a:latin typeface="微软雅黑" panose="020B0503020204020204" charset="-122"/>
              <a:ea typeface="微软雅黑" panose="020B0503020204020204" charset="-122"/>
            </a:endParaRPr>
          </a:p>
        </p:txBody>
      </p:sp>
      <p:grpSp>
        <p:nvGrpSpPr>
          <p:cNvPr id="23" name="组合 22"/>
          <p:cNvGrpSpPr/>
          <p:nvPr/>
        </p:nvGrpSpPr>
        <p:grpSpPr>
          <a:xfrm>
            <a:off x="3941445" y="1290320"/>
            <a:ext cx="1259205" cy="972185"/>
            <a:chOff x="6207"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07" y="2287"/>
              <a:ext cx="1983" cy="1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3</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745" y="3294380"/>
            <a:ext cx="3569970" cy="5734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descr="E:\五中全会\解读\66.png66"/>
          <p:cNvPicPr>
            <a:picLocks noChangeAspect="1"/>
          </p:cNvPicPr>
          <p:nvPr/>
        </p:nvPicPr>
        <p:blipFill>
          <a:blip r:embed="rId1"/>
          <a:srcRect/>
          <a:stretch>
            <a:fillRect/>
          </a:stretch>
        </p:blipFill>
        <p:spPr>
          <a:xfrm>
            <a:off x="7295515" y="422910"/>
            <a:ext cx="1744345" cy="1744345"/>
          </a:xfrm>
          <a:prstGeom prst="rect">
            <a:avLst/>
          </a:prstGeom>
        </p:spPr>
      </p:pic>
      <p:cxnSp>
        <p:nvCxnSpPr>
          <p:cNvPr id="56" name="直接连接符 55"/>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4" name="图片 3" descr="未标题圆角"/>
          <p:cNvPicPr>
            <a:picLocks noChangeAspect="1"/>
          </p:cNvPicPr>
          <p:nvPr/>
        </p:nvPicPr>
        <p:blipFill>
          <a:blip r:embed="rId2"/>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3"/>
          <a:stretch>
            <a:fillRect/>
          </a:stretch>
        </p:blipFill>
        <p:spPr>
          <a:xfrm>
            <a:off x="635" y="4655820"/>
            <a:ext cx="9143365" cy="487680"/>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12" name="图片 11" descr="未标题圆角"/>
          <p:cNvPicPr>
            <a:picLocks noChangeAspect="1"/>
          </p:cNvPicPr>
          <p:nvPr/>
        </p:nvPicPr>
        <p:blipFill>
          <a:blip r:embed="rId2"/>
          <a:stretch>
            <a:fillRect/>
          </a:stretch>
        </p:blipFill>
        <p:spPr>
          <a:xfrm>
            <a:off x="-16510" y="-8255"/>
            <a:ext cx="626745" cy="293370"/>
          </a:xfrm>
          <a:prstGeom prst="rect">
            <a:avLst/>
          </a:prstGeom>
        </p:spPr>
      </p:pic>
      <p:pic>
        <p:nvPicPr>
          <p:cNvPr id="14" name="图片 13" descr="未标题-12"/>
          <p:cNvPicPr>
            <a:picLocks noChangeAspect="1"/>
          </p:cNvPicPr>
          <p:nvPr>
            <p:custDataLst>
              <p:tags r:id="rId4"/>
            </p:custDataLst>
          </p:nvPr>
        </p:nvPicPr>
        <p:blipFill>
          <a:blip r:embed="rId5"/>
          <a:stretch>
            <a:fillRect/>
          </a:stretch>
        </p:blipFill>
        <p:spPr>
          <a:xfrm>
            <a:off x="344805" y="229870"/>
            <a:ext cx="605790" cy="601980"/>
          </a:xfrm>
          <a:prstGeom prst="rect">
            <a:avLst/>
          </a:prstGeom>
        </p:spPr>
      </p:pic>
      <p:grpSp>
        <p:nvGrpSpPr>
          <p:cNvPr id="33" name="组合 32"/>
          <p:cNvGrpSpPr/>
          <p:nvPr/>
        </p:nvGrpSpPr>
        <p:grpSpPr>
          <a:xfrm>
            <a:off x="949959" y="2417445"/>
            <a:ext cx="7441566" cy="829945"/>
            <a:chOff x="-394154" y="2703533"/>
            <a:chExt cx="10706569" cy="1235426"/>
          </a:xfrm>
        </p:grpSpPr>
        <p:sp>
          <p:nvSpPr>
            <p:cNvPr id="67" name="任意多边形 66"/>
            <p:cNvSpPr/>
            <p:nvPr/>
          </p:nvSpPr>
          <p:spPr>
            <a:xfrm>
              <a:off x="7194702" y="2842755"/>
              <a:ext cx="2981724" cy="663678"/>
            </a:xfrm>
            <a:custGeom>
              <a:avLst/>
              <a:gdLst>
                <a:gd name="connsiteX0" fmla="*/ 171940 w 2981724"/>
                <a:gd name="connsiteY0" fmla="*/ 0 h 663678"/>
                <a:gd name="connsiteX1" fmla="*/ 2981724 w 2981724"/>
                <a:gd name="connsiteY1" fmla="*/ 0 h 663678"/>
                <a:gd name="connsiteX2" fmla="*/ 2815805 w 2981724"/>
                <a:gd name="connsiteY2" fmla="*/ 663678 h 663678"/>
                <a:gd name="connsiteX3" fmla="*/ 0 w 2981724"/>
                <a:gd name="connsiteY3" fmla="*/ 663678 h 663678"/>
                <a:gd name="connsiteX4" fmla="*/ 171940 w 2981724"/>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24" h="663678">
                  <a:moveTo>
                    <a:pt x="171940" y="0"/>
                  </a:moveTo>
                  <a:lnTo>
                    <a:pt x="2981724" y="0"/>
                  </a:lnTo>
                  <a:lnTo>
                    <a:pt x="2815805"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文本框 67"/>
            <p:cNvSpPr txBox="1"/>
            <p:nvPr/>
          </p:nvSpPr>
          <p:spPr>
            <a:xfrm flipH="1">
              <a:off x="-394154" y="2703533"/>
              <a:ext cx="7588425" cy="1235426"/>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将提高人民收入水平，多渠道增加城乡居民收入，保持居民收入与经济增长基本同步</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69" name="文本框 68"/>
            <p:cNvSpPr txBox="1"/>
            <p:nvPr/>
          </p:nvSpPr>
          <p:spPr>
            <a:xfrm flipH="1">
              <a:off x="7059991" y="2919980"/>
              <a:ext cx="3252424" cy="548238"/>
            </a:xfrm>
            <a:prstGeom prst="rect">
              <a:avLst/>
            </a:prstGeom>
            <a:noFill/>
          </p:spPr>
          <p:txBody>
            <a:bodyPr wrap="square" rtlCol="0">
              <a:spAutoFit/>
            </a:bodyPr>
            <a:p>
              <a:pPr lvl="0" algn="ctr"/>
              <a:r>
                <a:rPr lang="zh-CN" altLang="en-US" dirty="0">
                  <a:solidFill>
                    <a:prstClr val="white"/>
                  </a:solidFill>
                  <a:latin typeface="微软雅黑" panose="020B0503020204020204" charset="-122"/>
                  <a:ea typeface="微软雅黑" panose="020B0503020204020204" charset="-122"/>
                </a:rPr>
                <a:t>收入方面</a:t>
              </a:r>
              <a:endParaRPr lang="zh-CN" altLang="en-US" dirty="0">
                <a:solidFill>
                  <a:prstClr val="white"/>
                </a:solidFill>
                <a:latin typeface="微软雅黑" panose="020B0503020204020204" charset="-122"/>
                <a:ea typeface="微软雅黑" panose="020B0503020204020204" charset="-122"/>
              </a:endParaRPr>
            </a:p>
          </p:txBody>
        </p:sp>
      </p:grpSp>
      <p:grpSp>
        <p:nvGrpSpPr>
          <p:cNvPr id="70" name="组合 69"/>
          <p:cNvGrpSpPr/>
          <p:nvPr/>
        </p:nvGrpSpPr>
        <p:grpSpPr>
          <a:xfrm>
            <a:off x="949960" y="1422400"/>
            <a:ext cx="7672705" cy="829945"/>
            <a:chOff x="440989" y="1463882"/>
            <a:chExt cx="9964267" cy="1234324"/>
          </a:xfrm>
        </p:grpSpPr>
        <p:sp>
          <p:nvSpPr>
            <p:cNvPr id="71" name="任意多边形 70"/>
            <p:cNvSpPr/>
            <p:nvPr/>
          </p:nvSpPr>
          <p:spPr>
            <a:xfrm>
              <a:off x="7535948" y="1680396"/>
              <a:ext cx="2869198" cy="663678"/>
            </a:xfrm>
            <a:custGeom>
              <a:avLst/>
              <a:gdLst>
                <a:gd name="connsiteX0" fmla="*/ 171940 w 2869198"/>
                <a:gd name="connsiteY0" fmla="*/ 0 h 663678"/>
                <a:gd name="connsiteX1" fmla="*/ 2869198 w 2869198"/>
                <a:gd name="connsiteY1" fmla="*/ 0 h 663678"/>
                <a:gd name="connsiteX2" fmla="*/ 2703279 w 2869198"/>
                <a:gd name="connsiteY2" fmla="*/ 663678 h 663678"/>
                <a:gd name="connsiteX3" fmla="*/ 0 w 2869198"/>
                <a:gd name="connsiteY3" fmla="*/ 663678 h 663678"/>
                <a:gd name="connsiteX4" fmla="*/ 171940 w 286919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198" h="663678">
                  <a:moveTo>
                    <a:pt x="171940" y="0"/>
                  </a:moveTo>
                  <a:lnTo>
                    <a:pt x="2869198" y="0"/>
                  </a:lnTo>
                  <a:lnTo>
                    <a:pt x="2703279"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文本框 71"/>
            <p:cNvSpPr txBox="1"/>
            <p:nvPr/>
          </p:nvSpPr>
          <p:spPr>
            <a:xfrm flipH="1">
              <a:off x="440989" y="1463882"/>
              <a:ext cx="7149740" cy="1234324"/>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将强化就业优先政策，扩大就业容量，完善重点群体就业支持体系，实现更充分更高质量的就业</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73" name="文本框 72"/>
            <p:cNvSpPr txBox="1"/>
            <p:nvPr/>
          </p:nvSpPr>
          <p:spPr>
            <a:xfrm flipH="1">
              <a:off x="7588026" y="1738701"/>
              <a:ext cx="2817230" cy="547749"/>
            </a:xfrm>
            <a:prstGeom prst="rect">
              <a:avLst/>
            </a:prstGeom>
            <a:noFill/>
          </p:spPr>
          <p:txBody>
            <a:bodyPr wrap="square" rtlCol="0">
              <a:spAutoFit/>
            </a:bodyPr>
            <a:p>
              <a:pPr algn="ctr"/>
              <a:r>
                <a:rPr lang="zh-CN" altLang="en-US" dirty="0" smtClean="0">
                  <a:solidFill>
                    <a:schemeClr val="bg1"/>
                  </a:solidFill>
                  <a:latin typeface="微软雅黑" panose="020B0503020204020204" charset="-122"/>
                  <a:ea typeface="微软雅黑" panose="020B0503020204020204" charset="-122"/>
                </a:rPr>
                <a:t>就业方面</a:t>
              </a:r>
              <a:endParaRPr lang="zh-CN" altLang="en-US" dirty="0" smtClean="0">
                <a:solidFill>
                  <a:schemeClr val="bg1"/>
                </a:solidFill>
                <a:latin typeface="微软雅黑" panose="020B0503020204020204" charset="-122"/>
                <a:ea typeface="微软雅黑" panose="020B0503020204020204" charset="-122"/>
              </a:endParaRPr>
            </a:p>
          </p:txBody>
        </p:sp>
      </p:grpSp>
      <p:grpSp>
        <p:nvGrpSpPr>
          <p:cNvPr id="74" name="组合 73"/>
          <p:cNvGrpSpPr/>
          <p:nvPr/>
        </p:nvGrpSpPr>
        <p:grpSpPr>
          <a:xfrm>
            <a:off x="949961" y="3476625"/>
            <a:ext cx="7131052" cy="829945"/>
            <a:chOff x="-685613" y="4248768"/>
            <a:chExt cx="10604868" cy="1235426"/>
          </a:xfrm>
        </p:grpSpPr>
        <p:sp>
          <p:nvSpPr>
            <p:cNvPr id="75" name="任意多边形 74"/>
            <p:cNvSpPr/>
            <p:nvPr/>
          </p:nvSpPr>
          <p:spPr>
            <a:xfrm>
              <a:off x="6830444" y="4248768"/>
              <a:ext cx="3088807" cy="663678"/>
            </a:xfrm>
            <a:custGeom>
              <a:avLst/>
              <a:gdLst>
                <a:gd name="connsiteX0" fmla="*/ 171940 w 3088807"/>
                <a:gd name="connsiteY0" fmla="*/ 0 h 663678"/>
                <a:gd name="connsiteX1" fmla="*/ 3088807 w 3088807"/>
                <a:gd name="connsiteY1" fmla="*/ 0 h 663678"/>
                <a:gd name="connsiteX2" fmla="*/ 2922888 w 3088807"/>
                <a:gd name="connsiteY2" fmla="*/ 663678 h 663678"/>
                <a:gd name="connsiteX3" fmla="*/ 0 w 3088807"/>
                <a:gd name="connsiteY3" fmla="*/ 663678 h 663678"/>
                <a:gd name="connsiteX4" fmla="*/ 171940 w 3088807"/>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807" h="663678">
                  <a:moveTo>
                    <a:pt x="171940" y="0"/>
                  </a:moveTo>
                  <a:lnTo>
                    <a:pt x="3088807" y="0"/>
                  </a:lnTo>
                  <a:lnTo>
                    <a:pt x="2922888" y="663678"/>
                  </a:lnTo>
                  <a:lnTo>
                    <a:pt x="0" y="663678"/>
                  </a:lnTo>
                  <a:lnTo>
                    <a:pt x="171940" y="0"/>
                  </a:lnTo>
                  <a:close/>
                </a:path>
              </a:pathLst>
            </a:custGeom>
            <a:solidFill>
              <a:srgbClr val="EA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文本框 85"/>
            <p:cNvSpPr txBox="1"/>
            <p:nvPr/>
          </p:nvSpPr>
          <p:spPr>
            <a:xfrm flipH="1">
              <a:off x="-685613" y="4248768"/>
              <a:ext cx="7263813" cy="1235426"/>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将建设高质量教育体系，推动义务教育均衡发展和城乡一体化，促进全民受教育程度不断提升</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87" name="文本框 86"/>
            <p:cNvSpPr txBox="1"/>
            <p:nvPr/>
          </p:nvSpPr>
          <p:spPr>
            <a:xfrm flipH="1">
              <a:off x="7020151" y="4306429"/>
              <a:ext cx="2899104" cy="548238"/>
            </a:xfrm>
            <a:prstGeom prst="rect">
              <a:avLst/>
            </a:prstGeom>
            <a:noFill/>
          </p:spPr>
          <p:txBody>
            <a:bodyPr wrap="square" rtlCol="0">
              <a:spAutoFit/>
            </a:bodyPr>
            <a:p>
              <a:pPr lvl="0" algn="ctr"/>
              <a:r>
                <a:rPr lang="zh-CN" altLang="en-US" dirty="0">
                  <a:solidFill>
                    <a:prstClr val="white"/>
                  </a:solidFill>
                  <a:latin typeface="微软雅黑" panose="020B0503020204020204" charset="-122"/>
                  <a:ea typeface="微软雅黑" panose="020B0503020204020204" charset="-122"/>
                </a:rPr>
                <a:t>教育方面</a:t>
              </a:r>
              <a:endParaRPr lang="zh-CN" altLang="en-US"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0-#ppt_w/2"/>
                                          </p:val>
                                        </p:tav>
                                        <p:tav tm="100000">
                                          <p:val>
                                            <p:strVal val="#ppt_x"/>
                                          </p:val>
                                        </p:tav>
                                      </p:tavLst>
                                    </p:anim>
                                    <p:anim calcmode="lin" valueType="num">
                                      <p:cBhvr additive="base">
                                        <p:cTn id="20"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图片 108" descr="E:\五中全会\解读\66.png66"/>
          <p:cNvPicPr>
            <a:picLocks noChangeAspect="1"/>
          </p:cNvPicPr>
          <p:nvPr/>
        </p:nvPicPr>
        <p:blipFill>
          <a:blip r:embed="rId1"/>
          <a:srcRect/>
          <a:stretch>
            <a:fillRect/>
          </a:stretch>
        </p:blipFill>
        <p:spPr>
          <a:xfrm>
            <a:off x="7295515" y="422910"/>
            <a:ext cx="1744345" cy="1744345"/>
          </a:xfrm>
          <a:prstGeom prst="rect">
            <a:avLst/>
          </a:prstGeom>
        </p:spPr>
      </p:pic>
      <p:cxnSp>
        <p:nvCxnSpPr>
          <p:cNvPr id="56" name="直接连接符 55"/>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4" name="图片 3" descr="未标题圆角"/>
          <p:cNvPicPr>
            <a:picLocks noChangeAspect="1"/>
          </p:cNvPicPr>
          <p:nvPr/>
        </p:nvPicPr>
        <p:blipFill>
          <a:blip r:embed="rId2"/>
          <a:stretch>
            <a:fillRect/>
          </a:stretch>
        </p:blipFill>
        <p:spPr>
          <a:xfrm>
            <a:off x="-16510" y="-8255"/>
            <a:ext cx="626745" cy="293370"/>
          </a:xfrm>
          <a:prstGeom prst="rect">
            <a:avLst/>
          </a:prstGeom>
        </p:spPr>
      </p:pic>
      <p:pic>
        <p:nvPicPr>
          <p:cNvPr id="27" name="图片 26" descr="圆角2"/>
          <p:cNvPicPr>
            <a:picLocks noChangeAspect="1"/>
          </p:cNvPicPr>
          <p:nvPr/>
        </p:nvPicPr>
        <p:blipFill>
          <a:blip r:embed="rId3"/>
          <a:stretch>
            <a:fillRect/>
          </a:stretch>
        </p:blipFill>
        <p:spPr>
          <a:xfrm>
            <a:off x="635" y="4655820"/>
            <a:ext cx="9143365" cy="487680"/>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12" name="图片 11" descr="未标题圆角"/>
          <p:cNvPicPr>
            <a:picLocks noChangeAspect="1"/>
          </p:cNvPicPr>
          <p:nvPr/>
        </p:nvPicPr>
        <p:blipFill>
          <a:blip r:embed="rId2"/>
          <a:stretch>
            <a:fillRect/>
          </a:stretch>
        </p:blipFill>
        <p:spPr>
          <a:xfrm>
            <a:off x="-16510" y="-8255"/>
            <a:ext cx="626745" cy="293370"/>
          </a:xfrm>
          <a:prstGeom prst="rect">
            <a:avLst/>
          </a:prstGeom>
        </p:spPr>
      </p:pic>
      <p:pic>
        <p:nvPicPr>
          <p:cNvPr id="14" name="图片 13" descr="未标题-12"/>
          <p:cNvPicPr>
            <a:picLocks noChangeAspect="1"/>
          </p:cNvPicPr>
          <p:nvPr>
            <p:custDataLst>
              <p:tags r:id="rId4"/>
            </p:custDataLst>
          </p:nvPr>
        </p:nvPicPr>
        <p:blipFill>
          <a:blip r:embed="rId5"/>
          <a:stretch>
            <a:fillRect/>
          </a:stretch>
        </p:blipFill>
        <p:spPr>
          <a:xfrm>
            <a:off x="344805" y="229870"/>
            <a:ext cx="605790" cy="601980"/>
          </a:xfrm>
          <a:prstGeom prst="rect">
            <a:avLst/>
          </a:prstGeom>
        </p:spPr>
      </p:pic>
      <p:grpSp>
        <p:nvGrpSpPr>
          <p:cNvPr id="89" name="组合 88"/>
          <p:cNvGrpSpPr/>
          <p:nvPr/>
        </p:nvGrpSpPr>
        <p:grpSpPr>
          <a:xfrm>
            <a:off x="1277620" y="1868805"/>
            <a:ext cx="7282179" cy="476250"/>
            <a:chOff x="-827263" y="5654780"/>
            <a:chExt cx="10831397" cy="708961"/>
          </a:xfrm>
        </p:grpSpPr>
        <p:sp>
          <p:nvSpPr>
            <p:cNvPr id="90" name="任意多边形 89"/>
            <p:cNvSpPr/>
            <p:nvPr/>
          </p:nvSpPr>
          <p:spPr>
            <a:xfrm>
              <a:off x="6788150" y="5654780"/>
              <a:ext cx="3215984" cy="663587"/>
            </a:xfrm>
            <a:custGeom>
              <a:avLst/>
              <a:gdLst>
                <a:gd name="connsiteX0" fmla="*/ 171940 w 3123318"/>
                <a:gd name="connsiteY0" fmla="*/ 0 h 663678"/>
                <a:gd name="connsiteX1" fmla="*/ 3123318 w 3123318"/>
                <a:gd name="connsiteY1" fmla="*/ 0 h 663678"/>
                <a:gd name="connsiteX2" fmla="*/ 2957399 w 3123318"/>
                <a:gd name="connsiteY2" fmla="*/ 663678 h 663678"/>
                <a:gd name="connsiteX3" fmla="*/ 0 w 3123318"/>
                <a:gd name="connsiteY3" fmla="*/ 663678 h 663678"/>
                <a:gd name="connsiteX4" fmla="*/ 171940 w 312331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318" h="663678">
                  <a:moveTo>
                    <a:pt x="171940" y="0"/>
                  </a:moveTo>
                  <a:lnTo>
                    <a:pt x="3123318" y="0"/>
                  </a:lnTo>
                  <a:lnTo>
                    <a:pt x="2957399"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文本框 91"/>
            <p:cNvSpPr txBox="1"/>
            <p:nvPr/>
          </p:nvSpPr>
          <p:spPr>
            <a:xfrm flipH="1">
              <a:off x="-827263" y="5678412"/>
              <a:ext cx="7615413" cy="685329"/>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将广泛开展群众性文化活动，广泛开展全民健身运动</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93" name="文本框 92"/>
            <p:cNvSpPr txBox="1"/>
            <p:nvPr/>
          </p:nvSpPr>
          <p:spPr>
            <a:xfrm flipH="1">
              <a:off x="6823099" y="5721894"/>
              <a:ext cx="3150815" cy="548263"/>
            </a:xfrm>
            <a:prstGeom prst="rect">
              <a:avLst/>
            </a:prstGeom>
            <a:noFill/>
          </p:spPr>
          <p:txBody>
            <a:bodyPr wrap="square" rtlCol="0">
              <a:spAutoFit/>
            </a:bodyPr>
            <a:p>
              <a:pPr lvl="0" algn="ctr"/>
              <a:r>
                <a:rPr lang="zh-CN" altLang="en-US" dirty="0">
                  <a:solidFill>
                    <a:prstClr val="white"/>
                  </a:solidFill>
                  <a:latin typeface="微软雅黑" panose="020B0503020204020204" charset="-122"/>
                  <a:ea typeface="微软雅黑" panose="020B0503020204020204" charset="-122"/>
                </a:rPr>
                <a:t>文化体育方面</a:t>
              </a:r>
              <a:endParaRPr lang="zh-CN" altLang="en-US" dirty="0">
                <a:solidFill>
                  <a:prstClr val="white"/>
                </a:solidFill>
                <a:latin typeface="微软雅黑" panose="020B0503020204020204" charset="-122"/>
                <a:ea typeface="微软雅黑" panose="020B0503020204020204" charset="-122"/>
              </a:endParaRPr>
            </a:p>
          </p:txBody>
        </p:sp>
      </p:grpSp>
      <p:grpSp>
        <p:nvGrpSpPr>
          <p:cNvPr id="5" name="组合 4"/>
          <p:cNvGrpSpPr/>
          <p:nvPr/>
        </p:nvGrpSpPr>
        <p:grpSpPr>
          <a:xfrm>
            <a:off x="1130935" y="2650324"/>
            <a:ext cx="7210507" cy="829945"/>
            <a:chOff x="727335" y="1463882"/>
            <a:chExt cx="9677921" cy="1234324"/>
          </a:xfrm>
        </p:grpSpPr>
        <p:sp>
          <p:nvSpPr>
            <p:cNvPr id="6" name="任意多边形 5"/>
            <p:cNvSpPr/>
            <p:nvPr/>
          </p:nvSpPr>
          <p:spPr>
            <a:xfrm>
              <a:off x="7535948" y="1680396"/>
              <a:ext cx="2869198" cy="663678"/>
            </a:xfrm>
            <a:custGeom>
              <a:avLst/>
              <a:gdLst>
                <a:gd name="connsiteX0" fmla="*/ 171940 w 2869198"/>
                <a:gd name="connsiteY0" fmla="*/ 0 h 663678"/>
                <a:gd name="connsiteX1" fmla="*/ 2869198 w 2869198"/>
                <a:gd name="connsiteY1" fmla="*/ 0 h 663678"/>
                <a:gd name="connsiteX2" fmla="*/ 2703279 w 2869198"/>
                <a:gd name="connsiteY2" fmla="*/ 663678 h 663678"/>
                <a:gd name="connsiteX3" fmla="*/ 0 w 2869198"/>
                <a:gd name="connsiteY3" fmla="*/ 663678 h 663678"/>
                <a:gd name="connsiteX4" fmla="*/ 171940 w 2869198"/>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198" h="663678">
                  <a:moveTo>
                    <a:pt x="171940" y="0"/>
                  </a:moveTo>
                  <a:lnTo>
                    <a:pt x="2869198" y="0"/>
                  </a:lnTo>
                  <a:lnTo>
                    <a:pt x="2703279" y="663678"/>
                  </a:lnTo>
                  <a:lnTo>
                    <a:pt x="0" y="663678"/>
                  </a:lnTo>
                  <a:lnTo>
                    <a:pt x="171940" y="0"/>
                  </a:lnTo>
                  <a:close/>
                </a:path>
              </a:pathLst>
            </a:custGeom>
            <a:solidFill>
              <a:srgbClr val="EA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flipH="1">
              <a:off x="727335" y="1463882"/>
              <a:ext cx="6831997" cy="1234324"/>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将全面推进健康中国建设，加快优质医疗资源扩容和区域均衡布局，使卫生健康体系更加完善</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9" name="文本框 8"/>
            <p:cNvSpPr txBox="1"/>
            <p:nvPr/>
          </p:nvSpPr>
          <p:spPr>
            <a:xfrm flipH="1">
              <a:off x="7581862" y="1738796"/>
              <a:ext cx="2823394" cy="547749"/>
            </a:xfrm>
            <a:prstGeom prst="rect">
              <a:avLst/>
            </a:prstGeom>
            <a:noFill/>
          </p:spPr>
          <p:txBody>
            <a:bodyPr wrap="square" rtlCol="0">
              <a:spAutoFit/>
            </a:bodyPr>
            <a:p>
              <a:pPr algn="ctr"/>
              <a:r>
                <a:rPr lang="zh-CN" altLang="en-US" dirty="0" smtClean="0">
                  <a:solidFill>
                    <a:schemeClr val="bg1"/>
                  </a:solidFill>
                  <a:latin typeface="微软雅黑" panose="020B0503020204020204" charset="-122"/>
                  <a:ea typeface="微软雅黑" panose="020B0503020204020204" charset="-122"/>
                </a:rPr>
                <a:t>健康方面</a:t>
              </a:r>
              <a:endParaRPr lang="zh-CN" altLang="en-US" dirty="0" smtClean="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五中全会\解读\66.png66"/>
          <p:cNvPicPr>
            <a:picLocks noChangeAspect="1"/>
          </p:cNvPicPr>
          <p:nvPr/>
        </p:nvPicPr>
        <p:blipFill>
          <a:blip r:embed="rId1"/>
          <a:srcRect/>
          <a:stretch>
            <a:fillRect/>
          </a:stretch>
        </p:blipFill>
        <p:spPr>
          <a:xfrm>
            <a:off x="7295515" y="422910"/>
            <a:ext cx="1744345" cy="1744345"/>
          </a:xfrm>
          <a:prstGeom prst="rect">
            <a:avLst/>
          </a:prstGeom>
        </p:spPr>
      </p:pic>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2"/>
          <a:stretch>
            <a:fillRect/>
          </a:stretch>
        </p:blipFill>
        <p:spPr>
          <a:xfrm>
            <a:off x="-16510" y="-8255"/>
            <a:ext cx="626745" cy="293370"/>
          </a:xfrm>
          <a:prstGeom prst="rect">
            <a:avLst/>
          </a:prstGeom>
        </p:spPr>
      </p:pic>
      <p:pic>
        <p:nvPicPr>
          <p:cNvPr id="13" name="图片 12" descr="圆角2"/>
          <p:cNvPicPr>
            <a:picLocks noChangeAspect="1"/>
          </p:cNvPicPr>
          <p:nvPr/>
        </p:nvPicPr>
        <p:blipFill>
          <a:blip r:embed="rId3"/>
          <a:stretch>
            <a:fillRect/>
          </a:stretch>
        </p:blipFill>
        <p:spPr>
          <a:xfrm>
            <a:off x="635" y="4655820"/>
            <a:ext cx="9143365" cy="487680"/>
          </a:xfrm>
          <a:prstGeom prst="rect">
            <a:avLst/>
          </a:prstGeom>
        </p:spPr>
      </p:pic>
      <p:pic>
        <p:nvPicPr>
          <p:cNvPr id="3" name="图片 2"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grpSp>
        <p:nvGrpSpPr>
          <p:cNvPr id="33" name="组合 32"/>
          <p:cNvGrpSpPr/>
          <p:nvPr/>
        </p:nvGrpSpPr>
        <p:grpSpPr>
          <a:xfrm>
            <a:off x="1038225" y="1781175"/>
            <a:ext cx="7456805" cy="829945"/>
            <a:chOff x="-416080" y="2703533"/>
            <a:chExt cx="10728495" cy="1235426"/>
          </a:xfrm>
        </p:grpSpPr>
        <p:sp>
          <p:nvSpPr>
            <p:cNvPr id="67" name="任意多边形 66"/>
            <p:cNvSpPr/>
            <p:nvPr/>
          </p:nvSpPr>
          <p:spPr>
            <a:xfrm>
              <a:off x="7194702" y="2842755"/>
              <a:ext cx="2981724" cy="663678"/>
            </a:xfrm>
            <a:custGeom>
              <a:avLst/>
              <a:gdLst>
                <a:gd name="connsiteX0" fmla="*/ 171940 w 2981724"/>
                <a:gd name="connsiteY0" fmla="*/ 0 h 663678"/>
                <a:gd name="connsiteX1" fmla="*/ 2981724 w 2981724"/>
                <a:gd name="connsiteY1" fmla="*/ 0 h 663678"/>
                <a:gd name="connsiteX2" fmla="*/ 2815805 w 2981724"/>
                <a:gd name="connsiteY2" fmla="*/ 663678 h 663678"/>
                <a:gd name="connsiteX3" fmla="*/ 0 w 2981724"/>
                <a:gd name="connsiteY3" fmla="*/ 663678 h 663678"/>
                <a:gd name="connsiteX4" fmla="*/ 171940 w 2981724"/>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724" h="663678">
                  <a:moveTo>
                    <a:pt x="171940" y="0"/>
                  </a:moveTo>
                  <a:lnTo>
                    <a:pt x="2981724" y="0"/>
                  </a:lnTo>
                  <a:lnTo>
                    <a:pt x="2815805" y="663678"/>
                  </a:lnTo>
                  <a:lnTo>
                    <a:pt x="0" y="663678"/>
                  </a:lnTo>
                  <a:lnTo>
                    <a:pt x="171940" y="0"/>
                  </a:lnTo>
                  <a:close/>
                </a:path>
              </a:pathLst>
            </a:custGeom>
            <a:solidFill>
              <a:srgbClr val="EA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文本框 67"/>
            <p:cNvSpPr txBox="1"/>
            <p:nvPr/>
          </p:nvSpPr>
          <p:spPr>
            <a:xfrm flipH="1">
              <a:off x="-416080" y="2703533"/>
              <a:ext cx="7610352" cy="1235426"/>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将实施积极应对人口老龄化国家战略，促进人口长期均衡发展，健全基本养老服务体系</a:t>
              </a:r>
              <a:r>
                <a:rPr lang="zh-CN" sz="1600" dirty="0">
                  <a:latin typeface="微软雅黑" panose="020B0503020204020204" charset="-122"/>
                  <a:ea typeface="微软雅黑" panose="020B0503020204020204" charset="-122"/>
                  <a:sym typeface="字魂35号-经典雅黑" panose="02000000000000000000" pitchFamily="2" charset="-122"/>
                </a:rPr>
                <a:t>。</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69" name="文本框 68"/>
            <p:cNvSpPr txBox="1"/>
            <p:nvPr/>
          </p:nvSpPr>
          <p:spPr>
            <a:xfrm flipH="1">
              <a:off x="7059991" y="2919980"/>
              <a:ext cx="3252424" cy="548238"/>
            </a:xfrm>
            <a:prstGeom prst="rect">
              <a:avLst/>
            </a:prstGeom>
            <a:noFill/>
          </p:spPr>
          <p:txBody>
            <a:bodyPr wrap="square" rtlCol="0">
              <a:spAutoFit/>
            </a:bodyPr>
            <a:p>
              <a:pPr lvl="0" algn="ctr"/>
              <a:r>
                <a:rPr lang="zh-CN" altLang="en-US" dirty="0">
                  <a:solidFill>
                    <a:prstClr val="white"/>
                  </a:solidFill>
                  <a:latin typeface="微软雅黑" panose="020B0503020204020204" charset="-122"/>
                  <a:ea typeface="微软雅黑" panose="020B0503020204020204" charset="-122"/>
                </a:rPr>
                <a:t>养老方面</a:t>
              </a:r>
              <a:endParaRPr lang="zh-CN" altLang="en-US" dirty="0">
                <a:solidFill>
                  <a:prstClr val="white"/>
                </a:solidFill>
                <a:latin typeface="微软雅黑" panose="020B0503020204020204" charset="-122"/>
                <a:ea typeface="微软雅黑" panose="020B0503020204020204" charset="-122"/>
              </a:endParaRPr>
            </a:p>
          </p:txBody>
        </p:sp>
      </p:grpSp>
      <p:grpSp>
        <p:nvGrpSpPr>
          <p:cNvPr id="74" name="组合 73"/>
          <p:cNvGrpSpPr/>
          <p:nvPr/>
        </p:nvGrpSpPr>
        <p:grpSpPr>
          <a:xfrm>
            <a:off x="929006" y="2840355"/>
            <a:ext cx="7254874" cy="829945"/>
            <a:chOff x="-869758" y="4248768"/>
            <a:chExt cx="10789009" cy="1235426"/>
          </a:xfrm>
        </p:grpSpPr>
        <p:sp>
          <p:nvSpPr>
            <p:cNvPr id="75" name="任意多边形 74"/>
            <p:cNvSpPr/>
            <p:nvPr/>
          </p:nvSpPr>
          <p:spPr>
            <a:xfrm>
              <a:off x="6830444" y="4248768"/>
              <a:ext cx="3088807" cy="663678"/>
            </a:xfrm>
            <a:custGeom>
              <a:avLst/>
              <a:gdLst>
                <a:gd name="connsiteX0" fmla="*/ 171940 w 3088807"/>
                <a:gd name="connsiteY0" fmla="*/ 0 h 663678"/>
                <a:gd name="connsiteX1" fmla="*/ 3088807 w 3088807"/>
                <a:gd name="connsiteY1" fmla="*/ 0 h 663678"/>
                <a:gd name="connsiteX2" fmla="*/ 2922888 w 3088807"/>
                <a:gd name="connsiteY2" fmla="*/ 663678 h 663678"/>
                <a:gd name="connsiteX3" fmla="*/ 0 w 3088807"/>
                <a:gd name="connsiteY3" fmla="*/ 663678 h 663678"/>
                <a:gd name="connsiteX4" fmla="*/ 171940 w 3088807"/>
                <a:gd name="connsiteY4" fmla="*/ 0 h 66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8807" h="663678">
                  <a:moveTo>
                    <a:pt x="171940" y="0"/>
                  </a:moveTo>
                  <a:lnTo>
                    <a:pt x="3088807" y="0"/>
                  </a:lnTo>
                  <a:lnTo>
                    <a:pt x="2922888" y="663678"/>
                  </a:lnTo>
                  <a:lnTo>
                    <a:pt x="0" y="663678"/>
                  </a:lnTo>
                  <a:lnTo>
                    <a:pt x="171940" y="0"/>
                  </a:lnTo>
                  <a:close/>
                </a:path>
              </a:pathLst>
            </a:custGeom>
            <a:solidFill>
              <a:srgbClr val="EA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文本框 85"/>
            <p:cNvSpPr txBox="1"/>
            <p:nvPr/>
          </p:nvSpPr>
          <p:spPr>
            <a:xfrm flipH="1">
              <a:off x="-869758" y="4248768"/>
              <a:ext cx="7447958" cy="1235426"/>
            </a:xfrm>
            <a:prstGeom prst="rect">
              <a:avLst/>
            </a:prstGeom>
            <a:noFill/>
          </p:spPr>
          <p:txBody>
            <a:bodyPr wrap="square" rtlCol="0">
              <a:spAutoFit/>
            </a:bodyPr>
            <a:p>
              <a:pPr algn="r" fontAlgn="auto">
                <a:lnSpc>
                  <a:spcPct val="150000"/>
                </a:lnSpc>
              </a:pPr>
              <a:r>
                <a:rPr sz="1600" dirty="0">
                  <a:latin typeface="微软雅黑" panose="020B0503020204020204" charset="-122"/>
                  <a:ea typeface="微软雅黑" panose="020B0503020204020204" charset="-122"/>
                  <a:sym typeface="字魂35号-经典雅黑" panose="02000000000000000000" pitchFamily="2" charset="-122"/>
                </a:rPr>
                <a:t>将健全覆盖全民、统筹城乡、公平统一、可持续的多层次社会保障体系。</a:t>
              </a:r>
              <a:endParaRPr lang="zh-CN" altLang="zh-CN"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87" name="文本框 86"/>
            <p:cNvSpPr txBox="1"/>
            <p:nvPr/>
          </p:nvSpPr>
          <p:spPr>
            <a:xfrm flipH="1">
              <a:off x="6842616" y="4302648"/>
              <a:ext cx="2899104" cy="548238"/>
            </a:xfrm>
            <a:prstGeom prst="rect">
              <a:avLst/>
            </a:prstGeom>
            <a:noFill/>
          </p:spPr>
          <p:txBody>
            <a:bodyPr wrap="square" rtlCol="0">
              <a:spAutoFit/>
            </a:bodyPr>
            <a:p>
              <a:pPr lvl="0" algn="ctr"/>
              <a:r>
                <a:rPr lang="zh-CN" altLang="en-US" dirty="0">
                  <a:solidFill>
                    <a:prstClr val="white"/>
                  </a:solidFill>
                  <a:latin typeface="微软雅黑" panose="020B0503020204020204" charset="-122"/>
                  <a:ea typeface="微软雅黑" panose="020B0503020204020204" charset="-122"/>
                </a:rPr>
                <a:t>社保方面</a:t>
              </a:r>
              <a:endParaRPr lang="zh-CN" altLang="en-US" dirty="0">
                <a:solidFill>
                  <a:prstClr val="white"/>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1+#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711700" y="945515"/>
            <a:ext cx="4079240" cy="3415030"/>
          </a:xfrm>
          <a:prstGeom prst="rect">
            <a:avLst/>
          </a:prstGeom>
          <a:noFill/>
          <a:ln w="9525">
            <a:noFill/>
          </a:ln>
        </p:spPr>
        <p:txBody>
          <a:bodyPr wrap="square">
            <a:spAutoFit/>
          </a:bodyPr>
          <a:p>
            <a:pPr indent="406400" algn="just" fontAlgn="auto">
              <a:lnSpc>
                <a:spcPct val="150000"/>
              </a:lnSpc>
            </a:pPr>
            <a:r>
              <a:rPr lang="zh-CN" sz="1600" b="0">
                <a:solidFill>
                  <a:srgbClr val="E70000"/>
                </a:solidFill>
                <a:latin typeface="微软雅黑" panose="020B0503020204020204" charset="-122"/>
                <a:ea typeface="微软雅黑" panose="020B0503020204020204" charset="-122"/>
                <a:cs typeface="微软雅黑" panose="020B0503020204020204" charset="-122"/>
              </a:rPr>
              <a:t>中国共产党第十九届中央委员会第五次全体会议，于2020年10月26日至29日在北京举行。全会审议通过了《中共中央关于制定国民经济和社会发展第十四个五年规划和二〇三五年远景目标的建议》，明确提出了“十四五”规划的指导思想、基本原则、目标要求，是开启全面建设社会主义现代化国家新征程、向第二个百年奋斗目标进军的纲领性文件。</a:t>
            </a:r>
            <a:endParaRPr lang="zh-CN" sz="1600" b="0">
              <a:solidFill>
                <a:srgbClr val="E70000"/>
              </a:solidFill>
              <a:latin typeface="微软雅黑" panose="020B0503020204020204" charset="-122"/>
              <a:ea typeface="微软雅黑" panose="020B0503020204020204" charset="-122"/>
              <a:cs typeface="微软雅黑" panose="020B0503020204020204" charset="-122"/>
            </a:endParaRPr>
          </a:p>
        </p:txBody>
      </p:sp>
      <p:pic>
        <p:nvPicPr>
          <p:cNvPr id="2" name="图片 1" descr="E:\五中全会\解读\微信图片_20201102220636.jpg微信图片_20201102220636"/>
          <p:cNvPicPr>
            <a:picLocks noChangeAspect="1"/>
          </p:cNvPicPr>
          <p:nvPr/>
        </p:nvPicPr>
        <p:blipFill>
          <a:blip r:embed="rId2"/>
          <a:srcRect/>
          <a:stretch>
            <a:fillRect/>
          </a:stretch>
        </p:blipFill>
        <p:spPr>
          <a:xfrm>
            <a:off x="342900" y="1670685"/>
            <a:ext cx="4065905" cy="1964690"/>
          </a:xfrm>
          <a:prstGeom prst="rect">
            <a:avLst/>
          </a:prstGeom>
          <a:ln w="38100">
            <a:solidFill>
              <a:schemeClr val="bg1"/>
            </a:solidFill>
          </a:ln>
        </p:spPr>
      </p:pic>
      <p:cxnSp>
        <p:nvCxnSpPr>
          <p:cNvPr id="5" name="直接连接符 4"/>
          <p:cNvCxnSpPr/>
          <p:nvPr/>
        </p:nvCxnSpPr>
        <p:spPr>
          <a:xfrm>
            <a:off x="1029335" y="530860"/>
            <a:ext cx="7858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未标题圆角"/>
          <p:cNvPicPr>
            <a:picLocks noChangeAspect="1"/>
          </p:cNvPicPr>
          <p:nvPr/>
        </p:nvPicPr>
        <p:blipFill>
          <a:blip r:embed="rId3"/>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4"/>
          <a:stretch>
            <a:fillRect/>
          </a:stretch>
        </p:blipFill>
        <p:spPr>
          <a:xfrm>
            <a:off x="635" y="4655820"/>
            <a:ext cx="9143365" cy="487680"/>
          </a:xfrm>
          <a:prstGeom prst="rect">
            <a:avLst/>
          </a:prstGeom>
        </p:spPr>
      </p:pic>
      <p:pic>
        <p:nvPicPr>
          <p:cNvPr id="8" name="图片 7" descr="未标题-12"/>
          <p:cNvPicPr>
            <a:picLocks noChangeAspect="1"/>
          </p:cNvPicPr>
          <p:nvPr>
            <p:custDataLst>
              <p:tags r:id="rId5"/>
            </p:custDataLst>
          </p:nvPr>
        </p:nvPicPr>
        <p:blipFill>
          <a:blip r:embed="rId6"/>
          <a:stretch>
            <a:fillRect/>
          </a:stretch>
        </p:blipFill>
        <p:spPr>
          <a:xfrm>
            <a:off x="342900" y="229870"/>
            <a:ext cx="605790" cy="601980"/>
          </a:xfrm>
          <a:prstGeom prst="rect">
            <a:avLst/>
          </a:prstGeom>
        </p:spPr>
      </p:pic>
      <p:sp>
        <p:nvSpPr>
          <p:cNvPr id="57" name="文本框 56"/>
          <p:cNvSpPr txBox="1"/>
          <p:nvPr/>
        </p:nvSpPr>
        <p:spPr>
          <a:xfrm>
            <a:off x="6499225" y="254635"/>
            <a:ext cx="2458720" cy="275590"/>
          </a:xfrm>
          <a:prstGeom prst="rect">
            <a:avLst/>
          </a:prstGeom>
          <a:noFill/>
        </p:spPr>
        <p:txBody>
          <a:bodyPr wrap="square">
            <a:spAutoFit/>
          </a:bodyPr>
          <a:p>
            <a:pPr algn="l"/>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2426335" y="2689860"/>
            <a:ext cx="42976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E70000"/>
                </a:solidFill>
                <a:latin typeface="微软雅黑" panose="020B0503020204020204" charset="-122"/>
                <a:ea typeface="微软雅黑" panose="020B0503020204020204" charset="-122"/>
              </a:rPr>
              <a:t>双循环的新发展格局</a:t>
            </a:r>
            <a:endParaRPr lang="zh-CN" altLang="en-US" sz="3600" b="1">
              <a:solidFill>
                <a:srgbClr val="E70000"/>
              </a:solidFill>
              <a:latin typeface="微软雅黑" panose="020B0503020204020204" charset="-122"/>
              <a:ea typeface="微软雅黑" panose="020B0503020204020204" charset="-122"/>
            </a:endParaRPr>
          </a:p>
        </p:txBody>
      </p:sp>
      <p:grpSp>
        <p:nvGrpSpPr>
          <p:cNvPr id="23" name="组合 22"/>
          <p:cNvGrpSpPr/>
          <p:nvPr/>
        </p:nvGrpSpPr>
        <p:grpSpPr>
          <a:xfrm>
            <a:off x="3942080" y="1290320"/>
            <a:ext cx="1259205" cy="972185"/>
            <a:chOff x="620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08" y="2284"/>
              <a:ext cx="1983" cy="1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4</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380" y="3294380"/>
            <a:ext cx="3569970" cy="5734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824730" y="1254125"/>
            <a:ext cx="3581400" cy="30587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7" name="组合 26"/>
          <p:cNvGrpSpPr/>
          <p:nvPr/>
        </p:nvGrpSpPr>
        <p:grpSpPr>
          <a:xfrm>
            <a:off x="761365" y="1254125"/>
            <a:ext cx="3581400" cy="3058795"/>
            <a:chOff x="1179444" y="3181295"/>
            <a:chExt cx="4916556" cy="3058656"/>
          </a:xfrm>
        </p:grpSpPr>
        <p:sp>
          <p:nvSpPr>
            <p:cNvPr id="25" name="矩形 24"/>
            <p:cNvSpPr/>
            <p:nvPr/>
          </p:nvSpPr>
          <p:spPr>
            <a:xfrm>
              <a:off x="1179444" y="3181295"/>
              <a:ext cx="4916556" cy="3058656"/>
            </a:xfrm>
            <a:prstGeom prst="rect">
              <a:avLst/>
            </a:prstGeom>
            <a:no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1242391" y="3259024"/>
              <a:ext cx="4790661" cy="2903197"/>
            </a:xfrm>
            <a:prstGeom prst="rect">
              <a:avLst/>
            </a:prstGeom>
            <a:solidFill>
              <a:schemeClr val="bg1">
                <a:alpha val="61000"/>
              </a:schemeClr>
            </a:solidFill>
            <a:ln>
              <a:solidFill>
                <a:srgbClr val="F4C9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6" name="图片 5" descr="E:\五中全会\解读\66.png66"/>
          <p:cNvPicPr>
            <a:picLocks noChangeAspect="1"/>
          </p:cNvPicPr>
          <p:nvPr/>
        </p:nvPicPr>
        <p:blipFill>
          <a:blip r:embed="rId1"/>
          <a:srcRect/>
          <a:stretch>
            <a:fillRect/>
          </a:stretch>
        </p:blipFill>
        <p:spPr>
          <a:xfrm>
            <a:off x="7399655" y="285115"/>
            <a:ext cx="1744345" cy="1744345"/>
          </a:xfrm>
          <a:prstGeom prst="rect">
            <a:avLst/>
          </a:prstGeom>
        </p:spPr>
      </p:pic>
      <p:sp>
        <p:nvSpPr>
          <p:cNvPr id="81" name="Rectangle 48"/>
          <p:cNvSpPr/>
          <p:nvPr/>
        </p:nvSpPr>
        <p:spPr>
          <a:xfrm>
            <a:off x="1210945" y="1445895"/>
            <a:ext cx="2682240" cy="2333625"/>
          </a:xfrm>
          <a:prstGeom prst="rect">
            <a:avLst/>
          </a:prstGeom>
        </p:spPr>
        <p:txBody>
          <a:bodyPr wrap="square" lIns="0" tIns="0" rIns="0" bIns="0">
            <a:noAutofit/>
          </a:bodyPr>
          <a:p>
            <a:pPr algn="just" fontAlgn="auto">
              <a:lnSpc>
                <a:spcPct val="150000"/>
              </a:lnSpc>
            </a:pPr>
            <a:r>
              <a:rPr lang="zh-CN" altLang="en-US" dirty="0">
                <a:solidFill>
                  <a:srgbClr val="E70000"/>
                </a:solidFill>
                <a:latin typeface="微软雅黑" panose="020B0503020204020204" charset="-122"/>
                <a:ea typeface="微软雅黑" panose="020B0503020204020204" charset="-122"/>
                <a:sym typeface="字魂35号-经典雅黑" panose="02000000000000000000" pitchFamily="2" charset="-122"/>
              </a:rPr>
              <a:t>新发展格局</a:t>
            </a:r>
            <a:r>
              <a:rPr lang="zh-CN" altLang="en-US" sz="1600" dirty="0">
                <a:latin typeface="微软雅黑" panose="020B0503020204020204" charset="-122"/>
                <a:ea typeface="微软雅黑" panose="020B0503020204020204" charset="-122"/>
                <a:sym typeface="字魂35号-经典雅黑" panose="02000000000000000000" pitchFamily="2" charset="-122"/>
              </a:rPr>
              <a:t>强调的是国内国际双循环，不是国内经济的单循环。国内循环也是建立在国内统一大市场基础上的大循环，不是每个地方都搞自我小循环，不是说层层要搞省内循环、市内循环、县内循环。</a:t>
            </a:r>
            <a:endParaRPr lang="zh-CN" altLang="en-US" sz="1600" dirty="0">
              <a:latin typeface="微软雅黑" panose="020B0503020204020204" charset="-122"/>
              <a:ea typeface="微软雅黑" panose="020B0503020204020204" charset="-122"/>
              <a:sym typeface="字魂35号-经典雅黑" panose="02000000000000000000" pitchFamily="2" charset="-122"/>
            </a:endParaRPr>
          </a:p>
        </p:txBody>
      </p:sp>
      <p:cxnSp>
        <p:nvCxnSpPr>
          <p:cNvPr id="8" name="直接连接符 7"/>
          <p:cNvCxnSpPr/>
          <p:nvPr/>
        </p:nvCxnSpPr>
        <p:spPr>
          <a:xfrm>
            <a:off x="950595" y="530860"/>
            <a:ext cx="79368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2"/>
          <a:stretch>
            <a:fillRect/>
          </a:stretch>
        </p:blipFill>
        <p:spPr>
          <a:xfrm>
            <a:off x="-16510" y="-8255"/>
            <a:ext cx="626745" cy="293370"/>
          </a:xfrm>
          <a:prstGeom prst="rect">
            <a:avLst/>
          </a:prstGeom>
        </p:spPr>
      </p:pic>
      <p:pic>
        <p:nvPicPr>
          <p:cNvPr id="13" name="图片 12" descr="圆角2"/>
          <p:cNvPicPr>
            <a:picLocks noChangeAspect="1"/>
          </p:cNvPicPr>
          <p:nvPr/>
        </p:nvPicPr>
        <p:blipFill>
          <a:blip r:embed="rId3"/>
          <a:stretch>
            <a:fillRect/>
          </a:stretch>
        </p:blipFill>
        <p:spPr>
          <a:xfrm>
            <a:off x="635" y="4655820"/>
            <a:ext cx="9143365" cy="487680"/>
          </a:xfrm>
          <a:prstGeom prst="rect">
            <a:avLst/>
          </a:prstGeom>
        </p:spPr>
      </p:pic>
      <p:pic>
        <p:nvPicPr>
          <p:cNvPr id="3" name="图片 2"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sp>
        <p:nvSpPr>
          <p:cNvPr id="18" name="Rectangle 42"/>
          <p:cNvSpPr/>
          <p:nvPr/>
        </p:nvSpPr>
        <p:spPr>
          <a:xfrm>
            <a:off x="5179060" y="1445895"/>
            <a:ext cx="2873375" cy="2392045"/>
          </a:xfrm>
          <a:prstGeom prst="rect">
            <a:avLst/>
          </a:prstGeom>
        </p:spPr>
        <p:txBody>
          <a:bodyPr wrap="square" lIns="0" tIns="0" rIns="0" bIns="0"/>
          <a:p>
            <a:pPr algn="just" fontAlgn="auto">
              <a:lnSpc>
                <a:spcPct val="150000"/>
              </a:lnSpc>
            </a:pPr>
            <a:r>
              <a:rPr lang="zh-CN" altLang="en-US">
                <a:solidFill>
                  <a:srgbClr val="E70000"/>
                </a:solidFill>
                <a:latin typeface="微软雅黑" panose="020B0503020204020204" charset="-122"/>
                <a:ea typeface="微软雅黑" panose="020B0503020204020204" charset="-122"/>
                <a:sym typeface="字魂35号-经典雅黑" panose="02000000000000000000" pitchFamily="2" charset="-122"/>
              </a:rPr>
              <a:t>构建新发展格局</a:t>
            </a:r>
            <a:r>
              <a:rPr lang="zh-CN" altLang="en-US" sz="1600">
                <a:latin typeface="微软雅黑" panose="020B0503020204020204" charset="-122"/>
                <a:ea typeface="微软雅黑" panose="020B0503020204020204" charset="-122"/>
                <a:sym typeface="字魂35号-经典雅黑" panose="02000000000000000000" pitchFamily="2" charset="-122"/>
              </a:rPr>
              <a:t>绝不意味着对外开放地位的下降。相反，展望未来，我国外贸进口和出口、利用外资、对外投资的规模将会持续地扩大，在国际上的地位也会持续地提升，这也是大国经济的重要特征。</a:t>
            </a:r>
            <a:endParaRPr lang="zh-CN" altLang="en-US" sz="1600">
              <a:latin typeface="微软雅黑" panose="020B0503020204020204" charset="-122"/>
              <a:ea typeface="微软雅黑" panose="020B0503020204020204"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p:tgtEl>
                                          <p:spTgt spid="81"/>
                                        </p:tgtEl>
                                        <p:attrNameLst>
                                          <p:attrName>ppt_y</p:attrName>
                                        </p:attrNameLst>
                                      </p:cBhvr>
                                      <p:tavLst>
                                        <p:tav tm="0">
                                          <p:val>
                                            <p:strVal val="#ppt_y+#ppt_h*1.125000"/>
                                          </p:val>
                                        </p:tav>
                                        <p:tav tm="100000">
                                          <p:val>
                                            <p:strVal val="#ppt_y"/>
                                          </p:val>
                                        </p:tav>
                                      </p:tavLst>
                                    </p:anim>
                                    <p:animEffect transition="in" filter="wipe(up)">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330053" y="1801563"/>
            <a:ext cx="710750" cy="88254"/>
            <a:chOff x="7047471" y="3587545"/>
            <a:chExt cx="947667" cy="117672"/>
          </a:xfrm>
          <a:solidFill>
            <a:schemeClr val="accent2"/>
          </a:solidFill>
        </p:grpSpPr>
        <p:cxnSp>
          <p:nvCxnSpPr>
            <p:cNvPr id="4" name="直接连接符 3"/>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7" name="组合 6"/>
          <p:cNvGrpSpPr/>
          <p:nvPr/>
        </p:nvGrpSpPr>
        <p:grpSpPr>
          <a:xfrm>
            <a:off x="3102136" y="1801563"/>
            <a:ext cx="710750" cy="88254"/>
            <a:chOff x="4076914" y="3587545"/>
            <a:chExt cx="947666" cy="117672"/>
          </a:xfrm>
          <a:solidFill>
            <a:schemeClr val="accent1"/>
          </a:solidFill>
        </p:grpSpPr>
        <p:cxnSp>
          <p:nvCxnSpPr>
            <p:cNvPr id="8" name="直接连接符 7"/>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11" name="文本框 10"/>
          <p:cNvSpPr txBox="1"/>
          <p:nvPr/>
        </p:nvSpPr>
        <p:spPr>
          <a:xfrm>
            <a:off x="1862455" y="2709545"/>
            <a:ext cx="542544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E70000"/>
                </a:solidFill>
                <a:latin typeface="微软雅黑" panose="020B0503020204020204" charset="-122"/>
                <a:ea typeface="微软雅黑" panose="020B0503020204020204" charset="-122"/>
              </a:rPr>
              <a:t>如何实现</a:t>
            </a:r>
            <a:r>
              <a:rPr lang="en-US" altLang="zh-CN" sz="3600" b="1">
                <a:solidFill>
                  <a:srgbClr val="E70000"/>
                </a:solidFill>
                <a:latin typeface="微软雅黑" panose="020B0503020204020204" charset="-122"/>
                <a:ea typeface="微软雅黑" panose="020B0503020204020204" charset="-122"/>
              </a:rPr>
              <a:t>2035</a:t>
            </a:r>
            <a:r>
              <a:rPr lang="zh-CN" altLang="en-US" sz="3600" b="1">
                <a:solidFill>
                  <a:srgbClr val="E70000"/>
                </a:solidFill>
                <a:latin typeface="微软雅黑" panose="020B0503020204020204" charset="-122"/>
                <a:ea typeface="微软雅黑" panose="020B0503020204020204" charset="-122"/>
              </a:rPr>
              <a:t>年远景目标</a:t>
            </a:r>
            <a:endParaRPr lang="zh-CN" altLang="en-US" sz="3600" b="1">
              <a:solidFill>
                <a:srgbClr val="E70000"/>
              </a:solidFill>
              <a:latin typeface="微软雅黑" panose="020B0503020204020204" charset="-122"/>
              <a:ea typeface="微软雅黑" panose="020B0503020204020204" charset="-122"/>
            </a:endParaRPr>
          </a:p>
        </p:txBody>
      </p:sp>
      <p:grpSp>
        <p:nvGrpSpPr>
          <p:cNvPr id="23" name="组合 22"/>
          <p:cNvGrpSpPr/>
          <p:nvPr/>
        </p:nvGrpSpPr>
        <p:grpSpPr>
          <a:xfrm>
            <a:off x="3948430" y="1290320"/>
            <a:ext cx="1259205" cy="972185"/>
            <a:chOff x="621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18" y="2303"/>
              <a:ext cx="1983" cy="1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5</a:t>
              </a:r>
              <a:endPar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380" y="3294380"/>
            <a:ext cx="3569970" cy="5734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11275" y="1398270"/>
            <a:ext cx="6493510" cy="22459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7" name="矩形 6" hidden="1"/>
          <p:cNvSpPr/>
          <p:nvPr/>
        </p:nvSpPr>
        <p:spPr>
          <a:xfrm>
            <a:off x="875030" y="1254125"/>
            <a:ext cx="7440295" cy="2506980"/>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文本框 46"/>
          <p:cNvSpPr txBox="1"/>
          <p:nvPr/>
        </p:nvSpPr>
        <p:spPr>
          <a:xfrm>
            <a:off x="875030" y="310515"/>
            <a:ext cx="3812540"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适宜的外部环境</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4" name="文本框 3"/>
          <p:cNvSpPr txBox="1"/>
          <p:nvPr/>
        </p:nvSpPr>
        <p:spPr>
          <a:xfrm>
            <a:off x="1539240" y="1704340"/>
            <a:ext cx="6064885" cy="1568450"/>
          </a:xfrm>
          <a:prstGeom prst="rect">
            <a:avLst/>
          </a:prstGeom>
          <a:noFill/>
          <a:ln w="9525">
            <a:noFill/>
          </a:ln>
        </p:spPr>
        <p:txBody>
          <a:bodyPr wrap="square">
            <a:spAutoFit/>
          </a:bodyPr>
          <a:p>
            <a:pPr marL="0" indent="0" algn="just" fontAlgn="auto">
              <a:lnSpc>
                <a:spcPct val="150000"/>
              </a:lnSpc>
            </a:pPr>
            <a:r>
              <a:rPr lang="en-US" altLang="zh-CN" sz="1600" b="0">
                <a:latin typeface="微软雅黑" panose="020B0503020204020204" charset="-122"/>
                <a:ea typeface="微软雅黑" panose="020B0503020204020204" charset="-122"/>
                <a:cs typeface="微软雅黑" panose="020B0503020204020204" charset="-122"/>
              </a:rPr>
              <a:t>       </a:t>
            </a:r>
            <a:r>
              <a:rPr lang="zh-CN" altLang="en-US" sz="1600" b="0">
                <a:latin typeface="微软雅黑" panose="020B0503020204020204" charset="-122"/>
                <a:ea typeface="微软雅黑" panose="020B0503020204020204" charset="-122"/>
                <a:cs typeface="微软雅黑" panose="020B0503020204020204" charset="-122"/>
              </a:rPr>
              <a:t>实现</a:t>
            </a:r>
            <a:r>
              <a:rPr lang="en-US" altLang="zh-CN" sz="1600" b="0">
                <a:latin typeface="微软雅黑" panose="020B0503020204020204" charset="-122"/>
                <a:ea typeface="微软雅黑" panose="020B0503020204020204" charset="-122"/>
                <a:cs typeface="微软雅黑" panose="020B0503020204020204" charset="-122"/>
              </a:rPr>
              <a:t>2035</a:t>
            </a:r>
            <a:r>
              <a:rPr lang="zh-CN" altLang="en-US" sz="1600" b="0">
                <a:latin typeface="微软雅黑" panose="020B0503020204020204" charset="-122"/>
                <a:ea typeface="微软雅黑" panose="020B0503020204020204" charset="-122"/>
                <a:cs typeface="微软雅黑" panose="020B0503020204020204" charset="-122"/>
              </a:rPr>
              <a:t>年远景目标，确实需要适宜的外部环境。当前，国际环境日趋复杂，不稳定性不确定性明显增加，严峻性、挑战性的一面在上升。但是和平与发展仍然是时代主题，是人心所向。经济全球化虽然遇到逆流，但是今后还会在曲折中深入发展。</a:t>
            </a:r>
            <a:endParaRPr lang="zh-CN" altLang="en-US" sz="1600" b="0">
              <a:latin typeface="微软雅黑" panose="020B0503020204020204" charset="-122"/>
              <a:ea typeface="微软雅黑" panose="020B0503020204020204" charset="-122"/>
              <a:cs typeface="微软雅黑" panose="020B0503020204020204" charset="-122"/>
            </a:endParaRPr>
          </a:p>
        </p:txBody>
      </p:sp>
      <p:pic>
        <p:nvPicPr>
          <p:cNvPr id="27" name="图片 26" descr="圆角2"/>
          <p:cNvPicPr>
            <a:picLocks noChangeAspect="1"/>
          </p:cNvPicPr>
          <p:nvPr/>
        </p:nvPicPr>
        <p:blipFill>
          <a:blip r:embed="rId1"/>
          <a:stretch>
            <a:fillRect/>
          </a:stretch>
        </p:blipFill>
        <p:spPr>
          <a:xfrm>
            <a:off x="635" y="4655820"/>
            <a:ext cx="9143365" cy="487680"/>
          </a:xfrm>
          <a:prstGeom prst="rect">
            <a:avLst/>
          </a:prstGeom>
        </p:spPr>
      </p:pic>
      <p:cxnSp>
        <p:nvCxnSpPr>
          <p:cNvPr id="9" name="直接连接符 8"/>
          <p:cNvCxnSpPr/>
          <p:nvPr/>
        </p:nvCxnSpPr>
        <p:spPr>
          <a:xfrm>
            <a:off x="2901950" y="530860"/>
            <a:ext cx="598551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2" name="图片 11" descr="未标题圆角"/>
          <p:cNvPicPr>
            <a:picLocks noChangeAspect="1"/>
          </p:cNvPicPr>
          <p:nvPr/>
        </p:nvPicPr>
        <p:blipFill>
          <a:blip r:embed="rId2"/>
          <a:stretch>
            <a:fillRect/>
          </a:stretch>
        </p:blipFill>
        <p:spPr>
          <a:xfrm>
            <a:off x="-16510" y="-8255"/>
            <a:ext cx="626745" cy="293370"/>
          </a:xfrm>
          <a:prstGeom prst="rect">
            <a:avLst/>
          </a:prstGeom>
        </p:spPr>
      </p:pic>
      <p:pic>
        <p:nvPicPr>
          <p:cNvPr id="35" name="图片 34"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3" name="图片 2"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25245" y="1449070"/>
            <a:ext cx="6493510" cy="2245995"/>
            <a:chOff x="1179444" y="3181295"/>
            <a:chExt cx="4916556" cy="3058656"/>
          </a:xfrm>
        </p:grpSpPr>
        <p:sp>
          <p:nvSpPr>
            <p:cNvPr id="20" name="矩形 19"/>
            <p:cNvSpPr/>
            <p:nvPr/>
          </p:nvSpPr>
          <p:spPr>
            <a:xfrm>
              <a:off x="1179444" y="3181295"/>
              <a:ext cx="4916556" cy="3058656"/>
            </a:xfrm>
            <a:prstGeom prst="rect">
              <a:avLst/>
            </a:prstGeom>
            <a:no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1242391" y="3259024"/>
              <a:ext cx="4790661" cy="2903197"/>
            </a:xfrm>
            <a:prstGeom prst="rect">
              <a:avLst/>
            </a:prstGeom>
            <a:solidFill>
              <a:schemeClr val="bg1">
                <a:alpha val="62000"/>
              </a:schemeClr>
            </a:solidFill>
            <a:ln>
              <a:solidFill>
                <a:srgbClr val="F4C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6" name="矩形 35" hidden="1"/>
          <p:cNvSpPr/>
          <p:nvPr/>
        </p:nvSpPr>
        <p:spPr>
          <a:xfrm rot="16200000">
            <a:off x="5667375" y="288925"/>
            <a:ext cx="715010" cy="294830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7" name="矩形 36" hidden="1"/>
          <p:cNvSpPr/>
          <p:nvPr/>
        </p:nvSpPr>
        <p:spPr>
          <a:xfrm rot="16200000">
            <a:off x="3208020" y="279400"/>
            <a:ext cx="715010" cy="2967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8" name="矩形 37" hidden="1"/>
          <p:cNvSpPr/>
          <p:nvPr/>
        </p:nvSpPr>
        <p:spPr>
          <a:xfrm rot="16200000">
            <a:off x="2245360" y="787400"/>
            <a:ext cx="715010" cy="1951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sp>
        <p:nvSpPr>
          <p:cNvPr id="39" name="矩形 38" hidden="1"/>
          <p:cNvSpPr/>
          <p:nvPr/>
        </p:nvSpPr>
        <p:spPr>
          <a:xfrm rot="16200000">
            <a:off x="1611630" y="1525905"/>
            <a:ext cx="715010" cy="474980"/>
          </a:xfrm>
          <a:prstGeom prst="rect">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40000"/>
              </a:lnSpc>
            </a:pPr>
            <a:endParaRPr lang="zh-CN" altLang="en-US">
              <a:latin typeface="Noto Sans S Chinese Regular" panose="020B0500000000000000" pitchFamily="34" charset="-122"/>
              <a:ea typeface="Noto Sans S Chinese Regular" panose="020B0500000000000000" pitchFamily="34" charset="-122"/>
              <a:cs typeface="+mn-ea"/>
              <a:sym typeface="+mn-lt"/>
            </a:endParaRPr>
          </a:p>
        </p:txBody>
      </p:sp>
      <p:sp>
        <p:nvSpPr>
          <p:cNvPr id="40" name="矩形 39" hidden="1"/>
          <p:cNvSpPr/>
          <p:nvPr/>
        </p:nvSpPr>
        <p:spPr>
          <a:xfrm rot="16200000">
            <a:off x="4580890" y="279400"/>
            <a:ext cx="715010" cy="2967355"/>
          </a:xfrm>
          <a:prstGeom prst="rect">
            <a:avLst/>
          </a:prstGeom>
          <a:solidFill>
            <a:srgbClr val="EA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lnSpc>
                <a:spcPct val="140000"/>
              </a:lnSpc>
            </a:pPr>
            <a:endParaRPr lang="zh-CN" altLang="en-US" dirty="0">
              <a:latin typeface="Noto Sans S Chinese Regular" panose="020B0500000000000000" pitchFamily="34" charset="-122"/>
              <a:ea typeface="Noto Sans S Chinese Regular" panose="020B0500000000000000" pitchFamily="34" charset="-122"/>
              <a:cs typeface="+mn-ea"/>
              <a:sym typeface="+mn-lt"/>
            </a:endParaRPr>
          </a:p>
        </p:txBody>
      </p:sp>
      <p:pic>
        <p:nvPicPr>
          <p:cNvPr id="117" name="图片 116" descr="1212" hidden="1"/>
          <p:cNvPicPr>
            <a:picLocks noChangeAspect="1"/>
          </p:cNvPicPr>
          <p:nvPr/>
        </p:nvPicPr>
        <p:blipFill>
          <a:blip r:embed="rId1"/>
          <a:stretch>
            <a:fillRect/>
          </a:stretch>
        </p:blipFill>
        <p:spPr>
          <a:xfrm>
            <a:off x="1311275" y="1304290"/>
            <a:ext cx="6605270" cy="2328545"/>
          </a:xfrm>
          <a:prstGeom prst="rect">
            <a:avLst/>
          </a:prstGeom>
          <a:noFill/>
          <a:effectLst>
            <a:outerShdw blurRad="50800" dist="38100" algn="l" rotWithShape="0">
              <a:prstClr val="black">
                <a:alpha val="40000"/>
              </a:prstClr>
            </a:outerShdw>
          </a:effectLst>
        </p:spPr>
      </p:pic>
      <p:sp>
        <p:nvSpPr>
          <p:cNvPr id="47" name="文本框 46"/>
          <p:cNvSpPr txBox="1"/>
          <p:nvPr/>
        </p:nvSpPr>
        <p:spPr>
          <a:xfrm>
            <a:off x="885825" y="321310"/>
            <a:ext cx="4966335"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100" name="文本框 99"/>
          <p:cNvSpPr txBox="1"/>
          <p:nvPr/>
        </p:nvSpPr>
        <p:spPr>
          <a:xfrm>
            <a:off x="1726565" y="1972310"/>
            <a:ext cx="5568950" cy="1198880"/>
          </a:xfrm>
          <a:prstGeom prst="rect">
            <a:avLst/>
          </a:prstGeom>
          <a:noFill/>
          <a:ln w="9525">
            <a:noFill/>
          </a:ln>
        </p:spPr>
        <p:txBody>
          <a:bodyPr wrap="square">
            <a:spAutoFit/>
          </a:bodyPr>
          <a:p>
            <a:pPr marL="0" indent="0" algn="just" fontAlgn="auto">
              <a:lnSpc>
                <a:spcPct val="150000"/>
              </a:lnSpc>
            </a:pPr>
            <a:r>
              <a:rPr lang="en-US" sz="1600" b="0">
                <a:latin typeface="微软雅黑" panose="020B0503020204020204" charset="-122"/>
                <a:ea typeface="微软雅黑" panose="020B0503020204020204" charset="-122"/>
                <a:cs typeface="微软雅黑" panose="020B0503020204020204" charset="-122"/>
              </a:rPr>
              <a:t>       </a:t>
            </a:r>
            <a:r>
              <a:rPr sz="1600" b="0">
                <a:latin typeface="微软雅黑" panose="020B0503020204020204" charset="-122"/>
                <a:ea typeface="微软雅黑" panose="020B0503020204020204" charset="-122"/>
                <a:cs typeface="微软雅黑" panose="020B0503020204020204" charset="-122"/>
              </a:rPr>
              <a:t>实现2035年远景目标，关键还是要练好内功，立足于社会主义初级阶段的基本国情，着力办好中国自己的事。有三件事情特别重要，就是改革、开放、创新。</a:t>
            </a:r>
            <a:endParaRPr sz="1600" b="0">
              <a:latin typeface="微软雅黑" panose="020B0503020204020204" charset="-122"/>
              <a:ea typeface="微软雅黑" panose="020B0503020204020204" charset="-122"/>
              <a:cs typeface="微软雅黑" panose="020B0503020204020204" charset="-122"/>
            </a:endParaRPr>
          </a:p>
        </p:txBody>
      </p:sp>
      <p:pic>
        <p:nvPicPr>
          <p:cNvPr id="30" name="图片 29" descr="圆角2"/>
          <p:cNvPicPr>
            <a:picLocks noChangeAspect="1"/>
          </p:cNvPicPr>
          <p:nvPr/>
        </p:nvPicPr>
        <p:blipFill>
          <a:blip r:embed="rId2"/>
          <a:stretch>
            <a:fillRect/>
          </a:stretch>
        </p:blipFill>
        <p:spPr>
          <a:xfrm>
            <a:off x="635" y="4655820"/>
            <a:ext cx="9143365" cy="487680"/>
          </a:xfrm>
          <a:prstGeom prst="rect">
            <a:avLst/>
          </a:prstGeom>
        </p:spPr>
      </p:pic>
      <p:cxnSp>
        <p:nvCxnSpPr>
          <p:cNvPr id="31" name="直接连接符 30"/>
          <p:cNvCxnSpPr/>
          <p:nvPr/>
        </p:nvCxnSpPr>
        <p:spPr>
          <a:xfrm>
            <a:off x="5573395" y="530860"/>
            <a:ext cx="33140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34" name="图片 33" descr="未标题圆角"/>
          <p:cNvPicPr>
            <a:picLocks noChangeAspect="1"/>
          </p:cNvPicPr>
          <p:nvPr/>
        </p:nvPicPr>
        <p:blipFill>
          <a:blip r:embed="rId3"/>
          <a:stretch>
            <a:fillRect/>
          </a:stretch>
        </p:blipFill>
        <p:spPr>
          <a:xfrm>
            <a:off x="-16510" y="-8255"/>
            <a:ext cx="626745" cy="293370"/>
          </a:xfrm>
          <a:prstGeom prst="rect">
            <a:avLst/>
          </a:prstGeom>
        </p:spPr>
      </p:pic>
      <p:pic>
        <p:nvPicPr>
          <p:cNvPr id="35" name="图片 34"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6"/>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ppt_x</p:attrName>
                                        </p:attrNameLst>
                                      </p:cBhvr>
                                      <p:tavLst>
                                        <p:tav tm="0">
                                          <p:val>
                                            <p:strVal val="#ppt_x-.2"/>
                                          </p:val>
                                        </p:tav>
                                        <p:tav tm="100000">
                                          <p:val>
                                            <p:strVal val="#ppt_x"/>
                                          </p:val>
                                        </p:tav>
                                      </p:tavLst>
                                    </p:anim>
                                    <p:anim calcmode="lin" valueType="num">
                                      <p:cBhvr>
                                        <p:cTn id="8"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ppt_x</p:attrName>
                                        </p:attrNameLst>
                                      </p:cBhvr>
                                      <p:tavLst>
                                        <p:tav tm="0">
                                          <p:val>
                                            <p:strVal val="#ppt_x-.2"/>
                                          </p:val>
                                        </p:tav>
                                        <p:tav tm="100000">
                                          <p:val>
                                            <p:strVal val="#ppt_x"/>
                                          </p:val>
                                        </p:tav>
                                      </p:tavLst>
                                    </p:anim>
                                    <p:anim calcmode="lin" valueType="num">
                                      <p:cBhvr>
                                        <p:cTn id="13"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ppt_x</p:attrName>
                                        </p:attrNameLst>
                                      </p:cBhvr>
                                      <p:tavLst>
                                        <p:tav tm="0">
                                          <p:val>
                                            <p:strVal val="#ppt_x-.2"/>
                                          </p:val>
                                        </p:tav>
                                        <p:tav tm="100000">
                                          <p:val>
                                            <p:strVal val="#ppt_x"/>
                                          </p:val>
                                        </p:tav>
                                      </p:tavLst>
                                    </p:anim>
                                    <p:anim calcmode="lin" valueType="num">
                                      <p:cBhvr>
                                        <p:cTn id="18"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ppt_x</p:attrName>
                                        </p:attrNameLst>
                                      </p:cBhvr>
                                      <p:tavLst>
                                        <p:tav tm="0">
                                          <p:val>
                                            <p:strVal val="#ppt_x-.2"/>
                                          </p:val>
                                        </p:tav>
                                        <p:tav tm="100000">
                                          <p:val>
                                            <p:strVal val="#ppt_x"/>
                                          </p:val>
                                        </p:tav>
                                      </p:tavLst>
                                    </p:anim>
                                    <p:anim calcmode="lin" valueType="num">
                                      <p:cBhvr>
                                        <p:cTn id="23"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6"/>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000" fill="hold"/>
                                        <p:tgtEl>
                                          <p:spTgt spid="37"/>
                                        </p:tgtEl>
                                        <p:attrNameLst>
                                          <p:attrName>ppt_x</p:attrName>
                                        </p:attrNameLst>
                                      </p:cBhvr>
                                      <p:tavLst>
                                        <p:tav tm="0">
                                          <p:val>
                                            <p:strVal val="#ppt_x-.2"/>
                                          </p:val>
                                        </p:tav>
                                        <p:tav tm="100000">
                                          <p:val>
                                            <p:strVal val="#ppt_x"/>
                                          </p:val>
                                        </p:tav>
                                      </p:tavLst>
                                    </p:anim>
                                    <p:anim calcmode="lin" valueType="num">
                                      <p:cBhvr>
                                        <p:cTn id="2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dissolve">
                                      <p:cBhvr>
                                        <p:cTn id="3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38" grpId="1" animBg="1"/>
      <p:bldP spid="39" grpId="1" animBg="1"/>
      <p:bldP spid="40" grpId="0" bldLvl="0" animBg="1"/>
      <p:bldP spid="40" grpId="1" animBg="1"/>
      <p:bldP spid="36" grpId="0" bldLvl="0" animBg="1"/>
      <p:bldP spid="36" grpId="1" animBg="1"/>
      <p:bldP spid="37" grpId="0" bldLvl="0" animBg="1"/>
      <p:bldP spid="37" grpId="1" animBg="1"/>
      <p:bldP spid="100" grpId="0"/>
      <p:bldP spid="10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166" name="椭圆 165"/>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charset="-122"/>
                <a:ea typeface="微软雅黑" panose="020B0503020204020204" charset="-122"/>
              </a:rPr>
              <a:t>1</a:t>
            </a:r>
            <a:endParaRPr lang="zh-CN" altLang="en-US" sz="2000" b="1" dirty="0">
              <a:latin typeface="微软雅黑" panose="020B0503020204020204" charset="-122"/>
              <a:ea typeface="微软雅黑" panose="020B0503020204020204" charset="-122"/>
            </a:endParaRPr>
          </a:p>
        </p:txBody>
      </p:sp>
      <p:sp>
        <p:nvSpPr>
          <p:cNvPr id="167" name="标题 11"/>
          <p:cNvSpPr txBox="1"/>
          <p:nvPr/>
        </p:nvSpPr>
        <p:spPr>
          <a:xfrm>
            <a:off x="1022350" y="240982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grpSp>
        <p:nvGrpSpPr>
          <p:cNvPr id="180" name="组合 179"/>
          <p:cNvGrpSpPr/>
          <p:nvPr/>
        </p:nvGrpSpPr>
        <p:grpSpPr>
          <a:xfrm rot="5400000">
            <a:off x="973455" y="2009775"/>
            <a:ext cx="906780" cy="1082675"/>
            <a:chOff x="2118676" y="1475656"/>
            <a:chExt cx="1656506" cy="1974038"/>
          </a:xfrm>
        </p:grpSpPr>
        <p:cxnSp>
          <p:nvCxnSpPr>
            <p:cNvPr id="181" name="直接连接符 180"/>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2" name="弧形 181"/>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83" name="椭圆 182"/>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82" name="Text Placeholder 2"/>
          <p:cNvSpPr txBox="1"/>
          <p:nvPr/>
        </p:nvSpPr>
        <p:spPr>
          <a:xfrm>
            <a:off x="3076575" y="1843405"/>
            <a:ext cx="5092065" cy="147701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改革是推动发展的强大动力。通过全面深化改革，构建高水平社会主义市场经济体制，将会使14亿中国人民的活力充分激发出来，创造更多社会财富、追求更加美好生活、逐步迈向共同富裕。</a:t>
            </a:r>
            <a:endParaRPr lang="en-US" altLang="zh-CN" sz="1600" dirty="0">
              <a:solidFill>
                <a:schemeClr val="tx1"/>
              </a:solidFill>
              <a:latin typeface="微软雅黑" panose="020B0503020204020204" charset="-122"/>
              <a:ea typeface="微软雅黑" panose="020B0503020204020204" charset="-122"/>
              <a:cs typeface="+mn-ea"/>
              <a:sym typeface="+mn-lt"/>
            </a:endParaRPr>
          </a:p>
        </p:txBody>
      </p:sp>
      <p:sp>
        <p:nvSpPr>
          <p:cNvPr id="83"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改革</a:t>
            </a:r>
            <a:endParaRPr lang="zh-CN" altLang="en-US" sz="2400" b="1" dirty="0" smtClean="0">
              <a:solidFill>
                <a:srgbClr val="EA0000"/>
              </a:solidFill>
              <a:latin typeface="微软雅黑" panose="020B0503020204020204" charset="-122"/>
              <a:ea typeface="微软雅黑" panose="020B0503020204020204" charset="-122"/>
            </a:endParaRP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1"/>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2"/>
          <a:stretch>
            <a:fillRect/>
          </a:stretch>
        </p:blipFill>
        <p:spPr>
          <a:xfrm>
            <a:off x="-16510" y="-8255"/>
            <a:ext cx="626745" cy="293370"/>
          </a:xfrm>
          <a:prstGeom prst="rect">
            <a:avLst/>
          </a:prstGeom>
        </p:spPr>
      </p:pic>
      <p:pic>
        <p:nvPicPr>
          <p:cNvPr id="18" name="图片 1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7" name="图片 6"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66"/>
                                        </p:tgtEl>
                                        <p:attrNameLst>
                                          <p:attrName>style.visibility</p:attrName>
                                        </p:attrNameLst>
                                      </p:cBhvr>
                                      <p:to>
                                        <p:strVal val="visible"/>
                                      </p:to>
                                    </p:set>
                                    <p:anim calcmode="lin" valueType="num">
                                      <p:cBhvr additive="base">
                                        <p:cTn id="14" dur="500"/>
                                        <p:tgtEl>
                                          <p:spTgt spid="166"/>
                                        </p:tgtEl>
                                        <p:attrNameLst>
                                          <p:attrName>ppt_y</p:attrName>
                                        </p:attrNameLst>
                                      </p:cBhvr>
                                      <p:tavLst>
                                        <p:tav tm="0">
                                          <p:val>
                                            <p:strVal val="#ppt_y+#ppt_h*1.125000"/>
                                          </p:val>
                                        </p:tav>
                                        <p:tav tm="100000">
                                          <p:val>
                                            <p:strVal val="#ppt_y"/>
                                          </p:val>
                                        </p:tav>
                                      </p:tavLst>
                                    </p:anim>
                                    <p:animEffect transition="in" filter="wipe(up)">
                                      <p:cBhvr>
                                        <p:cTn id="15" dur="500"/>
                                        <p:tgtEl>
                                          <p:spTgt spid="166"/>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67"/>
                                        </p:tgtEl>
                                        <p:attrNameLst>
                                          <p:attrName>style.visibility</p:attrName>
                                        </p:attrNameLst>
                                      </p:cBhvr>
                                      <p:to>
                                        <p:strVal val="visible"/>
                                      </p:to>
                                    </p:set>
                                    <p:anim calcmode="lin" valueType="num">
                                      <p:cBhvr additive="base">
                                        <p:cTn id="18" dur="500"/>
                                        <p:tgtEl>
                                          <p:spTgt spid="167"/>
                                        </p:tgtEl>
                                        <p:attrNameLst>
                                          <p:attrName>ppt_y</p:attrName>
                                        </p:attrNameLst>
                                      </p:cBhvr>
                                      <p:tavLst>
                                        <p:tav tm="0">
                                          <p:val>
                                            <p:strVal val="#ppt_y+#ppt_h*1.125000"/>
                                          </p:val>
                                        </p:tav>
                                        <p:tav tm="100000">
                                          <p:val>
                                            <p:strVal val="#ppt_y"/>
                                          </p:val>
                                        </p:tav>
                                      </p:tavLst>
                                    </p:anim>
                                    <p:animEffect transition="in" filter="wipe(up)">
                                      <p:cBhvr>
                                        <p:cTn id="19" dur="500"/>
                                        <p:tgtEl>
                                          <p:spTgt spid="167"/>
                                        </p:tgtEl>
                                      </p:cBhvr>
                                    </p:animEffect>
                                  </p:childTnLst>
                                </p:cTn>
                              </p:par>
                              <p:par>
                                <p:cTn id="20" presetID="12" presetClass="entr" presetSubtype="4"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 calcmode="lin" valueType="num">
                                      <p:cBhvr additive="base">
                                        <p:cTn id="22" dur="500"/>
                                        <p:tgtEl>
                                          <p:spTgt spid="180"/>
                                        </p:tgtEl>
                                        <p:attrNameLst>
                                          <p:attrName>ppt_y</p:attrName>
                                        </p:attrNameLst>
                                      </p:cBhvr>
                                      <p:tavLst>
                                        <p:tav tm="0">
                                          <p:val>
                                            <p:strVal val="#ppt_y+#ppt_h*1.125000"/>
                                          </p:val>
                                        </p:tav>
                                        <p:tav tm="100000">
                                          <p:val>
                                            <p:strVal val="#ppt_y"/>
                                          </p:val>
                                        </p:tav>
                                      </p:tavLst>
                                    </p:anim>
                                    <p:animEffect transition="in" filter="wipe(up)">
                                      <p:cBhvr>
                                        <p:cTn id="23" dur="500"/>
                                        <p:tgtEl>
                                          <p:spTgt spid="18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500"/>
                                        <p:tgtEl>
                                          <p:spTgt spid="83"/>
                                        </p:tgtEl>
                                        <p:attrNameLst>
                                          <p:attrName>ppt_y</p:attrName>
                                        </p:attrNameLst>
                                      </p:cBhvr>
                                      <p:tavLst>
                                        <p:tav tm="0">
                                          <p:val>
                                            <p:strVal val="#ppt_y+#ppt_h*1.125000"/>
                                          </p:val>
                                        </p:tav>
                                        <p:tav tm="100000">
                                          <p:val>
                                            <p:strVal val="#ppt_y"/>
                                          </p:val>
                                        </p:tav>
                                      </p:tavLst>
                                    </p:anim>
                                    <p:animEffect transition="in" filter="wipe(up)">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dissolv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6" grpId="0" animBg="1"/>
      <p:bldP spid="167" grpId="0"/>
      <p:bldP spid="83" grpId="0"/>
      <p:bldP spid="166" grpId="1" animBg="1"/>
      <p:bldP spid="167" grpId="1"/>
      <p:bldP spid="83" grpId="1"/>
      <p:bldP spid="82" grpId="0"/>
      <p:bldP spid="8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84" name="Text Placeholder 2"/>
          <p:cNvSpPr txBox="1"/>
          <p:nvPr/>
        </p:nvSpPr>
        <p:spPr>
          <a:xfrm>
            <a:off x="3110230" y="1826260"/>
            <a:ext cx="5066665" cy="147701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开放是促进发展的必然选择。通过实行高水平对外开放，中国将为世界各国提供更大的市场、更多的机会，这既有利于中国自身发展，也有利于形成更加公正合理的世界经济治理体系，推动构建人类命运共同体。</a:t>
            </a:r>
            <a:endParaRPr lang="en-US" altLang="zh-CN" sz="1600" dirty="0">
              <a:solidFill>
                <a:schemeClr val="tx1"/>
              </a:solidFill>
              <a:latin typeface="微软雅黑" panose="020B0503020204020204" charset="-122"/>
              <a:ea typeface="微软雅黑" panose="020B0503020204020204" charset="-122"/>
              <a:cs typeface="+mn-ea"/>
              <a:sym typeface="+mn-lt"/>
            </a:endParaRP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1"/>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2"/>
          <a:stretch>
            <a:fillRect/>
          </a:stretch>
        </p:blipFill>
        <p:spPr>
          <a:xfrm>
            <a:off x="-16510" y="-8255"/>
            <a:ext cx="626745" cy="293370"/>
          </a:xfrm>
          <a:prstGeom prst="rect">
            <a:avLst/>
          </a:prstGeom>
        </p:spPr>
      </p:pic>
      <p:pic>
        <p:nvPicPr>
          <p:cNvPr id="18" name="图片 1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sp>
        <p:nvSpPr>
          <p:cNvPr id="7" name="椭圆 6"/>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charset="-122"/>
                <a:ea typeface="微软雅黑" panose="020B0503020204020204" charset="-122"/>
              </a:rPr>
              <a:t>2</a:t>
            </a:r>
            <a:endParaRPr lang="en-US" altLang="zh-CN" sz="2000" b="1" dirty="0">
              <a:latin typeface="微软雅黑" panose="020B0503020204020204" charset="-122"/>
              <a:ea typeface="微软雅黑" panose="020B0503020204020204" charset="-122"/>
            </a:endParaRPr>
          </a:p>
        </p:txBody>
      </p:sp>
      <p:grpSp>
        <p:nvGrpSpPr>
          <p:cNvPr id="9" name="组合 8"/>
          <p:cNvGrpSpPr/>
          <p:nvPr/>
        </p:nvGrpSpPr>
        <p:grpSpPr>
          <a:xfrm rot="5400000">
            <a:off x="973455" y="2009775"/>
            <a:ext cx="906780" cy="1082675"/>
            <a:chOff x="2118676" y="1475656"/>
            <a:chExt cx="1656506" cy="1974038"/>
          </a:xfrm>
        </p:grpSpPr>
        <p:cxnSp>
          <p:nvCxnSpPr>
            <p:cNvPr id="10" name="直接连接符 9"/>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弧形 10"/>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2" name="椭圆 11"/>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16"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开放</a:t>
            </a:r>
            <a:endParaRPr lang="zh-CN" altLang="en-US" sz="2400" b="1" dirty="0" smtClean="0">
              <a:solidFill>
                <a:srgbClr val="C00000"/>
              </a:solidFill>
              <a:latin typeface="微软雅黑" panose="020B0503020204020204" charset="-122"/>
              <a:ea typeface="微软雅黑" panose="020B0503020204020204" charset="-122"/>
            </a:endParaRPr>
          </a:p>
        </p:txBody>
      </p:sp>
      <p:pic>
        <p:nvPicPr>
          <p:cNvPr id="19" name="图片 18"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par>
                                <p:cTn id="16" presetID="1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ppt_y</p:attrName>
                                        </p:attrNameLst>
                                      </p:cBhvr>
                                      <p:tavLst>
                                        <p:tav tm="0">
                                          <p:val>
                                            <p:strVal val="#ppt_y+#ppt_h*1.125000"/>
                                          </p:val>
                                        </p:tav>
                                        <p:tav tm="100000">
                                          <p:val>
                                            <p:strVal val="#ppt_y"/>
                                          </p:val>
                                        </p:tav>
                                      </p:tavLst>
                                    </p:anim>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dissolve">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P spid="7" grpId="1" animBg="1"/>
      <p:bldP spid="16" grpId="1"/>
      <p:bldP spid="84" grpId="0"/>
      <p:bldP spid="8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885825" y="321310"/>
            <a:ext cx="4966335" cy="398780"/>
          </a:xfrm>
          <a:prstGeom prst="rect">
            <a:avLst/>
          </a:prstGeom>
          <a:noFill/>
          <a:effectLst/>
        </p:spPr>
        <p:txBody>
          <a:bodyPr wrap="square" rtlCol="0">
            <a:spAutoFit/>
          </a:bodyPr>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立足基本国情，着力办好中国自己的事</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86" name="Text Placeholder 2"/>
          <p:cNvSpPr txBox="1"/>
          <p:nvPr/>
        </p:nvSpPr>
        <p:spPr>
          <a:xfrm>
            <a:off x="3105785" y="1928495"/>
            <a:ext cx="5185410"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pPr>
            <a:r>
              <a:rPr lang="en-US" altLang="zh-CN" sz="1600" dirty="0">
                <a:solidFill>
                  <a:schemeClr val="tx1"/>
                </a:solidFill>
                <a:latin typeface="微软雅黑" panose="020B0503020204020204" charset="-122"/>
                <a:ea typeface="微软雅黑" panose="020B0503020204020204" charset="-122"/>
                <a:cs typeface="+mn-ea"/>
                <a:sym typeface="+mn-lt"/>
              </a:rPr>
              <a:t>       创新是引领发展的第一动力。我们将把科技自立自强作为国家发展的战略支撑，加快建设科技强国，全面塑造发展新优势，有力支撑经济高质量发展、人民高品质生活</a:t>
            </a:r>
            <a:r>
              <a:rPr lang="zh-CN" altLang="en-US" sz="1600" dirty="0">
                <a:solidFill>
                  <a:schemeClr val="tx1"/>
                </a:solidFill>
                <a:latin typeface="微软雅黑" panose="020B0503020204020204" charset="-122"/>
                <a:ea typeface="微软雅黑" panose="020B0503020204020204" charset="-122"/>
                <a:cs typeface="+mn-ea"/>
                <a:sym typeface="+mn-lt"/>
              </a:rPr>
              <a:t>。</a:t>
            </a:r>
            <a:endParaRPr lang="zh-CN" altLang="en-US" sz="1600" dirty="0">
              <a:solidFill>
                <a:schemeClr val="tx1"/>
              </a:solidFill>
              <a:latin typeface="微软雅黑" panose="020B0503020204020204" charset="-122"/>
              <a:ea typeface="微软雅黑" panose="020B0503020204020204" charset="-122"/>
              <a:cs typeface="+mn-ea"/>
              <a:sym typeface="+mn-lt"/>
            </a:endParaRPr>
          </a:p>
        </p:txBody>
      </p:sp>
      <p:sp>
        <p:nvSpPr>
          <p:cNvPr id="6" name="标题 11"/>
          <p:cNvSpPr txBox="1"/>
          <p:nvPr/>
        </p:nvSpPr>
        <p:spPr>
          <a:xfrm>
            <a:off x="1125855" y="5144135"/>
            <a:ext cx="633730" cy="4483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000" b="1" dirty="0">
              <a:solidFill>
                <a:schemeClr val="bg1"/>
              </a:solidFill>
              <a:latin typeface="微软雅黑" panose="020B0503020204020204" charset="-122"/>
              <a:ea typeface="微软雅黑" panose="020B0503020204020204" charset="-122"/>
            </a:endParaRPr>
          </a:p>
        </p:txBody>
      </p:sp>
      <p:pic>
        <p:nvPicPr>
          <p:cNvPr id="13" name="图片 12" descr="圆角2"/>
          <p:cNvPicPr>
            <a:picLocks noChangeAspect="1"/>
          </p:cNvPicPr>
          <p:nvPr/>
        </p:nvPicPr>
        <p:blipFill>
          <a:blip r:embed="rId1"/>
          <a:stretch>
            <a:fillRect/>
          </a:stretch>
        </p:blipFill>
        <p:spPr>
          <a:xfrm>
            <a:off x="635" y="4655820"/>
            <a:ext cx="9143365" cy="487680"/>
          </a:xfrm>
          <a:prstGeom prst="rect">
            <a:avLst/>
          </a:prstGeom>
        </p:spPr>
      </p:pic>
      <p:cxnSp>
        <p:nvCxnSpPr>
          <p:cNvPr id="14" name="直接连接符 13"/>
          <p:cNvCxnSpPr/>
          <p:nvPr/>
        </p:nvCxnSpPr>
        <p:spPr>
          <a:xfrm>
            <a:off x="5535295" y="530860"/>
            <a:ext cx="3352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2"/>
          <a:stretch>
            <a:fillRect/>
          </a:stretch>
        </p:blipFill>
        <p:spPr>
          <a:xfrm>
            <a:off x="-16510" y="-8255"/>
            <a:ext cx="626745" cy="293370"/>
          </a:xfrm>
          <a:prstGeom prst="rect">
            <a:avLst/>
          </a:prstGeom>
        </p:spPr>
      </p:pic>
      <p:pic>
        <p:nvPicPr>
          <p:cNvPr id="18" name="图片 17"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sp>
        <p:nvSpPr>
          <p:cNvPr id="20" name="椭圆 19"/>
          <p:cNvSpPr/>
          <p:nvPr/>
        </p:nvSpPr>
        <p:spPr>
          <a:xfrm>
            <a:off x="1022350" y="2234565"/>
            <a:ext cx="633730" cy="633730"/>
          </a:xfrm>
          <a:prstGeom prst="ellipse">
            <a:avLst/>
          </a:prstGeom>
          <a:solidFill>
            <a:srgbClr val="C8161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微软雅黑" panose="020B0503020204020204" charset="-122"/>
                <a:ea typeface="微软雅黑" panose="020B0503020204020204" charset="-122"/>
              </a:rPr>
              <a:t>3</a:t>
            </a:r>
            <a:endParaRPr lang="en-US" altLang="zh-CN" sz="2000" b="1" dirty="0">
              <a:latin typeface="微软雅黑" panose="020B0503020204020204" charset="-122"/>
              <a:ea typeface="微软雅黑" panose="020B0503020204020204" charset="-122"/>
            </a:endParaRPr>
          </a:p>
        </p:txBody>
      </p:sp>
      <p:grpSp>
        <p:nvGrpSpPr>
          <p:cNvPr id="22" name="组合 21"/>
          <p:cNvGrpSpPr/>
          <p:nvPr/>
        </p:nvGrpSpPr>
        <p:grpSpPr>
          <a:xfrm rot="5400000">
            <a:off x="973455" y="2009775"/>
            <a:ext cx="906780" cy="1082675"/>
            <a:chOff x="2118676" y="1475656"/>
            <a:chExt cx="1656506" cy="1974038"/>
          </a:xfrm>
        </p:grpSpPr>
        <p:cxnSp>
          <p:nvCxnSpPr>
            <p:cNvPr id="23" name="直接连接符 22"/>
            <p:cNvCxnSpPr/>
            <p:nvPr/>
          </p:nvCxnSpPr>
          <p:spPr>
            <a:xfrm>
              <a:off x="2911233" y="1475656"/>
              <a:ext cx="0" cy="315162"/>
            </a:xfrm>
            <a:prstGeom prst="line">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弧形 23"/>
            <p:cNvSpPr/>
            <p:nvPr/>
          </p:nvSpPr>
          <p:spPr>
            <a:xfrm rot="19174364">
              <a:off x="2118676" y="1793188"/>
              <a:ext cx="1656506" cy="1656506"/>
            </a:xfrm>
            <a:prstGeom prst="arc">
              <a:avLst>
                <a:gd name="adj1" fmla="val 15307624"/>
                <a:gd name="adj2" fmla="val 343732"/>
              </a:avLst>
            </a:prstGeom>
            <a:ln>
              <a:solidFill>
                <a:srgbClr val="C8161D"/>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25" name="椭圆 24"/>
            <p:cNvSpPr/>
            <p:nvPr/>
          </p:nvSpPr>
          <p:spPr>
            <a:xfrm>
              <a:off x="2857227" y="1736812"/>
              <a:ext cx="108012" cy="108012"/>
            </a:xfrm>
            <a:prstGeom prst="ellipse">
              <a:avLst/>
            </a:prstGeom>
            <a:solidFill>
              <a:schemeClr val="bg1"/>
            </a:solidFill>
            <a:ln>
              <a:solidFill>
                <a:srgbClr val="C816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grpSp>
      <p:sp>
        <p:nvSpPr>
          <p:cNvPr id="26" name="文本框 36"/>
          <p:cNvSpPr txBox="1"/>
          <p:nvPr/>
        </p:nvSpPr>
        <p:spPr>
          <a:xfrm>
            <a:off x="1979295" y="2321560"/>
            <a:ext cx="86995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solidFill>
                  <a:srgbClr val="EA0000"/>
                </a:solidFill>
                <a:latin typeface="微软雅黑" panose="020B0503020204020204" charset="-122"/>
                <a:ea typeface="微软雅黑" panose="020B0503020204020204" charset="-122"/>
              </a:rPr>
              <a:t>创新</a:t>
            </a:r>
            <a:endParaRPr lang="zh-CN" altLang="en-US" sz="2400" b="1" dirty="0" smtClean="0">
              <a:solidFill>
                <a:srgbClr val="C00000"/>
              </a:solidFill>
              <a:latin typeface="微软雅黑" panose="020B0503020204020204" charset="-122"/>
              <a:ea typeface="微软雅黑" panose="020B0503020204020204" charset="-122"/>
            </a:endParaRPr>
          </a:p>
        </p:txBody>
      </p:sp>
      <p:pic>
        <p:nvPicPr>
          <p:cNvPr id="27" name="图片 26"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p:tgtEl>
                                          <p:spTgt spid="20"/>
                                        </p:tgtEl>
                                        <p:attrNameLst>
                                          <p:attrName>ppt_y</p:attrName>
                                        </p:attrNameLst>
                                      </p:cBhvr>
                                      <p:tavLst>
                                        <p:tav tm="0">
                                          <p:val>
                                            <p:strVal val="#ppt_y+#ppt_h*1.125000"/>
                                          </p:val>
                                        </p:tav>
                                        <p:tav tm="100000">
                                          <p:val>
                                            <p:strVal val="#ppt_y"/>
                                          </p:val>
                                        </p:tav>
                                      </p:tavLst>
                                    </p:anim>
                                    <p:animEffect transition="in" filter="wipe(up)">
                                      <p:cBhvr>
                                        <p:cTn id="15" dur="500"/>
                                        <p:tgtEl>
                                          <p:spTgt spid="20"/>
                                        </p:tgtEl>
                                      </p:cBhvr>
                                    </p:animEffect>
                                  </p:childTnLst>
                                </p:cTn>
                              </p:par>
                              <p:par>
                                <p:cTn id="16" presetID="1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ppt_y</p:attrName>
                                        </p:attrNameLst>
                                      </p:cBhvr>
                                      <p:tavLst>
                                        <p:tav tm="0">
                                          <p:val>
                                            <p:strVal val="#ppt_y+#ppt_h*1.125000"/>
                                          </p:val>
                                        </p:tav>
                                        <p:tav tm="100000">
                                          <p:val>
                                            <p:strVal val="#ppt_y"/>
                                          </p:val>
                                        </p:tav>
                                      </p:tavLst>
                                    </p:anim>
                                    <p:animEffect transition="in" filter="wipe(up)">
                                      <p:cBhvr>
                                        <p:cTn id="19" dur="500"/>
                                        <p:tgtEl>
                                          <p:spTgt spid="2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ppt_y</p:attrName>
                                        </p:attrNameLst>
                                      </p:cBhvr>
                                      <p:tavLst>
                                        <p:tav tm="0">
                                          <p:val>
                                            <p:strVal val="#ppt_y+#ppt_h*1.125000"/>
                                          </p:val>
                                        </p:tav>
                                        <p:tav tm="100000">
                                          <p:val>
                                            <p:strVal val="#ppt_y"/>
                                          </p:val>
                                        </p:tav>
                                      </p:tavLst>
                                    </p:anim>
                                    <p:animEffect transition="in" filter="wipe(up)">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dissolve">
                                      <p:cBhvr>
                                        <p:cTn id="2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6" grpId="0"/>
      <p:bldP spid="20" grpId="1" animBg="1"/>
      <p:bldP spid="26" grpId="1"/>
      <p:bldP spid="86" grpId="0"/>
      <p:bldP spid="8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2700" y="2505075"/>
            <a:ext cx="9177020" cy="265303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453390" y="2877820"/>
            <a:ext cx="8354695" cy="1476375"/>
          </a:xfrm>
          <a:prstGeom prst="rect">
            <a:avLst/>
          </a:prstGeom>
          <a:noFill/>
        </p:spPr>
        <p:txBody>
          <a:bodyPr wrap="square" rtlCol="0" anchor="t">
            <a:spAutoFit/>
          </a:bodyPr>
          <a:p>
            <a:pPr algn="just" fontAlgn="auto">
              <a:lnSpc>
                <a:spcPct val="150000"/>
              </a:lnSpc>
            </a:pPr>
            <a:r>
              <a:rPr lang="en-US" sz="2000" b="1">
                <a:solidFill>
                  <a:srgbClr val="EA0000"/>
                </a:solidFill>
                <a:effectLst/>
                <a:latin typeface="微软雅黑" panose="020B0503020204020204" charset="-122"/>
                <a:ea typeface="微软雅黑" panose="020B0503020204020204" charset="-122"/>
                <a:cs typeface="微软雅黑" panose="020B0503020204020204" charset="-122"/>
                <a:sym typeface="+mn-ea"/>
              </a:rPr>
              <a:t>       </a:t>
            </a:r>
            <a:r>
              <a:rPr sz="2000" b="1">
                <a:solidFill>
                  <a:srgbClr val="EA0000"/>
                </a:solidFill>
                <a:effectLst/>
                <a:latin typeface="微软雅黑" panose="020B0503020204020204" charset="-122"/>
                <a:ea typeface="微软雅黑" panose="020B0503020204020204" charset="-122"/>
                <a:cs typeface="微软雅黑" panose="020B0503020204020204" charset="-122"/>
                <a:sym typeface="+mn-ea"/>
              </a:rPr>
              <a:t>党的十九届五中全会站在“两个一百年”奋斗目标的历史交汇点，擘画发展蓝图、规划实践路径、作出战略部署，为夺取全面建设社会主义现代化国家新胜利注入强大思想和行动力量。</a:t>
            </a:r>
            <a:endParaRPr sz="2000" b="1">
              <a:solidFill>
                <a:srgbClr val="EA0000"/>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未标题-12"/>
          <p:cNvPicPr>
            <a:picLocks noChangeAspect="1"/>
          </p:cNvPicPr>
          <p:nvPr>
            <p:custDataLst>
              <p:tags r:id="rId2"/>
            </p:custDataLst>
          </p:nvPr>
        </p:nvPicPr>
        <p:blipFill>
          <a:blip r:embed="rId3"/>
          <a:stretch>
            <a:fillRect/>
          </a:stretch>
        </p:blipFill>
        <p:spPr>
          <a:xfrm>
            <a:off x="3742055" y="320040"/>
            <a:ext cx="1777365" cy="1763395"/>
          </a:xfrm>
          <a:prstGeom prst="rect">
            <a:avLst/>
          </a:prstGeom>
        </p:spPr>
      </p:pic>
      <p:sp>
        <p:nvSpPr>
          <p:cNvPr id="5" name="文本框 4"/>
          <p:cNvSpPr txBox="1"/>
          <p:nvPr/>
        </p:nvSpPr>
        <p:spPr>
          <a:xfrm>
            <a:off x="5789295" y="4791710"/>
            <a:ext cx="3230880" cy="275590"/>
          </a:xfrm>
          <a:prstGeom prst="rect">
            <a:avLst/>
          </a:prstGeom>
          <a:noFill/>
        </p:spPr>
        <p:txBody>
          <a:bodyPr wrap="none" rtlCol="0">
            <a:spAutoFit/>
          </a:bodyPr>
          <a:p>
            <a:r>
              <a:rPr lang="zh-CN" altLang="en-US" sz="1200">
                <a:latin typeface="微软雅黑" panose="020B0503020204020204" charset="-122"/>
                <a:ea typeface="微软雅黑" panose="020B0503020204020204" charset="-122"/>
              </a:rPr>
              <a:t>资料来源：新华社、人民网、央视新闻客户端</a:t>
            </a:r>
            <a:endParaRPr lang="zh-CN" altLang="en-US" sz="12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5" grpId="1"/>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5330053" y="1801563"/>
            <a:ext cx="710750" cy="88254"/>
            <a:chOff x="7047471" y="3587545"/>
            <a:chExt cx="947667" cy="117672"/>
          </a:xfrm>
          <a:solidFill>
            <a:schemeClr val="accent2"/>
          </a:solidFill>
        </p:grpSpPr>
        <p:cxnSp>
          <p:nvCxnSpPr>
            <p:cNvPr id="29" name="直接连接符 28"/>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5" name="组合 4"/>
          <p:cNvGrpSpPr/>
          <p:nvPr/>
        </p:nvGrpSpPr>
        <p:grpSpPr>
          <a:xfrm>
            <a:off x="3102136" y="1801563"/>
            <a:ext cx="710750" cy="88254"/>
            <a:chOff x="4076914" y="3587545"/>
            <a:chExt cx="947666" cy="117672"/>
          </a:xfrm>
          <a:solidFill>
            <a:schemeClr val="accent1"/>
          </a:solidFill>
        </p:grpSpPr>
        <p:cxnSp>
          <p:nvCxnSpPr>
            <p:cNvPr id="30" name="直接连接符 29"/>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2" name="文本框 1"/>
          <p:cNvSpPr txBox="1"/>
          <p:nvPr/>
        </p:nvSpPr>
        <p:spPr>
          <a:xfrm>
            <a:off x="2647315" y="2709545"/>
            <a:ext cx="38404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E70000"/>
                </a:solidFill>
                <a:latin typeface="微软雅黑" panose="020B0503020204020204" charset="-122"/>
                <a:ea typeface="微软雅黑" panose="020B0503020204020204" charset="-122"/>
              </a:rPr>
              <a:t>规划《建议》起草</a:t>
            </a:r>
            <a:endParaRPr lang="zh-CN" altLang="en-US" sz="3600" b="1">
              <a:solidFill>
                <a:srgbClr val="E70000"/>
              </a:solidFill>
              <a:latin typeface="微软雅黑" panose="020B0503020204020204" charset="-122"/>
              <a:ea typeface="微软雅黑" panose="020B0503020204020204" charset="-122"/>
            </a:endParaRPr>
          </a:p>
        </p:txBody>
      </p:sp>
      <p:grpSp>
        <p:nvGrpSpPr>
          <p:cNvPr id="23" name="组合 22"/>
          <p:cNvGrpSpPr/>
          <p:nvPr/>
        </p:nvGrpSpPr>
        <p:grpSpPr>
          <a:xfrm>
            <a:off x="3945890" y="1290320"/>
            <a:ext cx="1259205" cy="972185"/>
            <a:chOff x="6214"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214" y="2311"/>
              <a:ext cx="1983" cy="1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1</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570" y="3291840"/>
            <a:ext cx="3569970" cy="5734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5665" y="1028065"/>
            <a:ext cx="7440295" cy="346773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E:\五中全会\解读\66.png66"/>
          <p:cNvPicPr>
            <a:picLocks noChangeAspect="1"/>
          </p:cNvPicPr>
          <p:nvPr/>
        </p:nvPicPr>
        <p:blipFill>
          <a:blip r:embed="rId1"/>
          <a:srcRect/>
          <a:stretch>
            <a:fillRect/>
          </a:stretch>
        </p:blipFill>
        <p:spPr>
          <a:xfrm>
            <a:off x="7295515" y="422910"/>
            <a:ext cx="1744345" cy="1744345"/>
          </a:xfrm>
          <a:prstGeom prst="rect">
            <a:avLst/>
          </a:prstGeom>
        </p:spPr>
      </p:pic>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习近平总书记亲自领导制定</a:t>
            </a:r>
            <a:endPar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sp>
        <p:nvSpPr>
          <p:cNvPr id="23" name="矩形 22"/>
          <p:cNvSpPr/>
          <p:nvPr/>
        </p:nvSpPr>
        <p:spPr>
          <a:xfrm>
            <a:off x="1066800" y="970280"/>
            <a:ext cx="7058025" cy="3525520"/>
          </a:xfrm>
          <a:prstGeom prst="rect">
            <a:avLst/>
          </a:prstGeom>
          <a:ln w="12700">
            <a:miter lim="400000"/>
          </a:ln>
        </p:spPr>
        <p:txBody>
          <a:bodyPr wrap="square" lIns="72000" tIns="72000" rIns="72000" bIns="72000" anchor="ctr" anchorCtr="1"/>
          <a:lstStyle/>
          <a:p>
            <a:pPr algn="just" fontAlgn="auto">
              <a:lnSpc>
                <a:spcPct val="150000"/>
              </a:lnSpc>
            </a:pPr>
            <a:r>
              <a:rPr lang="en-US" altLang="zh-CN"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a:t>
            </a: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习近平总书记担任规划《建议》起草组组长，亲自领导《建议》的制定，为规划《建议》稿的起草把握大方向、确定大思路、提出大战略。</a:t>
            </a:r>
            <a:endPar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endParaRPr>
          </a:p>
          <a:p>
            <a:pPr algn="just" fontAlgn="auto">
              <a:lnSpc>
                <a:spcPct val="150000"/>
              </a:lnSpc>
            </a:pP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7个月来，习近平总书记先后主持召开两次中央政治局会议、三次中央政治局常委会会议、两次起草组会议，研究审议规划《建议》稿的总体框架、基本思路、指导原则和重要内容。</a:t>
            </a:r>
            <a:endPar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endParaRPr>
          </a:p>
          <a:p>
            <a:pPr algn="just" fontAlgn="auto">
              <a:lnSpc>
                <a:spcPct val="150000"/>
              </a:lnSpc>
            </a:pPr>
            <a:r>
              <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rPr>
              <a:t>       习近平总书记亲力亲为，多次到地方和基层深入调研，亲自听取社会各界的意见和建议，多次亲自修改审定文件稿，进行战略谋划，倾注了大量心血，确保了规划《建议》稿的起草得以高质量完成。</a:t>
            </a:r>
            <a:endParaRPr lang="zh-CN" altLang="en-US" sz="1600" spc="30">
              <a:solidFill>
                <a:schemeClr val="tx1"/>
              </a:solidFill>
              <a:latin typeface="微软雅黑" panose="020B0503020204020204" charset="-122"/>
              <a:ea typeface="微软雅黑" panose="020B0503020204020204" charset="-122"/>
              <a:cs typeface="微软雅黑" panose="020B0503020204020204" charset="-122"/>
              <a:sym typeface="字魂35号-经典雅黑" panose="02000000000000000000" pitchFamily="2" charset="-122"/>
            </a:endParaRPr>
          </a:p>
        </p:txBody>
      </p:sp>
      <p:cxnSp>
        <p:nvCxnSpPr>
          <p:cNvPr id="56" name="直接连接符 55"/>
          <p:cNvCxnSpPr/>
          <p:nvPr/>
        </p:nvCxnSpPr>
        <p:spPr>
          <a:xfrm>
            <a:off x="4204335" y="530860"/>
            <a:ext cx="468312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pPr algn="l"/>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2" name="图片 1" descr="未标题圆角"/>
          <p:cNvPicPr>
            <a:picLocks noChangeAspect="1"/>
          </p:cNvPicPr>
          <p:nvPr/>
        </p:nvPicPr>
        <p:blipFill>
          <a:blip r:embed="rId2"/>
          <a:stretch>
            <a:fillRect/>
          </a:stretch>
        </p:blipFill>
        <p:spPr>
          <a:xfrm>
            <a:off x="-16510" y="-8255"/>
            <a:ext cx="626745" cy="293370"/>
          </a:xfrm>
          <a:prstGeom prst="rect">
            <a:avLst/>
          </a:prstGeom>
        </p:spPr>
      </p:pic>
      <p:pic>
        <p:nvPicPr>
          <p:cNvPr id="3" name="图片 2" descr="圆角2"/>
          <p:cNvPicPr>
            <a:picLocks noChangeAspect="1"/>
          </p:cNvPicPr>
          <p:nvPr/>
        </p:nvPicPr>
        <p:blipFill>
          <a:blip r:embed="rId3"/>
          <a:stretch>
            <a:fillRect/>
          </a:stretch>
        </p:blipFill>
        <p:spPr>
          <a:xfrm>
            <a:off x="635" y="4655820"/>
            <a:ext cx="9143365" cy="487680"/>
          </a:xfrm>
          <a:prstGeom prst="rect">
            <a:avLst/>
          </a:prstGeom>
        </p:spPr>
      </p:pic>
      <p:pic>
        <p:nvPicPr>
          <p:cNvPr id="8" name="图片 7"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23" grpId="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75030" y="1411605"/>
            <a:ext cx="7440295" cy="232092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875030" y="310515"/>
            <a:ext cx="3812540" cy="398780"/>
          </a:xfrm>
          <a:prstGeom prst="rect">
            <a:avLst/>
          </a:prstGeom>
          <a:noFill/>
          <a:effectLst/>
        </p:spPr>
        <p:txBody>
          <a:bodyPr wrap="square" rtlCol="0">
            <a:spAutoFit/>
          </a:bodyPr>
          <a:lstStyle/>
          <a:p>
            <a:r>
              <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rPr>
              <a:t>开门问策、集思广益</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402965" y="530860"/>
            <a:ext cx="548449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100" name="文本框 99"/>
          <p:cNvSpPr txBox="1"/>
          <p:nvPr/>
        </p:nvSpPr>
        <p:spPr>
          <a:xfrm>
            <a:off x="1248410" y="1902460"/>
            <a:ext cx="6648450" cy="1198880"/>
          </a:xfrm>
          <a:prstGeom prst="rect">
            <a:avLst/>
          </a:prstGeom>
          <a:noFill/>
          <a:ln w="9525">
            <a:noFill/>
          </a:ln>
        </p:spPr>
        <p:txBody>
          <a:bodyPr wrap="square">
            <a:spAutoFit/>
          </a:bodyPr>
          <a:p>
            <a:pPr indent="0" fontAlgn="auto">
              <a:lnSpc>
                <a:spcPct val="150000"/>
              </a:lnSpc>
            </a:pPr>
            <a:r>
              <a:rPr lang="en-US" altLang="zh-CN" sz="1600" b="0" spc="3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600" b="0" spc="30">
                <a:solidFill>
                  <a:schemeClr val="tx1"/>
                </a:solidFill>
                <a:latin typeface="微软雅黑" panose="020B0503020204020204" charset="-122"/>
                <a:ea typeface="微软雅黑" panose="020B0503020204020204" charset="-122"/>
                <a:cs typeface="微软雅黑" panose="020B0503020204020204" charset="-122"/>
              </a:rPr>
              <a:t>规划《建议》的一个重要特点是坚持发扬民主、开门问策、集思广益。8月16日至29日，“十四五”规划编制工作在网上征求意见，这在中央全会文件起草历史上是第一次。</a:t>
            </a:r>
            <a:endParaRPr lang="zh-CN" altLang="en-US" sz="1600" b="0" spc="3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3" name="图片 2" descr="未标题圆角"/>
          <p:cNvPicPr>
            <a:picLocks noChangeAspect="1"/>
          </p:cNvPicPr>
          <p:nvPr/>
        </p:nvPicPr>
        <p:blipFill>
          <a:blip r:embed="rId1"/>
          <a:stretch>
            <a:fillRect/>
          </a:stretch>
        </p:blipFill>
        <p:spPr>
          <a:xfrm>
            <a:off x="-16510" y="-8255"/>
            <a:ext cx="626745" cy="293370"/>
          </a:xfrm>
          <a:prstGeom prst="rect">
            <a:avLst/>
          </a:prstGeom>
        </p:spPr>
      </p:pic>
      <p:pic>
        <p:nvPicPr>
          <p:cNvPr id="4" name="图片 3" descr="圆角2"/>
          <p:cNvPicPr>
            <a:picLocks noChangeAspect="1"/>
          </p:cNvPicPr>
          <p:nvPr/>
        </p:nvPicPr>
        <p:blipFill>
          <a:blip r:embed="rId2"/>
          <a:stretch>
            <a:fillRect/>
          </a:stretch>
        </p:blipFill>
        <p:spPr>
          <a:xfrm>
            <a:off x="635" y="4655820"/>
            <a:ext cx="9143365" cy="487680"/>
          </a:xfrm>
          <a:prstGeom prst="rect">
            <a:avLst/>
          </a:prstGeom>
        </p:spPr>
      </p:pic>
      <p:pic>
        <p:nvPicPr>
          <p:cNvPr id="22" name="图片 21"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10" name="图片 9"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0" grpId="0"/>
      <p:bldP spid="12" grpId="1" animBg="1"/>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48690" y="1743075"/>
            <a:ext cx="7440295" cy="1565275"/>
          </a:xfrm>
          <a:prstGeom prst="rect">
            <a:avLst/>
          </a:prstGeom>
          <a:solidFill>
            <a:schemeClr val="bg1">
              <a:alpha val="48000"/>
            </a:schemeClr>
          </a:solidFill>
          <a:ln w="12700" cmpd="sng">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着眼两个“初心使命”</a:t>
            </a:r>
            <a:endParaRPr lang="zh-CN" altLang="en-US" sz="2000" b="1">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3402965" y="530860"/>
            <a:ext cx="548449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pic>
        <p:nvPicPr>
          <p:cNvPr id="2" name="图片 1" descr="未标题圆角"/>
          <p:cNvPicPr>
            <a:picLocks noChangeAspect="1"/>
          </p:cNvPicPr>
          <p:nvPr/>
        </p:nvPicPr>
        <p:blipFill>
          <a:blip r:embed="rId1"/>
          <a:stretch>
            <a:fillRect/>
          </a:stretch>
        </p:blipFill>
        <p:spPr>
          <a:xfrm>
            <a:off x="-16510" y="-8255"/>
            <a:ext cx="626745" cy="293370"/>
          </a:xfrm>
          <a:prstGeom prst="rect">
            <a:avLst/>
          </a:prstGeom>
        </p:spPr>
      </p:pic>
      <p:pic>
        <p:nvPicPr>
          <p:cNvPr id="3" name="图片 2" descr="圆角2"/>
          <p:cNvPicPr>
            <a:picLocks noChangeAspect="1"/>
          </p:cNvPicPr>
          <p:nvPr/>
        </p:nvPicPr>
        <p:blipFill>
          <a:blip r:embed="rId2"/>
          <a:stretch>
            <a:fillRect/>
          </a:stretch>
        </p:blipFill>
        <p:spPr>
          <a:xfrm>
            <a:off x="635" y="4655820"/>
            <a:ext cx="9143365" cy="487680"/>
          </a:xfrm>
          <a:prstGeom prst="rect">
            <a:avLst/>
          </a:prstGeom>
        </p:spPr>
      </p:pic>
      <p:sp>
        <p:nvSpPr>
          <p:cNvPr id="100" name="文本框 99"/>
          <p:cNvSpPr txBox="1"/>
          <p:nvPr/>
        </p:nvSpPr>
        <p:spPr>
          <a:xfrm>
            <a:off x="1285875" y="2110740"/>
            <a:ext cx="6765925" cy="829945"/>
          </a:xfrm>
          <a:prstGeom prst="rect">
            <a:avLst/>
          </a:prstGeom>
          <a:noFill/>
          <a:ln w="9525">
            <a:noFill/>
          </a:ln>
        </p:spPr>
        <p:txBody>
          <a:bodyPr wrap="square">
            <a:spAutoFit/>
          </a:bodyPr>
          <a:p>
            <a:pPr indent="0" fontAlgn="auto">
              <a:lnSpc>
                <a:spcPct val="150000"/>
              </a:lnSpc>
            </a:pPr>
            <a:r>
              <a:rPr lang="en-US" sz="1600" b="0" spc="30">
                <a:solidFill>
                  <a:schemeClr val="tx1"/>
                </a:solidFill>
                <a:latin typeface="微软雅黑" panose="020B0503020204020204" charset="-122"/>
                <a:ea typeface="微软雅黑" panose="020B0503020204020204" charset="-122"/>
                <a:cs typeface="微软雅黑" panose="020B0503020204020204" charset="-122"/>
              </a:rPr>
              <a:t>      </a:t>
            </a:r>
            <a:r>
              <a:rPr sz="1600" b="0" spc="30">
                <a:solidFill>
                  <a:schemeClr val="tx1"/>
                </a:solidFill>
                <a:latin typeface="微软雅黑" panose="020B0503020204020204" charset="-122"/>
                <a:ea typeface="微软雅黑" panose="020B0503020204020204" charset="-122"/>
                <a:cs typeface="微软雅黑" panose="020B0503020204020204" charset="-122"/>
              </a:rPr>
              <a:t>着眼于我们党为中华民族谋复兴、为中国人民谋幸福的初心使命，坚持以人民为中心。</a:t>
            </a:r>
            <a:endParaRPr sz="1600" b="0" spc="3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1" name="图片 40"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《建议》起草遵循五项原则</a:t>
            </a:r>
            <a:endPar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4138295" y="530860"/>
            <a:ext cx="4749165"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grpSp>
        <p:nvGrpSpPr>
          <p:cNvPr id="7" name="组合 6"/>
          <p:cNvGrpSpPr/>
          <p:nvPr/>
        </p:nvGrpSpPr>
        <p:grpSpPr>
          <a:xfrm>
            <a:off x="3296285" y="1266825"/>
            <a:ext cx="2305050" cy="2390775"/>
            <a:chOff x="4306552" y="1908176"/>
            <a:chExt cx="3631055" cy="3762374"/>
          </a:xfrm>
        </p:grpSpPr>
        <p:grpSp>
          <p:nvGrpSpPr>
            <p:cNvPr id="8" name="组合 7"/>
            <p:cNvGrpSpPr/>
            <p:nvPr/>
          </p:nvGrpSpPr>
          <p:grpSpPr>
            <a:xfrm>
              <a:off x="4475880" y="1908176"/>
              <a:ext cx="3461727" cy="3762374"/>
              <a:chOff x="4213224" y="1176338"/>
              <a:chExt cx="3838576" cy="4171950"/>
            </a:xfrm>
          </p:grpSpPr>
          <p:sp>
            <p:nvSpPr>
              <p:cNvPr id="22" name="îŝḷîḓé-任意多边形: 形状 51"/>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rgbClr val="EA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3" name="îŝḷîḓé-Isosceles Triangle 29"/>
              <p:cNvSpPr/>
              <p:nvPr/>
            </p:nvSpPr>
            <p:spPr>
              <a:xfrm rot="16200000">
                <a:off x="5028161" y="1691234"/>
                <a:ext cx="1619250" cy="589457"/>
              </a:xfrm>
              <a:prstGeom prst="triangle">
                <a:avLst/>
              </a:prstGeom>
              <a:solidFill>
                <a:srgbClr val="EA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10" name="îŝḷîḓé-矩形: 圆角 50"/>
            <p:cNvSpPr/>
            <p:nvPr/>
          </p:nvSpPr>
          <p:spPr>
            <a:xfrm>
              <a:off x="4306552" y="2713565"/>
              <a:ext cx="1126865" cy="1126866"/>
            </a:xfrm>
            <a:prstGeom prst="roundRect">
              <a:avLst/>
            </a:prstGeom>
            <a:solidFill>
              <a:schemeClr val="bg1"/>
            </a:solidFill>
            <a:ln w="76200">
              <a:solidFill>
                <a:srgbClr val="D55C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1" name="îŝḷîḓé-Oval 16"/>
            <p:cNvSpPr/>
            <p:nvPr/>
          </p:nvSpPr>
          <p:spPr>
            <a:xfrm>
              <a:off x="6620206" y="2509852"/>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2" name="îŝḷîḓé-Oval 17"/>
            <p:cNvSpPr/>
            <p:nvPr/>
          </p:nvSpPr>
          <p:spPr>
            <a:xfrm>
              <a:off x="7187552" y="3621780"/>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3" name="îŝḷîḓé-Oval 18"/>
            <p:cNvSpPr/>
            <p:nvPr/>
          </p:nvSpPr>
          <p:spPr>
            <a:xfrm>
              <a:off x="4664699" y="4039661"/>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 name="îŝḷîḓé-Oval 19"/>
            <p:cNvSpPr/>
            <p:nvPr/>
          </p:nvSpPr>
          <p:spPr>
            <a:xfrm>
              <a:off x="5461429" y="4835088"/>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5" name="îṥļîḑé-Oval 20"/>
            <p:cNvSpPr/>
            <p:nvPr/>
          </p:nvSpPr>
          <p:spPr>
            <a:xfrm>
              <a:off x="6699518" y="4646165"/>
              <a:ext cx="635811" cy="635811"/>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6" name="îṥļîḑé-任意多边形: 形状 53"/>
            <p:cNvSpPr/>
            <p:nvPr/>
          </p:nvSpPr>
          <p:spPr bwMode="auto">
            <a:xfrm>
              <a:off x="4530311" y="2985359"/>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D55C5A"/>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17" name="îŝḷîḓé-Oval 16"/>
            <p:cNvSpPr/>
            <p:nvPr/>
          </p:nvSpPr>
          <p:spPr>
            <a:xfrm>
              <a:off x="6822280" y="2713565"/>
              <a:ext cx="231664" cy="22838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8" name="îŝḷîḓé-Oval 17"/>
            <p:cNvSpPr/>
            <p:nvPr/>
          </p:nvSpPr>
          <p:spPr>
            <a:xfrm>
              <a:off x="7392146" y="3823854"/>
              <a:ext cx="226624" cy="23166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19" name="îŝḷîḓé-Oval 18"/>
            <p:cNvSpPr/>
            <p:nvPr/>
          </p:nvSpPr>
          <p:spPr>
            <a:xfrm>
              <a:off x="4869985" y="4241735"/>
              <a:ext cx="225240" cy="231664"/>
            </a:xfrm>
            <a:custGeom>
              <a:avLst/>
              <a:gdLst>
                <a:gd name="T0" fmla="*/ 6023 w 6383"/>
                <a:gd name="T1" fmla="*/ 2985 h 6575"/>
                <a:gd name="T2" fmla="*/ 5921 w 6383"/>
                <a:gd name="T3" fmla="*/ 1957 h 6575"/>
                <a:gd name="T4" fmla="*/ 5304 w 6383"/>
                <a:gd name="T5" fmla="*/ 1379 h 6575"/>
                <a:gd name="T6" fmla="*/ 4619 w 6383"/>
                <a:gd name="T7" fmla="*/ 608 h 6575"/>
                <a:gd name="T8" fmla="*/ 3777 w 6383"/>
                <a:gd name="T9" fmla="*/ 501 h 6575"/>
                <a:gd name="T10" fmla="*/ 2768 w 6383"/>
                <a:gd name="T11" fmla="*/ 280 h 6575"/>
                <a:gd name="T12" fmla="*/ 2028 w 6383"/>
                <a:gd name="T13" fmla="*/ 688 h 6575"/>
                <a:gd name="T14" fmla="*/ 1083 w 6383"/>
                <a:gd name="T15" fmla="*/ 1103 h 6575"/>
                <a:gd name="T16" fmla="*/ 723 w 6383"/>
                <a:gd name="T17" fmla="*/ 1868 h 6575"/>
                <a:gd name="T18" fmla="*/ 201 w 6383"/>
                <a:gd name="T19" fmla="*/ 2759 h 6575"/>
                <a:gd name="T20" fmla="*/ 360 w 6383"/>
                <a:gd name="T21" fmla="*/ 3591 h 6575"/>
                <a:gd name="T22" fmla="*/ 461 w 6383"/>
                <a:gd name="T23" fmla="*/ 4619 h 6575"/>
                <a:gd name="T24" fmla="*/ 1079 w 6383"/>
                <a:gd name="T25" fmla="*/ 5197 h 6575"/>
                <a:gd name="T26" fmla="*/ 1764 w 6383"/>
                <a:gd name="T27" fmla="*/ 5968 h 6575"/>
                <a:gd name="T28" fmla="*/ 2604 w 6383"/>
                <a:gd name="T29" fmla="*/ 6073 h 6575"/>
                <a:gd name="T30" fmla="*/ 3613 w 6383"/>
                <a:gd name="T31" fmla="*/ 6295 h 6575"/>
                <a:gd name="T32" fmla="*/ 4353 w 6383"/>
                <a:gd name="T33" fmla="*/ 5888 h 6575"/>
                <a:gd name="T34" fmla="*/ 5299 w 6383"/>
                <a:gd name="T35" fmla="*/ 5473 h 6575"/>
                <a:gd name="T36" fmla="*/ 5659 w 6383"/>
                <a:gd name="T37" fmla="*/ 4708 h 6575"/>
                <a:gd name="T38" fmla="*/ 6180 w 6383"/>
                <a:gd name="T39" fmla="*/ 3817 h 6575"/>
                <a:gd name="T40" fmla="*/ 3877 w 6383"/>
                <a:gd name="T41" fmla="*/ 4231 h 6575"/>
                <a:gd name="T42" fmla="*/ 3381 w 6383"/>
                <a:gd name="T43" fmla="*/ 4613 h 6575"/>
                <a:gd name="T44" fmla="*/ 3287 w 6383"/>
                <a:gd name="T45" fmla="*/ 4924 h 6575"/>
                <a:gd name="T46" fmla="*/ 2960 w 6383"/>
                <a:gd name="T47" fmla="*/ 4820 h 6575"/>
                <a:gd name="T48" fmla="*/ 2844 w 6383"/>
                <a:gd name="T49" fmla="*/ 4529 h 6575"/>
                <a:gd name="T50" fmla="*/ 2356 w 6383"/>
                <a:gd name="T51" fmla="*/ 4233 h 6575"/>
                <a:gd name="T52" fmla="*/ 2560 w 6383"/>
                <a:gd name="T53" fmla="*/ 3940 h 6575"/>
                <a:gd name="T54" fmla="*/ 3307 w 6383"/>
                <a:gd name="T55" fmla="*/ 4036 h 6575"/>
                <a:gd name="T56" fmla="*/ 3193 w 6383"/>
                <a:gd name="T57" fmla="*/ 3535 h 6575"/>
                <a:gd name="T58" fmla="*/ 2365 w 6383"/>
                <a:gd name="T59" fmla="*/ 2705 h 6575"/>
                <a:gd name="T60" fmla="*/ 2991 w 6383"/>
                <a:gd name="T61" fmla="*/ 1897 h 6575"/>
                <a:gd name="T62" fmla="*/ 3105 w 6383"/>
                <a:gd name="T63" fmla="*/ 1651 h 6575"/>
                <a:gd name="T64" fmla="*/ 3401 w 6383"/>
                <a:gd name="T65" fmla="*/ 1856 h 6575"/>
                <a:gd name="T66" fmla="*/ 3865 w 6383"/>
                <a:gd name="T67" fmla="*/ 2119 h 6575"/>
                <a:gd name="T68" fmla="*/ 3847 w 6383"/>
                <a:gd name="T69" fmla="*/ 2508 h 6575"/>
                <a:gd name="T70" fmla="*/ 3208 w 6383"/>
                <a:gd name="T71" fmla="*/ 2464 h 6575"/>
                <a:gd name="T72" fmla="*/ 3025 w 6383"/>
                <a:gd name="T73" fmla="*/ 2832 h 6575"/>
                <a:gd name="T74" fmla="*/ 3647 w 6383"/>
                <a:gd name="T75" fmla="*/ 3137 h 6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83" h="6575">
                  <a:moveTo>
                    <a:pt x="6023" y="3591"/>
                  </a:moveTo>
                  <a:cubicBezTo>
                    <a:pt x="5895" y="3409"/>
                    <a:pt x="5895" y="3167"/>
                    <a:pt x="6023" y="2985"/>
                  </a:cubicBezTo>
                  <a:lnTo>
                    <a:pt x="6181" y="2759"/>
                  </a:lnTo>
                  <a:cubicBezTo>
                    <a:pt x="6383" y="2472"/>
                    <a:pt x="6253" y="2072"/>
                    <a:pt x="5921" y="1957"/>
                  </a:cubicBezTo>
                  <a:lnTo>
                    <a:pt x="5660" y="1868"/>
                  </a:lnTo>
                  <a:cubicBezTo>
                    <a:pt x="5451" y="1796"/>
                    <a:pt x="5308" y="1600"/>
                    <a:pt x="5304" y="1379"/>
                  </a:cubicBezTo>
                  <a:lnTo>
                    <a:pt x="5300" y="1103"/>
                  </a:lnTo>
                  <a:cubicBezTo>
                    <a:pt x="5295" y="752"/>
                    <a:pt x="4953" y="505"/>
                    <a:pt x="4619" y="608"/>
                  </a:cubicBezTo>
                  <a:lnTo>
                    <a:pt x="4353" y="688"/>
                  </a:lnTo>
                  <a:cubicBezTo>
                    <a:pt x="4141" y="753"/>
                    <a:pt x="3911" y="679"/>
                    <a:pt x="3777" y="501"/>
                  </a:cubicBezTo>
                  <a:lnTo>
                    <a:pt x="3611" y="280"/>
                  </a:lnTo>
                  <a:cubicBezTo>
                    <a:pt x="3400" y="0"/>
                    <a:pt x="2979" y="0"/>
                    <a:pt x="2768" y="280"/>
                  </a:cubicBezTo>
                  <a:lnTo>
                    <a:pt x="2604" y="501"/>
                  </a:lnTo>
                  <a:cubicBezTo>
                    <a:pt x="2471" y="679"/>
                    <a:pt x="2240" y="753"/>
                    <a:pt x="2028" y="688"/>
                  </a:cubicBezTo>
                  <a:lnTo>
                    <a:pt x="1764" y="608"/>
                  </a:lnTo>
                  <a:cubicBezTo>
                    <a:pt x="1429" y="505"/>
                    <a:pt x="1088" y="752"/>
                    <a:pt x="1083" y="1103"/>
                  </a:cubicBezTo>
                  <a:lnTo>
                    <a:pt x="1079" y="1379"/>
                  </a:lnTo>
                  <a:cubicBezTo>
                    <a:pt x="1075" y="1600"/>
                    <a:pt x="933" y="1796"/>
                    <a:pt x="723" y="1868"/>
                  </a:cubicBezTo>
                  <a:lnTo>
                    <a:pt x="461" y="1957"/>
                  </a:lnTo>
                  <a:cubicBezTo>
                    <a:pt x="129" y="2071"/>
                    <a:pt x="0" y="2471"/>
                    <a:pt x="201" y="2759"/>
                  </a:cubicBezTo>
                  <a:lnTo>
                    <a:pt x="360" y="2985"/>
                  </a:lnTo>
                  <a:cubicBezTo>
                    <a:pt x="488" y="3167"/>
                    <a:pt x="488" y="3409"/>
                    <a:pt x="360" y="3591"/>
                  </a:cubicBezTo>
                  <a:lnTo>
                    <a:pt x="201" y="3817"/>
                  </a:lnTo>
                  <a:cubicBezTo>
                    <a:pt x="0" y="4104"/>
                    <a:pt x="129" y="4504"/>
                    <a:pt x="461" y="4619"/>
                  </a:cubicBezTo>
                  <a:lnTo>
                    <a:pt x="723" y="4708"/>
                  </a:lnTo>
                  <a:cubicBezTo>
                    <a:pt x="932" y="4780"/>
                    <a:pt x="1075" y="4976"/>
                    <a:pt x="1079" y="5197"/>
                  </a:cubicBezTo>
                  <a:lnTo>
                    <a:pt x="1083" y="5473"/>
                  </a:lnTo>
                  <a:cubicBezTo>
                    <a:pt x="1088" y="5824"/>
                    <a:pt x="1429" y="6071"/>
                    <a:pt x="1764" y="5968"/>
                  </a:cubicBezTo>
                  <a:lnTo>
                    <a:pt x="2028" y="5887"/>
                  </a:lnTo>
                  <a:cubicBezTo>
                    <a:pt x="2240" y="5821"/>
                    <a:pt x="2471" y="5896"/>
                    <a:pt x="2604" y="6073"/>
                  </a:cubicBezTo>
                  <a:lnTo>
                    <a:pt x="2771" y="6295"/>
                  </a:lnTo>
                  <a:cubicBezTo>
                    <a:pt x="2981" y="6575"/>
                    <a:pt x="3403" y="6575"/>
                    <a:pt x="3613" y="6295"/>
                  </a:cubicBezTo>
                  <a:lnTo>
                    <a:pt x="3777" y="6075"/>
                  </a:lnTo>
                  <a:cubicBezTo>
                    <a:pt x="3911" y="5897"/>
                    <a:pt x="4141" y="5823"/>
                    <a:pt x="4353" y="5888"/>
                  </a:cubicBezTo>
                  <a:lnTo>
                    <a:pt x="4617" y="5968"/>
                  </a:lnTo>
                  <a:cubicBezTo>
                    <a:pt x="4952" y="6071"/>
                    <a:pt x="5293" y="5824"/>
                    <a:pt x="5299" y="5473"/>
                  </a:cubicBezTo>
                  <a:lnTo>
                    <a:pt x="5303" y="5197"/>
                  </a:lnTo>
                  <a:cubicBezTo>
                    <a:pt x="5307" y="4976"/>
                    <a:pt x="5448" y="4780"/>
                    <a:pt x="5659" y="4708"/>
                  </a:cubicBezTo>
                  <a:lnTo>
                    <a:pt x="5920" y="4619"/>
                  </a:lnTo>
                  <a:cubicBezTo>
                    <a:pt x="6252" y="4505"/>
                    <a:pt x="6381" y="4105"/>
                    <a:pt x="6180" y="3817"/>
                  </a:cubicBezTo>
                  <a:lnTo>
                    <a:pt x="6023" y="3591"/>
                  </a:lnTo>
                  <a:close/>
                  <a:moveTo>
                    <a:pt x="3877" y="4231"/>
                  </a:moveTo>
                  <a:cubicBezTo>
                    <a:pt x="3773" y="4357"/>
                    <a:pt x="3637" y="4443"/>
                    <a:pt x="3479" y="4487"/>
                  </a:cubicBezTo>
                  <a:cubicBezTo>
                    <a:pt x="3409" y="4505"/>
                    <a:pt x="3379" y="4541"/>
                    <a:pt x="3381" y="4613"/>
                  </a:cubicBezTo>
                  <a:cubicBezTo>
                    <a:pt x="3384" y="4684"/>
                    <a:pt x="3381" y="4755"/>
                    <a:pt x="3381" y="4825"/>
                  </a:cubicBezTo>
                  <a:cubicBezTo>
                    <a:pt x="3381" y="4888"/>
                    <a:pt x="3349" y="4923"/>
                    <a:pt x="3287" y="4924"/>
                  </a:cubicBezTo>
                  <a:cubicBezTo>
                    <a:pt x="3211" y="4925"/>
                    <a:pt x="3135" y="4925"/>
                    <a:pt x="3059" y="4924"/>
                  </a:cubicBezTo>
                  <a:cubicBezTo>
                    <a:pt x="2992" y="4923"/>
                    <a:pt x="2961" y="4885"/>
                    <a:pt x="2960" y="4820"/>
                  </a:cubicBezTo>
                  <a:cubicBezTo>
                    <a:pt x="2960" y="4768"/>
                    <a:pt x="2959" y="4717"/>
                    <a:pt x="2959" y="4665"/>
                  </a:cubicBezTo>
                  <a:cubicBezTo>
                    <a:pt x="2957" y="4552"/>
                    <a:pt x="2953" y="4547"/>
                    <a:pt x="2844" y="4529"/>
                  </a:cubicBezTo>
                  <a:cubicBezTo>
                    <a:pt x="2704" y="4507"/>
                    <a:pt x="2567" y="4475"/>
                    <a:pt x="2439" y="4413"/>
                  </a:cubicBezTo>
                  <a:cubicBezTo>
                    <a:pt x="2337" y="4364"/>
                    <a:pt x="2328" y="4339"/>
                    <a:pt x="2356" y="4233"/>
                  </a:cubicBezTo>
                  <a:cubicBezTo>
                    <a:pt x="2377" y="4155"/>
                    <a:pt x="2399" y="4076"/>
                    <a:pt x="2424" y="3999"/>
                  </a:cubicBezTo>
                  <a:cubicBezTo>
                    <a:pt x="2452" y="3908"/>
                    <a:pt x="2477" y="3897"/>
                    <a:pt x="2560" y="3940"/>
                  </a:cubicBezTo>
                  <a:cubicBezTo>
                    <a:pt x="2701" y="4013"/>
                    <a:pt x="2852" y="4055"/>
                    <a:pt x="3011" y="4075"/>
                  </a:cubicBezTo>
                  <a:cubicBezTo>
                    <a:pt x="3112" y="4088"/>
                    <a:pt x="3212" y="4077"/>
                    <a:pt x="3307" y="4036"/>
                  </a:cubicBezTo>
                  <a:cubicBezTo>
                    <a:pt x="3483" y="3959"/>
                    <a:pt x="3511" y="3755"/>
                    <a:pt x="3361" y="3633"/>
                  </a:cubicBezTo>
                  <a:cubicBezTo>
                    <a:pt x="3311" y="3592"/>
                    <a:pt x="3253" y="3561"/>
                    <a:pt x="3193" y="3535"/>
                  </a:cubicBezTo>
                  <a:cubicBezTo>
                    <a:pt x="3039" y="3467"/>
                    <a:pt x="2879" y="3415"/>
                    <a:pt x="2733" y="3328"/>
                  </a:cubicBezTo>
                  <a:cubicBezTo>
                    <a:pt x="2497" y="3187"/>
                    <a:pt x="2347" y="2992"/>
                    <a:pt x="2365" y="2705"/>
                  </a:cubicBezTo>
                  <a:cubicBezTo>
                    <a:pt x="2385" y="2380"/>
                    <a:pt x="2569" y="2177"/>
                    <a:pt x="2867" y="2069"/>
                  </a:cubicBezTo>
                  <a:cubicBezTo>
                    <a:pt x="2989" y="2024"/>
                    <a:pt x="2991" y="2027"/>
                    <a:pt x="2991" y="1897"/>
                  </a:cubicBezTo>
                  <a:lnTo>
                    <a:pt x="2991" y="1767"/>
                  </a:lnTo>
                  <a:cubicBezTo>
                    <a:pt x="2993" y="1669"/>
                    <a:pt x="3009" y="1653"/>
                    <a:pt x="3105" y="1651"/>
                  </a:cubicBezTo>
                  <a:cubicBezTo>
                    <a:pt x="3135" y="1649"/>
                    <a:pt x="3165" y="1651"/>
                    <a:pt x="3195" y="1651"/>
                  </a:cubicBezTo>
                  <a:cubicBezTo>
                    <a:pt x="3400" y="1651"/>
                    <a:pt x="3400" y="1651"/>
                    <a:pt x="3401" y="1856"/>
                  </a:cubicBezTo>
                  <a:cubicBezTo>
                    <a:pt x="3401" y="2001"/>
                    <a:pt x="3401" y="2001"/>
                    <a:pt x="3547" y="2024"/>
                  </a:cubicBezTo>
                  <a:cubicBezTo>
                    <a:pt x="3657" y="2041"/>
                    <a:pt x="3764" y="2075"/>
                    <a:pt x="3865" y="2119"/>
                  </a:cubicBezTo>
                  <a:cubicBezTo>
                    <a:pt x="3921" y="2144"/>
                    <a:pt x="3943" y="2183"/>
                    <a:pt x="3925" y="2243"/>
                  </a:cubicBezTo>
                  <a:cubicBezTo>
                    <a:pt x="3900" y="2332"/>
                    <a:pt x="3876" y="2420"/>
                    <a:pt x="3847" y="2508"/>
                  </a:cubicBezTo>
                  <a:cubicBezTo>
                    <a:pt x="3820" y="2591"/>
                    <a:pt x="3793" y="2603"/>
                    <a:pt x="3713" y="2564"/>
                  </a:cubicBezTo>
                  <a:cubicBezTo>
                    <a:pt x="3553" y="2487"/>
                    <a:pt x="3385" y="2455"/>
                    <a:pt x="3208" y="2464"/>
                  </a:cubicBezTo>
                  <a:cubicBezTo>
                    <a:pt x="3161" y="2467"/>
                    <a:pt x="3116" y="2473"/>
                    <a:pt x="3073" y="2492"/>
                  </a:cubicBezTo>
                  <a:cubicBezTo>
                    <a:pt x="2920" y="2559"/>
                    <a:pt x="2896" y="2728"/>
                    <a:pt x="3025" y="2832"/>
                  </a:cubicBezTo>
                  <a:cubicBezTo>
                    <a:pt x="3091" y="2885"/>
                    <a:pt x="3167" y="2923"/>
                    <a:pt x="3245" y="2956"/>
                  </a:cubicBezTo>
                  <a:cubicBezTo>
                    <a:pt x="3381" y="3012"/>
                    <a:pt x="3517" y="3065"/>
                    <a:pt x="3647" y="3137"/>
                  </a:cubicBezTo>
                  <a:cubicBezTo>
                    <a:pt x="4056" y="3365"/>
                    <a:pt x="4167" y="3880"/>
                    <a:pt x="3877" y="4231"/>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0" name="îŝḷîḓé-Oval 19"/>
            <p:cNvSpPr/>
            <p:nvPr/>
          </p:nvSpPr>
          <p:spPr>
            <a:xfrm>
              <a:off x="5663503" y="5046161"/>
              <a:ext cx="231664" cy="213665"/>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21" name="îṥļîḑé-Oval 20"/>
            <p:cNvSpPr/>
            <p:nvPr/>
          </p:nvSpPr>
          <p:spPr>
            <a:xfrm>
              <a:off x="6901592" y="4848392"/>
              <a:ext cx="231664" cy="231359"/>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C8001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6" name="文本框 36"/>
          <p:cNvSpPr txBox="1"/>
          <p:nvPr/>
        </p:nvSpPr>
        <p:spPr>
          <a:xfrm>
            <a:off x="804545" y="2639060"/>
            <a:ext cx="2599055" cy="386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处理好继承和创新的关系</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28" name="文本框 36"/>
          <p:cNvSpPr txBox="1"/>
          <p:nvPr/>
        </p:nvSpPr>
        <p:spPr>
          <a:xfrm>
            <a:off x="1320165" y="3410585"/>
            <a:ext cx="2691765" cy="386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处理好政府和市场的关系</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35" name="矩形 34"/>
          <p:cNvSpPr/>
          <p:nvPr/>
        </p:nvSpPr>
        <p:spPr>
          <a:xfrm>
            <a:off x="5219065" y="3006725"/>
            <a:ext cx="2877820" cy="93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处理好开放和自主的关系</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36" name="文本框 35"/>
          <p:cNvSpPr txBox="1"/>
          <p:nvPr/>
        </p:nvSpPr>
        <p:spPr>
          <a:xfrm>
            <a:off x="5619750" y="2346325"/>
            <a:ext cx="2477135" cy="386080"/>
          </a:xfrm>
          <a:prstGeom prst="rect">
            <a:avLst/>
          </a:prstGeom>
          <a:noFill/>
        </p:spPr>
        <p:txBody>
          <a:bodyPr wrap="square" rtlCol="0" anchor="t">
            <a:spAutoFit/>
          </a:bodyPr>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处理好发展和安全的关系</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37" name="文本框 36"/>
          <p:cNvSpPr txBox="1"/>
          <p:nvPr/>
        </p:nvSpPr>
        <p:spPr>
          <a:xfrm>
            <a:off x="5168900" y="1392555"/>
            <a:ext cx="2580005" cy="386080"/>
          </a:xfrm>
          <a:prstGeom prst="rect">
            <a:avLst/>
          </a:prstGeom>
          <a:noFill/>
        </p:spPr>
        <p:txBody>
          <a:bodyPr wrap="square" rtlCol="0" anchor="t">
            <a:spAutoFit/>
          </a:bodyPr>
          <a:p>
            <a:pPr lvl="0">
              <a:lnSpc>
                <a:spcPct val="120000"/>
              </a:lnSpc>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处理好战略和战术的关系</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pic>
        <p:nvPicPr>
          <p:cNvPr id="55" name="图片 54" descr="未标题圆角"/>
          <p:cNvPicPr>
            <a:picLocks noChangeAspect="1"/>
          </p:cNvPicPr>
          <p:nvPr/>
        </p:nvPicPr>
        <p:blipFill>
          <a:blip r:embed="rId1"/>
          <a:stretch>
            <a:fillRect/>
          </a:stretch>
        </p:blipFill>
        <p:spPr>
          <a:xfrm>
            <a:off x="-16510" y="-8255"/>
            <a:ext cx="626745" cy="293370"/>
          </a:xfrm>
          <a:prstGeom prst="rect">
            <a:avLst/>
          </a:prstGeom>
        </p:spPr>
      </p:pic>
      <p:pic>
        <p:nvPicPr>
          <p:cNvPr id="61" name="图片 60" descr="圆角2"/>
          <p:cNvPicPr>
            <a:picLocks noChangeAspect="1"/>
          </p:cNvPicPr>
          <p:nvPr/>
        </p:nvPicPr>
        <p:blipFill>
          <a:blip r:embed="rId2"/>
          <a:stretch>
            <a:fillRect/>
          </a:stretch>
        </p:blipFill>
        <p:spPr>
          <a:xfrm>
            <a:off x="635" y="4655820"/>
            <a:ext cx="9143365" cy="487680"/>
          </a:xfrm>
          <a:prstGeom prst="rect">
            <a:avLst/>
          </a:prstGeom>
        </p:spPr>
      </p:pic>
      <p:pic>
        <p:nvPicPr>
          <p:cNvPr id="62" name="图片 61" descr="未标题-12"/>
          <p:cNvPicPr>
            <a:picLocks noChangeAspect="1"/>
          </p:cNvPicPr>
          <p:nvPr>
            <p:custDataLst>
              <p:tags r:id="rId3"/>
            </p:custDataLst>
          </p:nvPr>
        </p:nvPicPr>
        <p:blipFill>
          <a:blip r:embed="rId4"/>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5"/>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8" grpId="0"/>
      <p:bldP spid="28" grpId="1"/>
      <p:bldP spid="35" grpId="0" animBg="1"/>
      <p:bldP spid="35" grpId="1" animBg="1"/>
      <p:bldP spid="36" grpId="0"/>
      <p:bldP spid="36" grpId="1"/>
      <p:bldP spid="37"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5030" y="310515"/>
            <a:ext cx="3812540" cy="398780"/>
          </a:xfrm>
          <a:prstGeom prst="rect">
            <a:avLst/>
          </a:prstGeom>
          <a:noFill/>
          <a:effectLst/>
        </p:spPr>
        <p:txBody>
          <a:bodyPr wrap="square" rtlCol="0">
            <a:spAutoFit/>
          </a:bodyPr>
          <a:lstStyle/>
          <a:p>
            <a:pPr algn="l"/>
            <a:r>
              <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规划《建议》的核心要义的体现</a:t>
            </a:r>
            <a:endParaRPr lang="zh-CN" altLang="en-US" sz="20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p:nvPr/>
        </p:nvCxnSpPr>
        <p:spPr>
          <a:xfrm>
            <a:off x="4740910" y="530860"/>
            <a:ext cx="4146550" cy="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6499225" y="254635"/>
            <a:ext cx="2458720" cy="275590"/>
          </a:xfrm>
          <a:prstGeom prst="rect">
            <a:avLst/>
          </a:prstGeom>
          <a:noFill/>
        </p:spPr>
        <p:txBody>
          <a:bodyPr wrap="square">
            <a:spAutoFit/>
          </a:bodyPr>
          <a:p>
            <a:r>
              <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rPr>
              <a:t>◇ 党的十九届五中全会精神深读 ◇</a:t>
            </a:r>
            <a:endParaRPr lang="zh-CN" altLang="en-US" sz="1200" dirty="0">
              <a:solidFill>
                <a:schemeClr val="accent1"/>
              </a:solidFill>
              <a:latin typeface="微软雅黑" panose="020B0503020204020204" charset="-122"/>
              <a:ea typeface="微软雅黑" panose="020B0503020204020204" charset="-122"/>
              <a:sym typeface="字魂35号-经典雅黑" panose="02000000000000000000" pitchFamily="2" charset="-122"/>
            </a:endParaRPr>
          </a:p>
        </p:txBody>
      </p:sp>
      <p:sp>
        <p:nvSpPr>
          <p:cNvPr id="6" name="L 形 5"/>
          <p:cNvSpPr/>
          <p:nvPr/>
        </p:nvSpPr>
        <p:spPr>
          <a:xfrm rot="13509573">
            <a:off x="3053715" y="2004695"/>
            <a:ext cx="253365" cy="270510"/>
          </a:xfrm>
          <a:prstGeom prst="corner">
            <a:avLst>
              <a:gd name="adj1" fmla="val 33246"/>
              <a:gd name="adj2" fmla="val 30243"/>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prstClr val="white"/>
              </a:solidFill>
              <a:effectLst/>
              <a:uLnTx/>
              <a:uFillTx/>
              <a:latin typeface="方正黑体简体" panose="02010601030101010101" charset="-122"/>
              <a:ea typeface="方正黑体简体" panose="02010601030101010101" charset="-122"/>
              <a:cs typeface="+mn-cs"/>
            </a:endParaRPr>
          </a:p>
        </p:txBody>
      </p:sp>
      <p:sp>
        <p:nvSpPr>
          <p:cNvPr id="10" name="L 形 9"/>
          <p:cNvSpPr/>
          <p:nvPr/>
        </p:nvSpPr>
        <p:spPr>
          <a:xfrm rot="13509573">
            <a:off x="5952490" y="2004695"/>
            <a:ext cx="253365" cy="270510"/>
          </a:xfrm>
          <a:prstGeom prst="corner">
            <a:avLst>
              <a:gd name="adj1" fmla="val 33246"/>
              <a:gd name="adj2" fmla="val 30243"/>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prstClr val="white"/>
              </a:solidFill>
              <a:effectLst/>
              <a:uLnTx/>
              <a:uFillTx/>
              <a:latin typeface="方正黑体简体" panose="02010601030101010101" charset="-122"/>
              <a:ea typeface="方正黑体简体" panose="02010601030101010101" charset="-122"/>
              <a:cs typeface="+mn-cs"/>
            </a:endParaRPr>
          </a:p>
        </p:txBody>
      </p:sp>
      <p:sp>
        <p:nvSpPr>
          <p:cNvPr id="12" name="六边形 11"/>
          <p:cNvSpPr/>
          <p:nvPr/>
        </p:nvSpPr>
        <p:spPr bwMode="auto">
          <a:xfrm>
            <a:off x="1380490" y="171005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40" name="KSO_Shape"/>
          <p:cNvSpPr/>
          <p:nvPr/>
        </p:nvSpPr>
        <p:spPr bwMode="auto">
          <a:xfrm>
            <a:off x="1645285" y="1896110"/>
            <a:ext cx="368300" cy="380365"/>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42" name="六边形 41"/>
          <p:cNvSpPr/>
          <p:nvPr/>
        </p:nvSpPr>
        <p:spPr bwMode="auto">
          <a:xfrm>
            <a:off x="4173220" y="170878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3" name="KSO_Shape"/>
          <p:cNvSpPr/>
          <p:nvPr/>
        </p:nvSpPr>
        <p:spPr bwMode="auto">
          <a:xfrm>
            <a:off x="4454525" y="1877060"/>
            <a:ext cx="410210" cy="35496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45" name="六边形 44"/>
          <p:cNvSpPr/>
          <p:nvPr/>
        </p:nvSpPr>
        <p:spPr bwMode="auto">
          <a:xfrm>
            <a:off x="6964045" y="1710055"/>
            <a:ext cx="930910" cy="738505"/>
          </a:xfrm>
          <a:prstGeom prst="hexagon">
            <a:avLst>
              <a:gd name="adj" fmla="val 25000"/>
              <a:gd name="vf" fmla="val 115470"/>
            </a:avLst>
          </a:prstGeom>
          <a:solidFill>
            <a:srgbClr val="EA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a:ln>
                <a:noFill/>
              </a:ln>
              <a:solidFill>
                <a:prstClr val="black">
                  <a:hueOff val="0"/>
                  <a:satOff val="0"/>
                  <a:lumOff val="0"/>
                  <a:alphaOff val="0"/>
                </a:prstClr>
              </a:solidFill>
              <a:effectLst/>
              <a:uLnTx/>
              <a:uFillTx/>
              <a:latin typeface="方正黑体简体" panose="02010601030101010101" charset="-122"/>
              <a:ea typeface="方正黑体简体" panose="02010601030101010101" charset="-122"/>
              <a:cs typeface="+mn-cs"/>
            </a:endParaRPr>
          </a:p>
        </p:txBody>
      </p:sp>
      <p:sp>
        <p:nvSpPr>
          <p:cNvPr id="46" name="KSO_Shape"/>
          <p:cNvSpPr/>
          <p:nvPr/>
        </p:nvSpPr>
        <p:spPr bwMode="auto">
          <a:xfrm>
            <a:off x="7245985" y="1963420"/>
            <a:ext cx="409575" cy="26479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80" i="0" u="none" strike="noStrike" kern="1200" cap="none" spc="0" normalizeH="0" baseline="0" noProof="0" dirty="0">
              <a:ln>
                <a:noFill/>
              </a:ln>
              <a:solidFill>
                <a:srgbClr val="FFFFFF"/>
              </a:solidFill>
              <a:effectLst/>
              <a:uLnTx/>
              <a:uFillTx/>
              <a:latin typeface="方正黑体简体" panose="02010601030101010101" charset="-122"/>
              <a:ea typeface="方正黑体简体" panose="02010601030101010101" charset="-122"/>
              <a:cs typeface="+mn-cs"/>
            </a:endParaRPr>
          </a:p>
        </p:txBody>
      </p:sp>
      <p:sp>
        <p:nvSpPr>
          <p:cNvPr id="24" name="矩形 23"/>
          <p:cNvSpPr/>
          <p:nvPr/>
        </p:nvSpPr>
        <p:spPr>
          <a:xfrm>
            <a:off x="6656705" y="2540000"/>
            <a:ext cx="1712595" cy="705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nSpc>
                <a:spcPct val="120000"/>
              </a:lnSpc>
              <a:defRPr/>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新发展格局</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26" name="矩形 25"/>
          <p:cNvSpPr/>
          <p:nvPr/>
        </p:nvSpPr>
        <p:spPr>
          <a:xfrm>
            <a:off x="3957955" y="2424430"/>
            <a:ext cx="1745615" cy="93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lvl="0">
              <a:lnSpc>
                <a:spcPct val="120000"/>
              </a:lnSpc>
              <a:defRPr/>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新发展理念</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sp>
        <p:nvSpPr>
          <p:cNvPr id="71" name="文本框 70"/>
          <p:cNvSpPr txBox="1"/>
          <p:nvPr>
            <p:custDataLst>
              <p:tags r:id="rId1"/>
            </p:custDataLst>
          </p:nvPr>
        </p:nvSpPr>
        <p:spPr>
          <a:xfrm>
            <a:off x="820420" y="2774315"/>
            <a:ext cx="2018030" cy="237490"/>
          </a:xfrm>
          <a:prstGeom prst="rect">
            <a:avLst/>
          </a:prstGeom>
          <a:noFill/>
        </p:spPr>
        <p:txBody>
          <a:bodyPr wrap="square" lIns="90000" tIns="46800" rIns="90000" bIns="46800" rtlCol="0" anchor="ctr" anchorCtr="0">
            <a:noAutofit/>
          </a:bodyPr>
          <a:p>
            <a:pPr algn="ctr">
              <a:lnSpc>
                <a:spcPct val="120000"/>
              </a:lnSpc>
            </a:pPr>
            <a:r>
              <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rPr>
              <a:t>新发展阶段</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字魂35号-经典雅黑" panose="02000000000000000000" pitchFamily="2" charset="-122"/>
            </a:endParaRPr>
          </a:p>
        </p:txBody>
      </p:sp>
      <p:pic>
        <p:nvPicPr>
          <p:cNvPr id="17" name="图片 16" descr="未标题圆角"/>
          <p:cNvPicPr>
            <a:picLocks noChangeAspect="1"/>
          </p:cNvPicPr>
          <p:nvPr/>
        </p:nvPicPr>
        <p:blipFill>
          <a:blip r:embed="rId2"/>
          <a:stretch>
            <a:fillRect/>
          </a:stretch>
        </p:blipFill>
        <p:spPr>
          <a:xfrm>
            <a:off x="-16510" y="-8255"/>
            <a:ext cx="626745" cy="293370"/>
          </a:xfrm>
          <a:prstGeom prst="rect">
            <a:avLst/>
          </a:prstGeom>
        </p:spPr>
      </p:pic>
      <p:pic>
        <p:nvPicPr>
          <p:cNvPr id="18" name="图片 17" descr="圆角2"/>
          <p:cNvPicPr>
            <a:picLocks noChangeAspect="1"/>
          </p:cNvPicPr>
          <p:nvPr/>
        </p:nvPicPr>
        <p:blipFill>
          <a:blip r:embed="rId3"/>
          <a:stretch>
            <a:fillRect/>
          </a:stretch>
        </p:blipFill>
        <p:spPr>
          <a:xfrm>
            <a:off x="635" y="4655820"/>
            <a:ext cx="9143365" cy="487680"/>
          </a:xfrm>
          <a:prstGeom prst="rect">
            <a:avLst/>
          </a:prstGeom>
        </p:spPr>
      </p:pic>
      <p:pic>
        <p:nvPicPr>
          <p:cNvPr id="19" name="图片 18" descr="未标题-12"/>
          <p:cNvPicPr>
            <a:picLocks noChangeAspect="1"/>
          </p:cNvPicPr>
          <p:nvPr>
            <p:custDataLst>
              <p:tags r:id="rId4"/>
            </p:custDataLst>
          </p:nvPr>
        </p:nvPicPr>
        <p:blipFill>
          <a:blip r:embed="rId5"/>
          <a:stretch>
            <a:fillRect/>
          </a:stretch>
        </p:blipFill>
        <p:spPr>
          <a:xfrm>
            <a:off x="342900" y="229870"/>
            <a:ext cx="605790" cy="601980"/>
          </a:xfrm>
          <a:prstGeom prst="rect">
            <a:avLst/>
          </a:prstGeom>
        </p:spPr>
      </p:pic>
      <p:pic>
        <p:nvPicPr>
          <p:cNvPr id="4" name="图片 3" descr="E:\五中全会\解读\66.png66"/>
          <p:cNvPicPr>
            <a:picLocks noChangeAspect="1"/>
          </p:cNvPicPr>
          <p:nvPr/>
        </p:nvPicPr>
        <p:blipFill>
          <a:blip r:embed="rId6"/>
          <a:srcRect/>
          <a:stretch>
            <a:fillRect/>
          </a:stretch>
        </p:blipFill>
        <p:spPr>
          <a:xfrm>
            <a:off x="7295515" y="422910"/>
            <a:ext cx="1744345" cy="17443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split orient="vert" dir="in"/>
      </p:transition>
    </mc:Choice>
    <mc:Fallback>
      <p:transition>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26" grpId="0" animBg="1"/>
      <p:bldP spid="26"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5330053" y="1801563"/>
            <a:ext cx="710750" cy="88254"/>
            <a:chOff x="7047471" y="3587545"/>
            <a:chExt cx="947667" cy="117672"/>
          </a:xfrm>
          <a:solidFill>
            <a:schemeClr val="accent2"/>
          </a:solidFill>
        </p:grpSpPr>
        <p:cxnSp>
          <p:nvCxnSpPr>
            <p:cNvPr id="4" name="直接连接符 3"/>
            <p:cNvCxnSpPr/>
            <p:nvPr/>
          </p:nvCxnSpPr>
          <p:spPr>
            <a:xfrm>
              <a:off x="716514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047471"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grpSp>
        <p:nvGrpSpPr>
          <p:cNvPr id="7" name="组合 6"/>
          <p:cNvGrpSpPr/>
          <p:nvPr/>
        </p:nvGrpSpPr>
        <p:grpSpPr>
          <a:xfrm>
            <a:off x="3102136" y="1801563"/>
            <a:ext cx="710750" cy="88254"/>
            <a:chOff x="4076914" y="3587545"/>
            <a:chExt cx="947666" cy="117672"/>
          </a:xfrm>
          <a:solidFill>
            <a:schemeClr val="accent1"/>
          </a:solidFill>
        </p:grpSpPr>
        <p:cxnSp>
          <p:nvCxnSpPr>
            <p:cNvPr id="8" name="直接连接符 7"/>
            <p:cNvCxnSpPr/>
            <p:nvPr/>
          </p:nvCxnSpPr>
          <p:spPr>
            <a:xfrm>
              <a:off x="4076914" y="3646381"/>
              <a:ext cx="829994"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906908" y="3587545"/>
              <a:ext cx="117672" cy="11767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000" b="1">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sp>
        <p:nvSpPr>
          <p:cNvPr id="11" name="文本框 10"/>
          <p:cNvSpPr txBox="1"/>
          <p:nvPr/>
        </p:nvSpPr>
        <p:spPr>
          <a:xfrm>
            <a:off x="2644775" y="2709545"/>
            <a:ext cx="3840480" cy="64516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p>
            <a:pPr algn="l"/>
            <a:r>
              <a:rPr lang="zh-CN" altLang="en-US" sz="3600" b="1">
                <a:solidFill>
                  <a:srgbClr val="E70000"/>
                </a:solidFill>
                <a:latin typeface="微软雅黑" panose="020B0503020204020204" charset="-122"/>
                <a:ea typeface="微软雅黑" panose="020B0503020204020204" charset="-122"/>
              </a:rPr>
              <a:t>规划《建议》亮点</a:t>
            </a:r>
            <a:endParaRPr lang="zh-CN" altLang="en-US" sz="3600" b="1">
              <a:solidFill>
                <a:srgbClr val="E70000"/>
              </a:solidFill>
              <a:latin typeface="微软雅黑" panose="020B0503020204020204" charset="-122"/>
              <a:ea typeface="微软雅黑" panose="020B0503020204020204" charset="-122"/>
            </a:endParaRPr>
          </a:p>
        </p:txBody>
      </p:sp>
      <p:grpSp>
        <p:nvGrpSpPr>
          <p:cNvPr id="23" name="组合 22"/>
          <p:cNvGrpSpPr/>
          <p:nvPr/>
        </p:nvGrpSpPr>
        <p:grpSpPr>
          <a:xfrm>
            <a:off x="3935730" y="1290320"/>
            <a:ext cx="1259205" cy="972185"/>
            <a:chOff x="6198" y="2032"/>
            <a:chExt cx="1983" cy="1531"/>
          </a:xfrm>
        </p:grpSpPr>
        <p:sp>
          <p:nvSpPr>
            <p:cNvPr id="20" name="椭圆 19"/>
            <p:cNvSpPr/>
            <p:nvPr/>
          </p:nvSpPr>
          <p:spPr>
            <a:xfrm>
              <a:off x="6434" y="2032"/>
              <a:ext cx="1531" cy="1531"/>
            </a:xfrm>
            <a:prstGeom prst="ellipse">
              <a:avLst/>
            </a:prstGeom>
            <a:solidFill>
              <a:schemeClr val="accent1">
                <a:lumMod val="40000"/>
                <a:lumOff val="60000"/>
                <a:alpha val="50000"/>
              </a:schemeClr>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1" name="椭圆 20"/>
            <p:cNvSpPr/>
            <p:nvPr/>
          </p:nvSpPr>
          <p:spPr>
            <a:xfrm>
              <a:off x="6581" y="2174"/>
              <a:ext cx="1247" cy="1247"/>
            </a:xfrm>
            <a:prstGeom prst="ellipse">
              <a:avLst/>
            </a:prstGeom>
            <a:solidFill>
              <a:srgbClr val="DD0000"/>
            </a:solidFill>
            <a:ln w="25400" cap="flat" cmpd="sng" algn="ctr">
              <a:noFill/>
              <a:prstDash val="solid"/>
            </a:ln>
            <a:effectLst/>
          </p:spPr>
          <p:txBody>
            <a:bodyPr rtlCol="0" anchor="ctr"/>
            <a:lstStyle/>
            <a:p>
              <a:pPr algn="ctr" defTabSz="1218565">
                <a:defRPr/>
              </a:pPr>
              <a:endParaRPr lang="zh-CN" altLang="en-US" kern="0">
                <a:solidFill>
                  <a:sysClr val="window" lastClr="FFFFFF"/>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22" name="TextBox 14"/>
            <p:cNvSpPr txBox="1"/>
            <p:nvPr/>
          </p:nvSpPr>
          <p:spPr>
            <a:xfrm>
              <a:off x="6198" y="2303"/>
              <a:ext cx="1983" cy="10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71" tIns="47135" rIns="94271" bIns="47135">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rPr>
                <a:t>2</a:t>
              </a:r>
              <a:endParaRPr lang="zh-CN" altLang="en-US" sz="3600" kern="0" dirty="0">
                <a:solidFill>
                  <a:sysClr val="window" lastClr="FFFFFF"/>
                </a:solidFill>
                <a:effectLst/>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030" y="3293745"/>
            <a:ext cx="3569970" cy="5734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tags/tag1.xml><?xml version="1.0" encoding="utf-8"?>
<p:tagLst xmlns:p="http://schemas.openxmlformats.org/presentationml/2006/main">
  <p:tag name="KSO_WM_UNIT_PLACING_PICTURE_USER_VIEWPORT" val="{&quot;height&quot;:2777,&quot;width&quot;:2799}"/>
</p:tagLst>
</file>

<file path=ppt/tags/tag10.xml><?xml version="1.0" encoding="utf-8"?>
<p:tagLst xmlns:p="http://schemas.openxmlformats.org/presentationml/2006/main">
  <p:tag name="KSO_WM_UNIT_PLACING_PICTURE_USER_VIEWPORT" val="{&quot;height&quot;:2777,&quot;width&quot;:2799}"/>
</p:tagLst>
</file>

<file path=ppt/tags/tag11.xml><?xml version="1.0" encoding="utf-8"?>
<p:tagLst xmlns:p="http://schemas.openxmlformats.org/presentationml/2006/main">
  <p:tag name="KSO_WM_UNIT_PLACING_PICTURE_USER_VIEWPORT" val="{&quot;height&quot;:2777,&quot;width&quot;:2799}"/>
</p:tagLst>
</file>

<file path=ppt/tags/tag12.xml><?xml version="1.0" encoding="utf-8"?>
<p:tagLst xmlns:p="http://schemas.openxmlformats.org/presentationml/2006/main">
  <p:tag name="KSO_WM_UNIT_PLACING_PICTURE_USER_VIEWPORT" val="{&quot;height&quot;:2777,&quot;width&quot;:2799}"/>
</p:tagLst>
</file>

<file path=ppt/tags/tag13.xml><?xml version="1.0" encoding="utf-8"?>
<p:tagLst xmlns:p="http://schemas.openxmlformats.org/presentationml/2006/main">
  <p:tag name="KSO_WM_UNIT_PLACING_PICTURE_USER_VIEWPORT" val="{&quot;height&quot;:2777,&quot;width&quot;:2799}"/>
</p:tagLst>
</file>

<file path=ppt/tags/tag14.xml><?xml version="1.0" encoding="utf-8"?>
<p:tagLst xmlns:p="http://schemas.openxmlformats.org/presentationml/2006/main">
  <p:tag name="KSO_WM_UNIT_PLACING_PICTURE_USER_VIEWPORT" val="{&quot;height&quot;:2777,&quot;width&quot;:2799}"/>
</p:tagLst>
</file>

<file path=ppt/tags/tag15.xml><?xml version="1.0" encoding="utf-8"?>
<p:tagLst xmlns:p="http://schemas.openxmlformats.org/presentationml/2006/main">
  <p:tag name="KSO_WM_UNIT_PLACING_PICTURE_USER_VIEWPORT" val="{&quot;height&quot;:2777,&quot;width&quot;:2799}"/>
</p:tagLst>
</file>

<file path=ppt/tags/tag16.xml><?xml version="1.0" encoding="utf-8"?>
<p:tagLst xmlns:p="http://schemas.openxmlformats.org/presentationml/2006/main">
  <p:tag name="KSO_WM_UNIT_PLACING_PICTURE_USER_VIEWPORT" val="{&quot;height&quot;:2777,&quot;width&quot;:2799}"/>
</p:tagLst>
</file>

<file path=ppt/tags/tag17.xml><?xml version="1.0" encoding="utf-8"?>
<p:tagLst xmlns:p="http://schemas.openxmlformats.org/presentationml/2006/main">
  <p:tag name="KSO_WM_UNIT_PLACING_PICTURE_USER_VIEWPORT" val="{&quot;height&quot;:2777,&quot;width&quot;:2799}"/>
</p:tagLst>
</file>

<file path=ppt/tags/tag18.xml><?xml version="1.0" encoding="utf-8"?>
<p:tagLst xmlns:p="http://schemas.openxmlformats.org/presentationml/2006/main">
  <p:tag name="KSO_WM_UNIT_PLACING_PICTURE_USER_VIEWPORT" val="{&quot;height&quot;:2777,&quot;width&quot;:2799}"/>
</p:tagLst>
</file>

<file path=ppt/tags/tag19.xml><?xml version="1.0" encoding="utf-8"?>
<p:tagLst xmlns:p="http://schemas.openxmlformats.org/presentationml/2006/main">
  <p:tag name="KSO_WM_UNIT_PLACING_PICTURE_USER_VIEWPORT" val="{&quot;height&quot;:2777,&quot;width&quot;:2799}"/>
</p:tagLst>
</file>

<file path=ppt/tags/tag2.xml><?xml version="1.0" encoding="utf-8"?>
<p:tagLst xmlns:p="http://schemas.openxmlformats.org/presentationml/2006/main">
  <p:tag name="KSO_WM_UNIT_PLACING_PICTURE_USER_VIEWPORT" val="{&quot;height&quot;:2777,&quot;width&quot;:2799}"/>
</p:tagLst>
</file>

<file path=ppt/tags/tag20.xml><?xml version="1.0" encoding="utf-8"?>
<p:tagLst xmlns:p="http://schemas.openxmlformats.org/presentationml/2006/main">
  <p:tag name="KSO_WM_UNIT_PLACING_PICTURE_USER_VIEWPORT" val="{&quot;height&quot;:2777,&quot;width&quot;:2799}"/>
</p:tagLst>
</file>

<file path=ppt/tags/tag21.xml><?xml version="1.0" encoding="utf-8"?>
<p:tagLst xmlns:p="http://schemas.openxmlformats.org/presentationml/2006/main">
  <p:tag name="KSO_WM_UNIT_PLACING_PICTURE_USER_VIEWPORT" val="{&quot;height&quot;:2777,&quot;width&quot;:2799}"/>
</p:tagLst>
</file>

<file path=ppt/tags/tag22.xml><?xml version="1.0" encoding="utf-8"?>
<p:tagLst xmlns:p="http://schemas.openxmlformats.org/presentationml/2006/main">
  <p:tag name="KSO_WM_UNIT_PLACING_PICTURE_USER_VIEWPORT" val="{&quot;height&quot;:2777,&quot;width&quot;:2799}"/>
</p:tagLst>
</file>

<file path=ppt/tags/tag23.xml><?xml version="1.0" encoding="utf-8"?>
<p:tagLst xmlns:p="http://schemas.openxmlformats.org/presentationml/2006/main">
  <p:tag name="KSO_WM_UNIT_PLACING_PICTURE_USER_VIEWPORT" val="{&quot;height&quot;:2777,&quot;width&quot;:2799}"/>
</p:tagLst>
</file>

<file path=ppt/tags/tag24.xml><?xml version="1.0" encoding="utf-8"?>
<p:tagLst xmlns:p="http://schemas.openxmlformats.org/presentationml/2006/main">
  <p:tag name="KSO_WM_UNIT_PLACING_PICTURE_USER_VIEWPORT" val="{&quot;height&quot;:2777,&quot;width&quot;:2799}"/>
</p:tagLst>
</file>

<file path=ppt/tags/tag25.xml><?xml version="1.0" encoding="utf-8"?>
<p:tagLst xmlns:p="http://schemas.openxmlformats.org/presentationml/2006/main">
  <p:tag name="ISPRING_PRESENTATION_TITLE" val="PowerPoint 演示文稿"/>
</p:tagLst>
</file>

<file path=ppt/tags/tag3.xml><?xml version="1.0" encoding="utf-8"?>
<p:tagLst xmlns:p="http://schemas.openxmlformats.org/presentationml/2006/main">
  <p:tag name="KSO_WM_UNIT_PLACING_PICTURE_USER_VIEWPORT" val="{&quot;height&quot;:2777,&quot;width&quot;:2799}"/>
</p:tagLst>
</file>

<file path=ppt/tags/tag4.xml><?xml version="1.0" encoding="utf-8"?>
<p:tagLst xmlns:p="http://schemas.openxmlformats.org/presentationml/2006/main">
  <p:tag name="KSO_WM_UNIT_PLACING_PICTURE_USER_VIEWPORT" val="{&quot;height&quot;:2777,&quot;width&quot;:2799}"/>
</p:tagLst>
</file>

<file path=ppt/tags/tag5.xml><?xml version="1.0" encoding="utf-8"?>
<p:tagLst xmlns:p="http://schemas.openxmlformats.org/presentationml/2006/main">
  <p:tag name="KSO_WM_UNIT_PLACING_PICTURE_USER_VIEWPORT" val="{&quot;height&quot;:2777,&quot;width&quot;:2799}"/>
</p:tagLst>
</file>

<file path=ppt/tags/tag6.xml><?xml version="1.0" encoding="utf-8"?>
<p:tagLst xmlns:p="http://schemas.openxmlformats.org/presentationml/2006/main">
  <p:tag name="KSO_WM_UNIT_PLACING_PICTURE_USER_VIEWPORT" val="{&quot;height&quot;:2777,&quot;width&quot;:2799}"/>
</p:tagLst>
</file>

<file path=ppt/tags/tag7.xml><?xml version="1.0" encoding="utf-8"?>
<p:tagLst xmlns:p="http://schemas.openxmlformats.org/presentationml/2006/main">
  <p:tag name="KSO_WM_UNIT_HIGHLIGHT" val="0"/>
  <p:tag name="KSO_WM_UNIT_COMPATIBLE" val="0"/>
  <p:tag name="KSO_WM_DIAGRAM_GROUP_CODE" val="l1-1"/>
  <p:tag name="KSO_WM_UNIT_ID" val="diagram20187606_2*l_h_a*1_3_1"/>
  <p:tag name="KSO_WM_TEMPLATE_CATEGORY" val="diagram"/>
  <p:tag name="KSO_WM_TEMPLATE_INDEX" val="20187606"/>
  <p:tag name="KSO_WM_UNIT_LAYERLEVEL" val="1_1_1"/>
  <p:tag name="KSO_WM_TAG_VERSION" val="1.0"/>
  <p:tag name="KSO_WM_BEAUTIFY_FLAG" val="#wm#"/>
  <p:tag name="KSO_WM_UNIT_ISCONTENTSTITLE" val="0"/>
  <p:tag name="KSO_WM_UNIT_VALUE" val="6"/>
  <p:tag name="KSO_WM_UNIT_TYPE" val="l_h_a"/>
  <p:tag name="KSO_WM_UNIT_INDEX" val="1_3_1"/>
  <p:tag name="KSO_WM_UNIT_PRESET_TEXT" val="添加标题"/>
  <p:tag name="KSO_WM_UNIT_NOCLEAR" val="0"/>
  <p:tag name="KSO_WM_UNIT_DIAGRAM_ISNUMVISUAL" val="0"/>
  <p:tag name="KSO_WM_UNIT_DIAGRAM_ISREFERUNIT" val="0"/>
  <p:tag name="KSO_WM_UNIT_USESOURCEFORMAT_APPLY" val="1"/>
  <p:tag name="KSO_WM_UNIT_TEXT_FILL_FORE_SCHEMECOLOR_INDEX" val="5"/>
  <p:tag name="KSO_WM_UNIT_TEXT_FILL_TYPE" val="1"/>
</p:tagLst>
</file>

<file path=ppt/tags/tag8.xml><?xml version="1.0" encoding="utf-8"?>
<p:tagLst xmlns:p="http://schemas.openxmlformats.org/presentationml/2006/main">
  <p:tag name="KSO_WM_UNIT_PLACING_PICTURE_USER_VIEWPORT" val="{&quot;height&quot;:2777,&quot;width&quot;:2799}"/>
</p:tagLst>
</file>

<file path=ppt/tags/tag9.xml><?xml version="1.0" encoding="utf-8"?>
<p:tagLst xmlns:p="http://schemas.openxmlformats.org/presentationml/2006/main">
  <p:tag name="KSO_WM_UNIT_PLACING_PICTURE_USER_VIEWPORT" val="{&quot;height&quot;:2777,&quot;width&quot;:2799}"/>
</p:tagLst>
</file>

<file path=ppt/theme/theme1.xml><?xml version="1.0" encoding="utf-8"?>
<a:theme xmlns:a="http://schemas.openxmlformats.org/drawingml/2006/main" name="Office 主题">
  <a:themeElements>
    <a:clrScheme name="自定义 203">
      <a:dk1>
        <a:sysClr val="windowText" lastClr="000000"/>
      </a:dk1>
      <a:lt1>
        <a:sysClr val="window" lastClr="FFFFFF"/>
      </a:lt1>
      <a:dk2>
        <a:srgbClr val="323232"/>
      </a:dk2>
      <a:lt2>
        <a:srgbClr val="E3DED1"/>
      </a:lt2>
      <a:accent1>
        <a:srgbClr val="BF0000"/>
      </a:accent1>
      <a:accent2>
        <a:srgbClr val="C00000"/>
      </a:accent2>
      <a:accent3>
        <a:srgbClr val="FF0000"/>
      </a:accent3>
      <a:accent4>
        <a:srgbClr val="BF0000"/>
      </a:accent4>
      <a:accent5>
        <a:srgbClr val="FF0000"/>
      </a:accent5>
      <a:accent6>
        <a:srgbClr val="BF0000"/>
      </a:accent6>
      <a:hlink>
        <a:srgbClr val="FF0000"/>
      </a:hlink>
      <a:folHlink>
        <a:srgbClr val="9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2904</Words>
  <Application>WPS 演示</Application>
  <PresentationFormat>全屏显示(16:9)</PresentationFormat>
  <Paragraphs>202</Paragraphs>
  <Slides>28</Slides>
  <Notes>25</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Lato Regular</vt:lpstr>
      <vt:lpstr>Segoe Print</vt:lpstr>
      <vt:lpstr>Lato Hairline</vt:lpstr>
      <vt:lpstr>Lato Light</vt:lpstr>
      <vt:lpstr>微软雅黑</vt:lpstr>
      <vt:lpstr>字魂35号-经典雅黑</vt:lpstr>
      <vt:lpstr>黑体</vt:lpstr>
      <vt:lpstr>思源黑体 CN Medium</vt:lpstr>
      <vt:lpstr>方正黑体简体</vt:lpstr>
      <vt:lpstr>Calibri</vt:lpstr>
      <vt:lpstr>Arial Unicode MS</vt:lpstr>
      <vt:lpstr>Calibri Light</vt:lpstr>
      <vt:lpstr>Wingdings</vt:lpstr>
      <vt:lpstr>Noto Sans S Chinese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孙文娟</cp:lastModifiedBy>
  <cp:revision>173</cp:revision>
  <dcterms:created xsi:type="dcterms:W3CDTF">2017-07-25T02:42:00Z</dcterms:created>
  <dcterms:modified xsi:type="dcterms:W3CDTF">2020-11-03T11:36:10Z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