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690" r:id="rId5"/>
    <p:sldMasterId id="2147483703" r:id="rId6"/>
    <p:sldMasterId id="2147483716" r:id="rId7"/>
  </p:sldMasterIdLst>
  <p:notesMasterIdLst>
    <p:notesMasterId r:id="rId9"/>
  </p:notesMasterIdLst>
  <p:handoutMasterIdLst>
    <p:handoutMasterId r:id="rId28"/>
  </p:handoutMasterIdLst>
  <p:sldIdLst>
    <p:sldId id="8709" r:id="rId8"/>
    <p:sldId id="8636" r:id="rId10"/>
    <p:sldId id="8692" r:id="rId11"/>
    <p:sldId id="8687" r:id="rId12"/>
    <p:sldId id="8682" r:id="rId13"/>
    <p:sldId id="8684" r:id="rId14"/>
    <p:sldId id="8685" r:id="rId15"/>
    <p:sldId id="8686" r:id="rId16"/>
    <p:sldId id="8690" r:id="rId17"/>
    <p:sldId id="8691" r:id="rId18"/>
    <p:sldId id="8696" r:id="rId19"/>
    <p:sldId id="8697" r:id="rId20"/>
    <p:sldId id="8698" r:id="rId21"/>
    <p:sldId id="8699" r:id="rId22"/>
    <p:sldId id="8700" r:id="rId23"/>
    <p:sldId id="8701" r:id="rId24"/>
    <p:sldId id="8693" r:id="rId25"/>
    <p:sldId id="8694" r:id="rId26"/>
    <p:sldId id="8710" r:id="rId27"/>
  </p:sldIdLst>
  <p:sldSz cx="9144000" cy="5144135"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1717"/>
    <a:srgbClr val="000000"/>
    <a:srgbClr val="FFFFFF"/>
    <a:srgbClr val="E71C0C"/>
    <a:srgbClr val="FFF8E6"/>
    <a:srgbClr val="FFE74E"/>
    <a:srgbClr val="E50000"/>
    <a:srgbClr val="FBF2DB"/>
    <a:srgbClr val="FFEFE6"/>
    <a:srgbClr val="BE0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984" y="1002"/>
      </p:cViewPr>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CB801-0428-44E5-912B-4D2CDB2A6D2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70030-7897-472A-B59F-C2F01F93EFE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A6A0CA-329B-4936-A74E-3DAA86D7262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A6A0CA-329B-4936-A74E-3DAA86D7262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4A70030-7897-472A-B59F-C2F01F93EFE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SubTitle+Number ">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ain Title+ SubTitle+Number ">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ain Title+ SubTitle+Number ">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699"/>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369458"/>
            <a:ext cx="3886200" cy="326407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1" y="1261093"/>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1" y="1879135"/>
            <a:ext cx="3868340" cy="276392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261093"/>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1879135"/>
            <a:ext cx="3887391" cy="276392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829431-34E6-4B4F-AEBB-0EE2096D4F3B}" type="slidenum">
              <a:rPr lang="zh-CN" altLang="en-US" smtClean="0"/>
            </a:fld>
            <a:endParaRPr lang="zh-CN" altLang="en-US"/>
          </a:p>
        </p:txBody>
      </p:sp>
      <p:sp>
        <p:nvSpPr>
          <p:cNvPr id="5" name="矩形 4"/>
          <p:cNvSpPr/>
          <p:nvPr userDrawn="1"/>
        </p:nvSpPr>
        <p:spPr>
          <a:xfrm>
            <a:off x="195943" y="206864"/>
            <a:ext cx="8730344" cy="4725827"/>
          </a:xfrm>
          <a:prstGeom prst="rect">
            <a:avLst/>
          </a:prstGeom>
          <a:solidFill>
            <a:schemeClr val="bg1"/>
          </a:solidFill>
          <a:ln>
            <a:noFill/>
          </a:ln>
          <a:effectLst>
            <a:outerShdw dist="76200" dir="2700000" algn="tl" rotWithShape="0">
              <a:srgbClr val="A2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698"/>
            <a:ext cx="4629150" cy="365585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2949178" cy="120036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698"/>
            <a:ext cx="4629150" cy="36558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2949178" cy="2859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92"/>
            <a:ext cx="5800725" cy="435964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BFF6D7E-92D6-4602-B8F1-99D5C2C2F70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829431-34E6-4B4F-AEBB-0EE2096D4F3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8" Type="http://schemas.openxmlformats.org/officeDocument/2006/relationships/theme" Target="../theme/theme3.xml"/><Relationship Id="rId17" Type="http://schemas.openxmlformats.org/officeDocument/2006/relationships/image" Target="../media/image2.png"/><Relationship Id="rId16" Type="http://schemas.openxmlformats.org/officeDocument/2006/relationships/slideLayout" Target="../slideLayouts/slideLayout39.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4" Type="http://schemas.openxmlformats.org/officeDocument/2006/relationships/theme" Target="../theme/theme4.xml"/><Relationship Id="rId13" Type="http://schemas.openxmlformats.org/officeDocument/2006/relationships/image" Target="../media/image2.png"/><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4" Type="http://schemas.openxmlformats.org/officeDocument/2006/relationships/theme" Target="../theme/theme5.xml"/><Relationship Id="rId13" Type="http://schemas.openxmlformats.org/officeDocument/2006/relationships/image" Target="../media/image2.png"/><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slideLayout" Target="../slideLayouts/slideLayout71.xml"/><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2" Type="http://schemas.openxmlformats.org/officeDocument/2006/relationships/theme" Target="../theme/theme6.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1"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458"/>
            <a:ext cx="7886700" cy="3264074"/>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0BFF6D7E-92D6-4602-B8F1-99D5C2C2F705}" type="datetimeFigureOut">
              <a:rPr lang="zh-CN" altLang="en-US" smtClean="0"/>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0A829431-34E6-4B4F-AEBB-0EE2096D4F3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8.xml"/><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58.xml"/><Relationship Id="rId3" Type="http://schemas.openxmlformats.org/officeDocument/2006/relationships/tags" Target="../tags/tag2.xml"/><Relationship Id="rId2" Type="http://schemas.openxmlformats.org/officeDocument/2006/relationships/image" Target="../media/image5.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63.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1.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0.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FEFE6"/>
            </a:gs>
          </a:gsLst>
          <a:lin ang="5400000" scaled="0"/>
        </a:gradFill>
        <a:effectLst/>
      </p:bgPr>
    </p:bg>
    <p:spTree>
      <p:nvGrpSpPr>
        <p:cNvPr id="1" name=""/>
        <p:cNvGrpSpPr/>
        <p:nvPr/>
      </p:nvGrpSpPr>
      <p:grpSpPr>
        <a:xfrm>
          <a:off x="0" y="0"/>
          <a:ext cx="0" cy="0"/>
          <a:chOff x="0" y="0"/>
          <a:chExt cx="0" cy="0"/>
        </a:xfrm>
      </p:grpSpPr>
      <p:pic>
        <p:nvPicPr>
          <p:cNvPr id="9" name="图片 8" descr="1010101010"/>
          <p:cNvPicPr>
            <a:picLocks noChangeAspect="1"/>
          </p:cNvPicPr>
          <p:nvPr/>
        </p:nvPicPr>
        <p:blipFill>
          <a:blip r:embed="rId1"/>
          <a:stretch>
            <a:fillRect/>
          </a:stretch>
        </p:blipFill>
        <p:spPr>
          <a:xfrm>
            <a:off x="953" y="-26"/>
            <a:ext cx="9143524" cy="4753451"/>
          </a:xfrm>
          <a:prstGeom prst="rect">
            <a:avLst/>
          </a:prstGeom>
        </p:spPr>
      </p:pic>
      <p:sp>
        <p:nvSpPr>
          <p:cNvPr id="12" name="文本框 11"/>
          <p:cNvSpPr txBox="1"/>
          <p:nvPr/>
        </p:nvSpPr>
        <p:spPr>
          <a:xfrm>
            <a:off x="115253" y="2143099"/>
            <a:ext cx="8914448" cy="1129665"/>
          </a:xfrm>
          <a:prstGeom prst="rect">
            <a:avLst/>
          </a:prstGeom>
          <a:noFill/>
        </p:spPr>
        <p:txBody>
          <a:bodyPr wrap="square" rtlCol="0">
            <a:spAutoFit/>
          </a:bodyPr>
          <a:lstStyle/>
          <a:p>
            <a:pPr algn="ctr">
              <a:lnSpc>
                <a:spcPct val="150000"/>
              </a:lnSpc>
            </a:pPr>
            <a:r>
              <a:rPr lang="zh-CN" altLang="en-US" sz="4500" b="1">
                <a:gradFill>
                  <a:gsLst>
                    <a:gs pos="0">
                      <a:srgbClr val="FE4444"/>
                    </a:gs>
                    <a:gs pos="100000">
                      <a:srgbClr val="FFE74E"/>
                    </a:gs>
                  </a:gsLst>
                  <a:lin ang="5400000" scaled="0"/>
                  <a:tileRect/>
                </a:gradFill>
                <a:latin typeface="微软雅黑" panose="020B0503020204020204" charset="-122"/>
                <a:ea typeface="微软雅黑" panose="020B0503020204020204" charset="-122"/>
              </a:rPr>
              <a:t>河北省委九届十一次全会决议要点</a:t>
            </a:r>
            <a:endParaRPr lang="zh-CN" altLang="en-US" sz="4500" b="1">
              <a:gradFill>
                <a:gsLst>
                  <a:gs pos="0">
                    <a:srgbClr val="FE4444"/>
                  </a:gs>
                  <a:gs pos="100000">
                    <a:srgbClr val="FFE74E"/>
                  </a:gs>
                </a:gsLst>
                <a:lin ang="5400000" scaled="0"/>
                <a:tileRect/>
              </a:gradFill>
              <a:latin typeface="微软雅黑" panose="020B0503020204020204" charset="-122"/>
              <a:ea typeface="微软雅黑" panose="020B0503020204020204" charset="-122"/>
            </a:endParaRPr>
          </a:p>
        </p:txBody>
      </p:sp>
      <p:pic>
        <p:nvPicPr>
          <p:cNvPr id="10" name="图片 9" descr="背景1"/>
          <p:cNvPicPr>
            <a:picLocks noChangeAspect="1"/>
          </p:cNvPicPr>
          <p:nvPr/>
        </p:nvPicPr>
        <p:blipFill>
          <a:blip r:embed="rId2"/>
          <a:stretch>
            <a:fillRect/>
          </a:stretch>
        </p:blipFill>
        <p:spPr>
          <a:xfrm>
            <a:off x="3850958" y="290962"/>
            <a:ext cx="1594961" cy="1528763"/>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8"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2" name="图片 11" descr="背景1"/>
            <p:cNvPicPr>
              <a:picLocks noChangeAspect="1"/>
            </p:cNvPicPr>
            <p:nvPr/>
          </p:nvPicPr>
          <p:blipFill>
            <a:blip r:embed="rId3"/>
            <a:stretch>
              <a:fillRect/>
            </a:stretch>
          </p:blipFill>
          <p:spPr>
            <a:xfrm>
              <a:off x="301" y="171"/>
              <a:ext cx="1182" cy="1170"/>
            </a:xfrm>
            <a:prstGeom prst="rect">
              <a:avLst/>
            </a:prstGeom>
          </p:spPr>
        </p:pic>
      </p:grpSp>
      <p:grpSp>
        <p:nvGrpSpPr>
          <p:cNvPr id="4" name="组合 3"/>
          <p:cNvGrpSpPr/>
          <p:nvPr/>
        </p:nvGrpSpPr>
        <p:grpSpPr>
          <a:xfrm>
            <a:off x="1299686" y="1616366"/>
            <a:ext cx="6547485" cy="1126331"/>
            <a:chOff x="2729" y="3393"/>
            <a:chExt cx="13748" cy="2365"/>
          </a:xfrm>
        </p:grpSpPr>
        <p:grpSp>
          <p:nvGrpSpPr>
            <p:cNvPr id="31" name="组合 30"/>
            <p:cNvGrpSpPr/>
            <p:nvPr/>
          </p:nvGrpSpPr>
          <p:grpSpPr>
            <a:xfrm>
              <a:off x="2729" y="3393"/>
              <a:ext cx="13748" cy="2365"/>
              <a:chOff x="8483" y="8009"/>
              <a:chExt cx="16016" cy="2510"/>
            </a:xfrm>
          </p:grpSpPr>
          <p:sp>
            <p:nvSpPr>
              <p:cNvPr id="26" name="矩形 25"/>
              <p:cNvSpPr/>
              <p:nvPr/>
            </p:nvSpPr>
            <p:spPr>
              <a:xfrm>
                <a:off x="8483" y="8009"/>
                <a:ext cx="16016" cy="2247"/>
              </a:xfrm>
              <a:prstGeom prst="rect">
                <a:avLst/>
              </a:prstGeom>
              <a:solidFill>
                <a:srgbClr val="FFFFFF"/>
              </a:solid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7" name="矩形 95"/>
              <p:cNvSpPr/>
              <p:nvPr/>
            </p:nvSpPr>
            <p:spPr>
              <a:xfrm flipH="1">
                <a:off x="8725" y="10251"/>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00" name="文本框 99"/>
            <p:cNvSpPr txBox="1"/>
            <p:nvPr/>
          </p:nvSpPr>
          <p:spPr>
            <a:xfrm>
              <a:off x="5464" y="3430"/>
              <a:ext cx="9838" cy="1936"/>
            </a:xfrm>
            <a:prstGeom prst="rect">
              <a:avLst/>
            </a:prstGeom>
            <a:noFill/>
            <a:ln w="9525">
              <a:noFill/>
            </a:ln>
          </p:spPr>
          <p:txBody>
            <a:bodyPr wrap="square">
              <a:spAutoFit/>
            </a:bodyPr>
            <a:p>
              <a:pPr indent="0" algn="just" fontAlgn="auto">
                <a:lnSpc>
                  <a:spcPct val="150000"/>
                </a:lnSpc>
              </a:pPr>
              <a:r>
                <a:rPr lang="en-US" altLang="zh-CN" sz="1200" b="0">
                  <a:solidFill>
                    <a:srgbClr val="333333"/>
                  </a:solidFill>
                  <a:latin typeface="微软雅黑" panose="020B0503020204020204" charset="-122"/>
                  <a:ea typeface="微软雅黑" panose="020B0503020204020204" charset="-122"/>
                </a:rPr>
                <a:t>       </a:t>
              </a:r>
              <a:r>
                <a:rPr lang="zh-CN" sz="1200" b="0">
                  <a:solidFill>
                    <a:srgbClr val="333333"/>
                  </a:solidFill>
                  <a:latin typeface="微软雅黑" panose="020B0503020204020204" charset="-122"/>
                  <a:ea typeface="微软雅黑" panose="020B0503020204020204" charset="-122"/>
                </a:rPr>
                <a:t>全面深化改革和发展深度融合、高效联动，沿海经济带和海洋经济发展实现新突破，形成高水平开放型经济新体制，河北国际化和知名度及影响力明显增强。</a:t>
              </a:r>
              <a:endParaRPr lang="zh-CN" sz="1200" b="0">
                <a:solidFill>
                  <a:srgbClr val="333333"/>
                </a:solidFill>
                <a:latin typeface="微软雅黑" panose="020B0503020204020204" charset="-122"/>
                <a:ea typeface="微软雅黑" panose="020B0503020204020204" charset="-122"/>
              </a:endParaRPr>
            </a:p>
          </p:txBody>
        </p:sp>
        <p:sp>
          <p:nvSpPr>
            <p:cNvPr id="62" name="KSO_Shape"/>
            <p:cNvSpPr/>
            <p:nvPr/>
          </p:nvSpPr>
          <p:spPr bwMode="auto">
            <a:xfrm>
              <a:off x="3351" y="4080"/>
              <a:ext cx="1267" cy="743"/>
            </a:xfrm>
            <a:custGeom>
              <a:avLst/>
              <a:gdLst>
                <a:gd name="T0" fmla="*/ 1660776 w 2546350"/>
                <a:gd name="T1" fmla="*/ 783048 h 1409701"/>
                <a:gd name="T2" fmla="*/ 1769836 w 2546350"/>
                <a:gd name="T3" fmla="*/ 861918 h 1409701"/>
                <a:gd name="T4" fmla="*/ 921682 w 2546350"/>
                <a:gd name="T5" fmla="*/ 1409701 h 1409701"/>
                <a:gd name="T6" fmla="*/ 729797 w 2546350"/>
                <a:gd name="T7" fmla="*/ 859878 h 1409701"/>
                <a:gd name="T8" fmla="*/ 850647 w 2546350"/>
                <a:gd name="T9" fmla="*/ 778742 h 1409701"/>
                <a:gd name="T10" fmla="*/ 591880 w 2546350"/>
                <a:gd name="T11" fmla="*/ 727368 h 1409701"/>
                <a:gd name="T12" fmla="*/ 778102 w 2546350"/>
                <a:gd name="T13" fmla="*/ 739045 h 1409701"/>
                <a:gd name="T14" fmla="*/ 684667 w 2546350"/>
                <a:gd name="T15" fmla="*/ 817014 h 1409701"/>
                <a:gd name="T16" fmla="*/ 0 w 2546350"/>
                <a:gd name="T17" fmla="*/ 1339155 h 1409701"/>
                <a:gd name="T18" fmla="*/ 77074 w 2546350"/>
                <a:gd name="T19" fmla="*/ 740308 h 1409701"/>
                <a:gd name="T20" fmla="*/ 449520 w 2546350"/>
                <a:gd name="T21" fmla="*/ 727368 h 1409701"/>
                <a:gd name="T22" fmla="*/ 2425273 w 2546350"/>
                <a:gd name="T23" fmla="*/ 707077 h 1409701"/>
                <a:gd name="T24" fmla="*/ 2545217 w 2546350"/>
                <a:gd name="T25" fmla="*/ 788440 h 1409701"/>
                <a:gd name="T26" fmla="*/ 2353389 w 2546350"/>
                <a:gd name="T27" fmla="*/ 1338263 h 1409701"/>
                <a:gd name="T28" fmla="*/ 1748292 w 2546350"/>
                <a:gd name="T29" fmla="*/ 761030 h 1409701"/>
                <a:gd name="T30" fmla="*/ 1751639 w 2546350"/>
                <a:gd name="T31" fmla="*/ 672628 h 1409701"/>
                <a:gd name="T32" fmla="*/ 1318533 w 2546350"/>
                <a:gd name="T33" fmla="*/ 82101 h 1409701"/>
                <a:gd name="T34" fmla="*/ 1428751 w 2546350"/>
                <a:gd name="T35" fmla="*/ 162185 h 1409701"/>
                <a:gd name="T36" fmla="*/ 1493838 w 2546350"/>
                <a:gd name="T37" fmla="*/ 298986 h 1409701"/>
                <a:gd name="T38" fmla="*/ 1524257 w 2546350"/>
                <a:gd name="T39" fmla="*/ 372145 h 1409701"/>
                <a:gd name="T40" fmla="*/ 1505392 w 2546350"/>
                <a:gd name="T41" fmla="*/ 463325 h 1409701"/>
                <a:gd name="T42" fmla="*/ 1460047 w 2546350"/>
                <a:gd name="T43" fmla="*/ 561245 h 1409701"/>
                <a:gd name="T44" fmla="*/ 1364570 w 2546350"/>
                <a:gd name="T45" fmla="*/ 665831 h 1409701"/>
                <a:gd name="T46" fmla="*/ 1235529 w 2546350"/>
                <a:gd name="T47" fmla="*/ 699861 h 1409701"/>
                <a:gd name="T48" fmla="*/ 1111250 w 2546350"/>
                <a:gd name="T49" fmla="*/ 650631 h 1409701"/>
                <a:gd name="T50" fmla="*/ 1024391 w 2546350"/>
                <a:gd name="T51" fmla="*/ 535155 h 1409701"/>
                <a:gd name="T52" fmla="*/ 983737 w 2546350"/>
                <a:gd name="T53" fmla="*/ 456120 h 1409701"/>
                <a:gd name="T54" fmla="*/ 981706 w 2546350"/>
                <a:gd name="T55" fmla="*/ 350306 h 1409701"/>
                <a:gd name="T56" fmla="*/ 1016227 w 2546350"/>
                <a:gd name="T57" fmla="*/ 255428 h 1409701"/>
                <a:gd name="T58" fmla="*/ 1096056 w 2546350"/>
                <a:gd name="T59" fmla="*/ 132465 h 1409701"/>
                <a:gd name="T60" fmla="*/ 1216252 w 2546350"/>
                <a:gd name="T61" fmla="*/ 72346 h 1409701"/>
                <a:gd name="T62" fmla="*/ 607408 w 2546350"/>
                <a:gd name="T63" fmla="*/ 33571 h 1409701"/>
                <a:gd name="T64" fmla="*/ 712589 w 2546350"/>
                <a:gd name="T65" fmla="*/ 123183 h 1409701"/>
                <a:gd name="T66" fmla="*/ 769261 w 2546350"/>
                <a:gd name="T67" fmla="*/ 265656 h 1409701"/>
                <a:gd name="T68" fmla="*/ 798064 w 2546350"/>
                <a:gd name="T69" fmla="*/ 332602 h 1409701"/>
                <a:gd name="T70" fmla="*/ 773361 w 2546350"/>
                <a:gd name="T71" fmla="*/ 407758 h 1409701"/>
                <a:gd name="T72" fmla="*/ 720523 w 2546350"/>
                <a:gd name="T73" fmla="*/ 523831 h 1409701"/>
                <a:gd name="T74" fmla="*/ 618969 w 2546350"/>
                <a:gd name="T75" fmla="*/ 619796 h 1409701"/>
                <a:gd name="T76" fmla="*/ 487264 w 2546350"/>
                <a:gd name="T77" fmla="*/ 642029 h 1409701"/>
                <a:gd name="T78" fmla="*/ 367575 w 2546350"/>
                <a:gd name="T79" fmla="*/ 581909 h 1409701"/>
                <a:gd name="T80" fmla="*/ 287555 w 2546350"/>
                <a:gd name="T81" fmla="*/ 458947 h 1409701"/>
                <a:gd name="T82" fmla="*/ 251422 w 2546350"/>
                <a:gd name="T83" fmla="*/ 393595 h 1409701"/>
                <a:gd name="T84" fmla="*/ 256812 w 2546350"/>
                <a:gd name="T85" fmla="*/ 287371 h 1409701"/>
                <a:gd name="T86" fmla="*/ 290275 w 2546350"/>
                <a:gd name="T87" fmla="*/ 192832 h 1409701"/>
                <a:gd name="T88" fmla="*/ 372335 w 2546350"/>
                <a:gd name="T89" fmla="*/ 72365 h 1409701"/>
                <a:gd name="T90" fmla="*/ 493838 w 2546350"/>
                <a:gd name="T91" fmla="*/ 15875 h 1409701"/>
                <a:gd name="T92" fmla="*/ 2131399 w 2546350"/>
                <a:gd name="T93" fmla="*/ 28121 h 1409701"/>
                <a:gd name="T94" fmla="*/ 2230687 w 2546350"/>
                <a:gd name="T95" fmla="*/ 126773 h 1409701"/>
                <a:gd name="T96" fmla="*/ 2278638 w 2546350"/>
                <a:gd name="T97" fmla="*/ 268548 h 1409701"/>
                <a:gd name="T98" fmla="*/ 2303010 w 2546350"/>
                <a:gd name="T99" fmla="*/ 342808 h 1409701"/>
                <a:gd name="T100" fmla="*/ 2271717 w 2546350"/>
                <a:gd name="T101" fmla="*/ 401411 h 1409701"/>
                <a:gd name="T102" fmla="*/ 2206659 w 2546350"/>
                <a:gd name="T103" fmla="*/ 537936 h 1409701"/>
                <a:gd name="T104" fmla="*/ 2096263 w 2546350"/>
                <a:gd name="T105" fmla="*/ 618218 h 1409701"/>
                <a:gd name="T106" fmla="*/ 1962972 w 2546350"/>
                <a:gd name="T107" fmla="*/ 620259 h 1409701"/>
                <a:gd name="T108" fmla="*/ 1850763 w 2546350"/>
                <a:gd name="T109" fmla="*/ 543152 h 1409701"/>
                <a:gd name="T110" fmla="*/ 1783438 w 2546350"/>
                <a:gd name="T111" fmla="*/ 408895 h 1409701"/>
                <a:gd name="T112" fmla="*/ 1749644 w 2546350"/>
                <a:gd name="T113" fmla="*/ 354290 h 1409701"/>
                <a:gd name="T114" fmla="*/ 1770632 w 2546350"/>
                <a:gd name="T115" fmla="*/ 268288 h 1409701"/>
                <a:gd name="T116" fmla="*/ 1811774 w 2546350"/>
                <a:gd name="T117" fmla="*/ 145370 h 1409701"/>
                <a:gd name="T118" fmla="*/ 1905168 w 2546350"/>
                <a:gd name="T119" fmla="*/ 38100 h 1409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6350" h="1409701">
                  <a:moveTo>
                    <a:pt x="1205490" y="715963"/>
                  </a:moveTo>
                  <a:lnTo>
                    <a:pt x="1293463" y="715963"/>
                  </a:lnTo>
                  <a:lnTo>
                    <a:pt x="1320445" y="783954"/>
                  </a:lnTo>
                  <a:lnTo>
                    <a:pt x="1271470" y="813191"/>
                  </a:lnTo>
                  <a:lnTo>
                    <a:pt x="1310469" y="955292"/>
                  </a:lnTo>
                  <a:lnTo>
                    <a:pt x="1402297" y="721402"/>
                  </a:lnTo>
                  <a:lnTo>
                    <a:pt x="1433360" y="726162"/>
                  </a:lnTo>
                  <a:lnTo>
                    <a:pt x="1463969" y="731601"/>
                  </a:lnTo>
                  <a:lnTo>
                    <a:pt x="1494805" y="737494"/>
                  </a:lnTo>
                  <a:lnTo>
                    <a:pt x="1509997" y="740667"/>
                  </a:lnTo>
                  <a:lnTo>
                    <a:pt x="1525188" y="743840"/>
                  </a:lnTo>
                  <a:lnTo>
                    <a:pt x="1539699" y="747239"/>
                  </a:lnTo>
                  <a:lnTo>
                    <a:pt x="1554664" y="750639"/>
                  </a:lnTo>
                  <a:lnTo>
                    <a:pt x="1568948" y="754491"/>
                  </a:lnTo>
                  <a:lnTo>
                    <a:pt x="1583006" y="757891"/>
                  </a:lnTo>
                  <a:lnTo>
                    <a:pt x="1597063" y="761971"/>
                  </a:lnTo>
                  <a:lnTo>
                    <a:pt x="1610441" y="765823"/>
                  </a:lnTo>
                  <a:lnTo>
                    <a:pt x="1623818" y="770129"/>
                  </a:lnTo>
                  <a:lnTo>
                    <a:pt x="1636289" y="774209"/>
                  </a:lnTo>
                  <a:lnTo>
                    <a:pt x="1648759" y="778515"/>
                  </a:lnTo>
                  <a:lnTo>
                    <a:pt x="1660776" y="783048"/>
                  </a:lnTo>
                  <a:lnTo>
                    <a:pt x="1672113" y="787581"/>
                  </a:lnTo>
                  <a:lnTo>
                    <a:pt x="1683223" y="792113"/>
                  </a:lnTo>
                  <a:lnTo>
                    <a:pt x="1693653" y="796873"/>
                  </a:lnTo>
                  <a:lnTo>
                    <a:pt x="1703629" y="801632"/>
                  </a:lnTo>
                  <a:lnTo>
                    <a:pt x="1712699" y="806618"/>
                  </a:lnTo>
                  <a:lnTo>
                    <a:pt x="1721542" y="811604"/>
                  </a:lnTo>
                  <a:lnTo>
                    <a:pt x="1729704" y="817043"/>
                  </a:lnTo>
                  <a:lnTo>
                    <a:pt x="1736960" y="822256"/>
                  </a:lnTo>
                  <a:lnTo>
                    <a:pt x="1743762" y="827695"/>
                  </a:lnTo>
                  <a:lnTo>
                    <a:pt x="1749657" y="833135"/>
                  </a:lnTo>
                  <a:lnTo>
                    <a:pt x="1752378" y="835854"/>
                  </a:lnTo>
                  <a:lnTo>
                    <a:pt x="1754872" y="838801"/>
                  </a:lnTo>
                  <a:lnTo>
                    <a:pt x="1757139" y="841520"/>
                  </a:lnTo>
                  <a:lnTo>
                    <a:pt x="1759180" y="844240"/>
                  </a:lnTo>
                  <a:lnTo>
                    <a:pt x="1761221" y="847186"/>
                  </a:lnTo>
                  <a:lnTo>
                    <a:pt x="1762808" y="850133"/>
                  </a:lnTo>
                  <a:lnTo>
                    <a:pt x="1764168" y="853079"/>
                  </a:lnTo>
                  <a:lnTo>
                    <a:pt x="1765528" y="855799"/>
                  </a:lnTo>
                  <a:lnTo>
                    <a:pt x="1767569" y="857838"/>
                  </a:lnTo>
                  <a:lnTo>
                    <a:pt x="1768703" y="859878"/>
                  </a:lnTo>
                  <a:lnTo>
                    <a:pt x="1769836" y="861918"/>
                  </a:lnTo>
                  <a:lnTo>
                    <a:pt x="1770063" y="863278"/>
                  </a:lnTo>
                  <a:lnTo>
                    <a:pt x="1770063" y="864184"/>
                  </a:lnTo>
                  <a:lnTo>
                    <a:pt x="1770063" y="1395196"/>
                  </a:lnTo>
                  <a:lnTo>
                    <a:pt x="1770063" y="1396556"/>
                  </a:lnTo>
                  <a:lnTo>
                    <a:pt x="1769610" y="1398143"/>
                  </a:lnTo>
                  <a:lnTo>
                    <a:pt x="1768930" y="1399502"/>
                  </a:lnTo>
                  <a:lnTo>
                    <a:pt x="1768023" y="1400862"/>
                  </a:lnTo>
                  <a:lnTo>
                    <a:pt x="1767116" y="1402222"/>
                  </a:lnTo>
                  <a:lnTo>
                    <a:pt x="1765755" y="1403355"/>
                  </a:lnTo>
                  <a:lnTo>
                    <a:pt x="1764168" y="1404488"/>
                  </a:lnTo>
                  <a:lnTo>
                    <a:pt x="1762581" y="1405395"/>
                  </a:lnTo>
                  <a:lnTo>
                    <a:pt x="1760767" y="1406528"/>
                  </a:lnTo>
                  <a:lnTo>
                    <a:pt x="1758726" y="1407208"/>
                  </a:lnTo>
                  <a:lnTo>
                    <a:pt x="1754192" y="1408795"/>
                  </a:lnTo>
                  <a:lnTo>
                    <a:pt x="1749430" y="1409475"/>
                  </a:lnTo>
                  <a:lnTo>
                    <a:pt x="1746936" y="1409701"/>
                  </a:lnTo>
                  <a:lnTo>
                    <a:pt x="1743989" y="1409701"/>
                  </a:lnTo>
                  <a:lnTo>
                    <a:pt x="1604307" y="1409701"/>
                  </a:lnTo>
                  <a:lnTo>
                    <a:pt x="1590791" y="1027113"/>
                  </a:lnTo>
                  <a:lnTo>
                    <a:pt x="1577077" y="1409701"/>
                  </a:lnTo>
                  <a:lnTo>
                    <a:pt x="921682" y="1409701"/>
                  </a:lnTo>
                  <a:lnTo>
                    <a:pt x="908166" y="1027113"/>
                  </a:lnTo>
                  <a:lnTo>
                    <a:pt x="894451" y="1409701"/>
                  </a:lnTo>
                  <a:lnTo>
                    <a:pt x="754511" y="1409701"/>
                  </a:lnTo>
                  <a:lnTo>
                    <a:pt x="752017" y="1409701"/>
                  </a:lnTo>
                  <a:lnTo>
                    <a:pt x="749523" y="1409475"/>
                  </a:lnTo>
                  <a:lnTo>
                    <a:pt x="744535" y="1408795"/>
                  </a:lnTo>
                  <a:lnTo>
                    <a:pt x="740227" y="1407208"/>
                  </a:lnTo>
                  <a:lnTo>
                    <a:pt x="738186" y="1406528"/>
                  </a:lnTo>
                  <a:lnTo>
                    <a:pt x="736145" y="1405395"/>
                  </a:lnTo>
                  <a:lnTo>
                    <a:pt x="734785" y="1404488"/>
                  </a:lnTo>
                  <a:lnTo>
                    <a:pt x="733198" y="1403355"/>
                  </a:lnTo>
                  <a:lnTo>
                    <a:pt x="731837" y="1402222"/>
                  </a:lnTo>
                  <a:lnTo>
                    <a:pt x="730704" y="1400862"/>
                  </a:lnTo>
                  <a:lnTo>
                    <a:pt x="729797" y="1399502"/>
                  </a:lnTo>
                  <a:lnTo>
                    <a:pt x="729117" y="1398143"/>
                  </a:lnTo>
                  <a:lnTo>
                    <a:pt x="728890" y="1396556"/>
                  </a:lnTo>
                  <a:lnTo>
                    <a:pt x="728663" y="1395196"/>
                  </a:lnTo>
                  <a:lnTo>
                    <a:pt x="728663" y="864184"/>
                  </a:lnTo>
                  <a:lnTo>
                    <a:pt x="728663" y="863278"/>
                  </a:lnTo>
                  <a:lnTo>
                    <a:pt x="728890" y="861918"/>
                  </a:lnTo>
                  <a:lnTo>
                    <a:pt x="729797" y="859878"/>
                  </a:lnTo>
                  <a:lnTo>
                    <a:pt x="731384" y="857838"/>
                  </a:lnTo>
                  <a:lnTo>
                    <a:pt x="733198" y="855799"/>
                  </a:lnTo>
                  <a:lnTo>
                    <a:pt x="734332" y="853079"/>
                  </a:lnTo>
                  <a:lnTo>
                    <a:pt x="735919" y="850133"/>
                  </a:lnTo>
                  <a:lnTo>
                    <a:pt x="737733" y="847186"/>
                  </a:lnTo>
                  <a:lnTo>
                    <a:pt x="739546" y="844240"/>
                  </a:lnTo>
                  <a:lnTo>
                    <a:pt x="741814" y="841520"/>
                  </a:lnTo>
                  <a:lnTo>
                    <a:pt x="744081" y="838801"/>
                  </a:lnTo>
                  <a:lnTo>
                    <a:pt x="746575" y="835854"/>
                  </a:lnTo>
                  <a:lnTo>
                    <a:pt x="749296" y="833135"/>
                  </a:lnTo>
                  <a:lnTo>
                    <a:pt x="755191" y="827695"/>
                  </a:lnTo>
                  <a:lnTo>
                    <a:pt x="761993" y="822256"/>
                  </a:lnTo>
                  <a:lnTo>
                    <a:pt x="769249" y="817043"/>
                  </a:lnTo>
                  <a:lnTo>
                    <a:pt x="777638" y="811604"/>
                  </a:lnTo>
                  <a:lnTo>
                    <a:pt x="786254" y="806618"/>
                  </a:lnTo>
                  <a:lnTo>
                    <a:pt x="795777" y="801632"/>
                  </a:lnTo>
                  <a:lnTo>
                    <a:pt x="805527" y="796873"/>
                  </a:lnTo>
                  <a:lnTo>
                    <a:pt x="816183" y="792113"/>
                  </a:lnTo>
                  <a:lnTo>
                    <a:pt x="827293" y="787581"/>
                  </a:lnTo>
                  <a:lnTo>
                    <a:pt x="838630" y="783048"/>
                  </a:lnTo>
                  <a:lnTo>
                    <a:pt x="850647" y="778742"/>
                  </a:lnTo>
                  <a:lnTo>
                    <a:pt x="863345" y="774209"/>
                  </a:lnTo>
                  <a:lnTo>
                    <a:pt x="876268" y="770129"/>
                  </a:lnTo>
                  <a:lnTo>
                    <a:pt x="889419" y="766050"/>
                  </a:lnTo>
                  <a:lnTo>
                    <a:pt x="903023" y="761971"/>
                  </a:lnTo>
                  <a:lnTo>
                    <a:pt x="917081" y="758344"/>
                  </a:lnTo>
                  <a:lnTo>
                    <a:pt x="931139" y="754491"/>
                  </a:lnTo>
                  <a:lnTo>
                    <a:pt x="945650" y="750865"/>
                  </a:lnTo>
                  <a:lnTo>
                    <a:pt x="960388" y="747466"/>
                  </a:lnTo>
                  <a:lnTo>
                    <a:pt x="975352" y="743840"/>
                  </a:lnTo>
                  <a:lnTo>
                    <a:pt x="990544" y="740893"/>
                  </a:lnTo>
                  <a:lnTo>
                    <a:pt x="1005735" y="737494"/>
                  </a:lnTo>
                  <a:lnTo>
                    <a:pt x="1036344" y="731828"/>
                  </a:lnTo>
                  <a:lnTo>
                    <a:pt x="1067407" y="726388"/>
                  </a:lnTo>
                  <a:lnTo>
                    <a:pt x="1098470" y="721629"/>
                  </a:lnTo>
                  <a:lnTo>
                    <a:pt x="1188484" y="955292"/>
                  </a:lnTo>
                  <a:lnTo>
                    <a:pt x="1227483" y="813191"/>
                  </a:lnTo>
                  <a:lnTo>
                    <a:pt x="1178281" y="783954"/>
                  </a:lnTo>
                  <a:lnTo>
                    <a:pt x="1205490" y="715963"/>
                  </a:lnTo>
                  <a:close/>
                  <a:moveTo>
                    <a:pt x="476723" y="658812"/>
                  </a:moveTo>
                  <a:lnTo>
                    <a:pt x="564677" y="658812"/>
                  </a:lnTo>
                  <a:lnTo>
                    <a:pt x="591880" y="727368"/>
                  </a:lnTo>
                  <a:lnTo>
                    <a:pt x="542915" y="756425"/>
                  </a:lnTo>
                  <a:lnTo>
                    <a:pt x="581452" y="898986"/>
                  </a:lnTo>
                  <a:lnTo>
                    <a:pt x="673487" y="664487"/>
                  </a:lnTo>
                  <a:lnTo>
                    <a:pt x="704317" y="669481"/>
                  </a:lnTo>
                  <a:lnTo>
                    <a:pt x="735373" y="674703"/>
                  </a:lnTo>
                  <a:lnTo>
                    <a:pt x="766202" y="680605"/>
                  </a:lnTo>
                  <a:lnTo>
                    <a:pt x="781163" y="683783"/>
                  </a:lnTo>
                  <a:lnTo>
                    <a:pt x="796125" y="686961"/>
                  </a:lnTo>
                  <a:lnTo>
                    <a:pt x="811086" y="690366"/>
                  </a:lnTo>
                  <a:lnTo>
                    <a:pt x="825594" y="693998"/>
                  </a:lnTo>
                  <a:lnTo>
                    <a:pt x="840329" y="697630"/>
                  </a:lnTo>
                  <a:lnTo>
                    <a:pt x="854383" y="701263"/>
                  </a:lnTo>
                  <a:lnTo>
                    <a:pt x="868211" y="705122"/>
                  </a:lnTo>
                  <a:lnTo>
                    <a:pt x="870360" y="705778"/>
                  </a:lnTo>
                  <a:lnTo>
                    <a:pt x="856570" y="709807"/>
                  </a:lnTo>
                  <a:lnTo>
                    <a:pt x="842283" y="714340"/>
                  </a:lnTo>
                  <a:lnTo>
                    <a:pt x="828449" y="719099"/>
                  </a:lnTo>
                  <a:lnTo>
                    <a:pt x="815069" y="723859"/>
                  </a:lnTo>
                  <a:lnTo>
                    <a:pt x="802369" y="728846"/>
                  </a:lnTo>
                  <a:lnTo>
                    <a:pt x="789895" y="734059"/>
                  </a:lnTo>
                  <a:lnTo>
                    <a:pt x="778102" y="739045"/>
                  </a:lnTo>
                  <a:lnTo>
                    <a:pt x="766763" y="744258"/>
                  </a:lnTo>
                  <a:lnTo>
                    <a:pt x="755877" y="749924"/>
                  </a:lnTo>
                  <a:lnTo>
                    <a:pt x="746126" y="755364"/>
                  </a:lnTo>
                  <a:lnTo>
                    <a:pt x="736374" y="761030"/>
                  </a:lnTo>
                  <a:lnTo>
                    <a:pt x="727983" y="766697"/>
                  </a:lnTo>
                  <a:lnTo>
                    <a:pt x="719819" y="772590"/>
                  </a:lnTo>
                  <a:lnTo>
                    <a:pt x="712788" y="778709"/>
                  </a:lnTo>
                  <a:lnTo>
                    <a:pt x="709386" y="781656"/>
                  </a:lnTo>
                  <a:lnTo>
                    <a:pt x="706211" y="784602"/>
                  </a:lnTo>
                  <a:lnTo>
                    <a:pt x="703490" y="788002"/>
                  </a:lnTo>
                  <a:lnTo>
                    <a:pt x="700542" y="790948"/>
                  </a:lnTo>
                  <a:lnTo>
                    <a:pt x="698047" y="794122"/>
                  </a:lnTo>
                  <a:lnTo>
                    <a:pt x="696006" y="797295"/>
                  </a:lnTo>
                  <a:lnTo>
                    <a:pt x="693738" y="800695"/>
                  </a:lnTo>
                  <a:lnTo>
                    <a:pt x="692151" y="803868"/>
                  </a:lnTo>
                  <a:lnTo>
                    <a:pt x="690563" y="807041"/>
                  </a:lnTo>
                  <a:lnTo>
                    <a:pt x="689202" y="810441"/>
                  </a:lnTo>
                  <a:lnTo>
                    <a:pt x="686935" y="812481"/>
                  </a:lnTo>
                  <a:lnTo>
                    <a:pt x="685574" y="814747"/>
                  </a:lnTo>
                  <a:lnTo>
                    <a:pt x="684893" y="815654"/>
                  </a:lnTo>
                  <a:lnTo>
                    <a:pt x="684667" y="817014"/>
                  </a:lnTo>
                  <a:lnTo>
                    <a:pt x="684440" y="818147"/>
                  </a:lnTo>
                  <a:lnTo>
                    <a:pt x="684213" y="819507"/>
                  </a:lnTo>
                  <a:lnTo>
                    <a:pt x="684213" y="1354137"/>
                  </a:lnTo>
                  <a:lnTo>
                    <a:pt x="193036" y="1354137"/>
                  </a:lnTo>
                  <a:lnTo>
                    <a:pt x="179272" y="971549"/>
                  </a:lnTo>
                  <a:lnTo>
                    <a:pt x="165708" y="1354137"/>
                  </a:lnTo>
                  <a:lnTo>
                    <a:pt x="26069" y="1354137"/>
                  </a:lnTo>
                  <a:lnTo>
                    <a:pt x="23576" y="1353910"/>
                  </a:lnTo>
                  <a:lnTo>
                    <a:pt x="20855" y="1353683"/>
                  </a:lnTo>
                  <a:lnTo>
                    <a:pt x="16095" y="1352775"/>
                  </a:lnTo>
                  <a:lnTo>
                    <a:pt x="11561" y="1351640"/>
                  </a:lnTo>
                  <a:lnTo>
                    <a:pt x="9748" y="1350505"/>
                  </a:lnTo>
                  <a:lnTo>
                    <a:pt x="7707" y="1349824"/>
                  </a:lnTo>
                  <a:lnTo>
                    <a:pt x="6121" y="1348689"/>
                  </a:lnTo>
                  <a:lnTo>
                    <a:pt x="4761" y="1347554"/>
                  </a:lnTo>
                  <a:lnTo>
                    <a:pt x="3174" y="1346419"/>
                  </a:lnTo>
                  <a:lnTo>
                    <a:pt x="2040" y="1345057"/>
                  </a:lnTo>
                  <a:lnTo>
                    <a:pt x="1360" y="1343695"/>
                  </a:lnTo>
                  <a:lnTo>
                    <a:pt x="680" y="1342333"/>
                  </a:lnTo>
                  <a:lnTo>
                    <a:pt x="453" y="1340744"/>
                  </a:lnTo>
                  <a:lnTo>
                    <a:pt x="0" y="1339155"/>
                  </a:lnTo>
                  <a:lnTo>
                    <a:pt x="0" y="807729"/>
                  </a:lnTo>
                  <a:lnTo>
                    <a:pt x="0" y="806367"/>
                  </a:lnTo>
                  <a:lnTo>
                    <a:pt x="453" y="805459"/>
                  </a:lnTo>
                  <a:lnTo>
                    <a:pt x="1360" y="803189"/>
                  </a:lnTo>
                  <a:lnTo>
                    <a:pt x="2720" y="801146"/>
                  </a:lnTo>
                  <a:lnTo>
                    <a:pt x="4761" y="799330"/>
                  </a:lnTo>
                  <a:lnTo>
                    <a:pt x="5894" y="796379"/>
                  </a:lnTo>
                  <a:lnTo>
                    <a:pt x="7481" y="793201"/>
                  </a:lnTo>
                  <a:lnTo>
                    <a:pt x="9294" y="790477"/>
                  </a:lnTo>
                  <a:lnTo>
                    <a:pt x="10881" y="787753"/>
                  </a:lnTo>
                  <a:lnTo>
                    <a:pt x="13148" y="784801"/>
                  </a:lnTo>
                  <a:lnTo>
                    <a:pt x="15415" y="781850"/>
                  </a:lnTo>
                  <a:lnTo>
                    <a:pt x="17908" y="779126"/>
                  </a:lnTo>
                  <a:lnTo>
                    <a:pt x="20629" y="776402"/>
                  </a:lnTo>
                  <a:lnTo>
                    <a:pt x="26523" y="770727"/>
                  </a:lnTo>
                  <a:lnTo>
                    <a:pt x="33323" y="765506"/>
                  </a:lnTo>
                  <a:lnTo>
                    <a:pt x="40804" y="760285"/>
                  </a:lnTo>
                  <a:lnTo>
                    <a:pt x="48738" y="755063"/>
                  </a:lnTo>
                  <a:lnTo>
                    <a:pt x="57579" y="750069"/>
                  </a:lnTo>
                  <a:lnTo>
                    <a:pt x="66873" y="745075"/>
                  </a:lnTo>
                  <a:lnTo>
                    <a:pt x="77074" y="740308"/>
                  </a:lnTo>
                  <a:lnTo>
                    <a:pt x="87728" y="735541"/>
                  </a:lnTo>
                  <a:lnTo>
                    <a:pt x="98382" y="730547"/>
                  </a:lnTo>
                  <a:lnTo>
                    <a:pt x="110170" y="726006"/>
                  </a:lnTo>
                  <a:lnTo>
                    <a:pt x="122184" y="721693"/>
                  </a:lnTo>
                  <a:lnTo>
                    <a:pt x="134652" y="717380"/>
                  </a:lnTo>
                  <a:lnTo>
                    <a:pt x="147573" y="713294"/>
                  </a:lnTo>
                  <a:lnTo>
                    <a:pt x="160721" y="709208"/>
                  </a:lnTo>
                  <a:lnTo>
                    <a:pt x="174322" y="705122"/>
                  </a:lnTo>
                  <a:lnTo>
                    <a:pt x="188377" y="701263"/>
                  </a:lnTo>
                  <a:lnTo>
                    <a:pt x="202658" y="697630"/>
                  </a:lnTo>
                  <a:lnTo>
                    <a:pt x="216940" y="693998"/>
                  </a:lnTo>
                  <a:lnTo>
                    <a:pt x="231901" y="690366"/>
                  </a:lnTo>
                  <a:lnTo>
                    <a:pt x="246862" y="687188"/>
                  </a:lnTo>
                  <a:lnTo>
                    <a:pt x="261824" y="683783"/>
                  </a:lnTo>
                  <a:lnTo>
                    <a:pt x="277012" y="680832"/>
                  </a:lnTo>
                  <a:lnTo>
                    <a:pt x="307841" y="674703"/>
                  </a:lnTo>
                  <a:lnTo>
                    <a:pt x="338897" y="669481"/>
                  </a:lnTo>
                  <a:lnTo>
                    <a:pt x="369953" y="664714"/>
                  </a:lnTo>
                  <a:lnTo>
                    <a:pt x="459948" y="898986"/>
                  </a:lnTo>
                  <a:lnTo>
                    <a:pt x="498485" y="756425"/>
                  </a:lnTo>
                  <a:lnTo>
                    <a:pt x="449520" y="727368"/>
                  </a:lnTo>
                  <a:lnTo>
                    <a:pt x="476723" y="658812"/>
                  </a:lnTo>
                  <a:close/>
                  <a:moveTo>
                    <a:pt x="1981777" y="644525"/>
                  </a:moveTo>
                  <a:lnTo>
                    <a:pt x="2069750" y="644525"/>
                  </a:lnTo>
                  <a:lnTo>
                    <a:pt x="2096959" y="712516"/>
                  </a:lnTo>
                  <a:lnTo>
                    <a:pt x="2047757" y="741753"/>
                  </a:lnTo>
                  <a:lnTo>
                    <a:pt x="2086529" y="883854"/>
                  </a:lnTo>
                  <a:lnTo>
                    <a:pt x="2178357" y="649964"/>
                  </a:lnTo>
                  <a:lnTo>
                    <a:pt x="2209420" y="654724"/>
                  </a:lnTo>
                  <a:lnTo>
                    <a:pt x="2240256" y="660390"/>
                  </a:lnTo>
                  <a:lnTo>
                    <a:pt x="2271092" y="666056"/>
                  </a:lnTo>
                  <a:lnTo>
                    <a:pt x="2286284" y="669229"/>
                  </a:lnTo>
                  <a:lnTo>
                    <a:pt x="2301248" y="672402"/>
                  </a:lnTo>
                  <a:lnTo>
                    <a:pt x="2316213" y="675801"/>
                  </a:lnTo>
                  <a:lnTo>
                    <a:pt x="2330724" y="679201"/>
                  </a:lnTo>
                  <a:lnTo>
                    <a:pt x="2345235" y="683053"/>
                  </a:lnTo>
                  <a:lnTo>
                    <a:pt x="2359293" y="686680"/>
                  </a:lnTo>
                  <a:lnTo>
                    <a:pt x="2373124" y="690533"/>
                  </a:lnTo>
                  <a:lnTo>
                    <a:pt x="2386501" y="694385"/>
                  </a:lnTo>
                  <a:lnTo>
                    <a:pt x="2399879" y="698691"/>
                  </a:lnTo>
                  <a:lnTo>
                    <a:pt x="2412576" y="702771"/>
                  </a:lnTo>
                  <a:lnTo>
                    <a:pt x="2425273" y="707077"/>
                  </a:lnTo>
                  <a:lnTo>
                    <a:pt x="2437063" y="711610"/>
                  </a:lnTo>
                  <a:lnTo>
                    <a:pt x="2448400" y="716143"/>
                  </a:lnTo>
                  <a:lnTo>
                    <a:pt x="2459510" y="720675"/>
                  </a:lnTo>
                  <a:lnTo>
                    <a:pt x="2469940" y="725435"/>
                  </a:lnTo>
                  <a:lnTo>
                    <a:pt x="2479916" y="730194"/>
                  </a:lnTo>
                  <a:lnTo>
                    <a:pt x="2489213" y="735180"/>
                  </a:lnTo>
                  <a:lnTo>
                    <a:pt x="2497829" y="740393"/>
                  </a:lnTo>
                  <a:lnTo>
                    <a:pt x="2505991" y="745605"/>
                  </a:lnTo>
                  <a:lnTo>
                    <a:pt x="2513247" y="750818"/>
                  </a:lnTo>
                  <a:lnTo>
                    <a:pt x="2520049" y="756257"/>
                  </a:lnTo>
                  <a:lnTo>
                    <a:pt x="2525944" y="761697"/>
                  </a:lnTo>
                  <a:lnTo>
                    <a:pt x="2528665" y="764416"/>
                  </a:lnTo>
                  <a:lnTo>
                    <a:pt x="2531159" y="767363"/>
                  </a:lnTo>
                  <a:lnTo>
                    <a:pt x="2533426" y="770082"/>
                  </a:lnTo>
                  <a:lnTo>
                    <a:pt x="2535467" y="772802"/>
                  </a:lnTo>
                  <a:lnTo>
                    <a:pt x="2537508" y="775975"/>
                  </a:lnTo>
                  <a:lnTo>
                    <a:pt x="2538868" y="778695"/>
                  </a:lnTo>
                  <a:lnTo>
                    <a:pt x="2540455" y="781641"/>
                  </a:lnTo>
                  <a:lnTo>
                    <a:pt x="2541815" y="784361"/>
                  </a:lnTo>
                  <a:lnTo>
                    <a:pt x="2543856" y="786400"/>
                  </a:lnTo>
                  <a:lnTo>
                    <a:pt x="2545217" y="788440"/>
                  </a:lnTo>
                  <a:lnTo>
                    <a:pt x="2546123" y="790480"/>
                  </a:lnTo>
                  <a:lnTo>
                    <a:pt x="2546350" y="791840"/>
                  </a:lnTo>
                  <a:lnTo>
                    <a:pt x="2546350" y="792746"/>
                  </a:lnTo>
                  <a:lnTo>
                    <a:pt x="2546350" y="1323758"/>
                  </a:lnTo>
                  <a:lnTo>
                    <a:pt x="2546350" y="1325118"/>
                  </a:lnTo>
                  <a:lnTo>
                    <a:pt x="2545670" y="1326705"/>
                  </a:lnTo>
                  <a:lnTo>
                    <a:pt x="2545217" y="1328064"/>
                  </a:lnTo>
                  <a:lnTo>
                    <a:pt x="2544310" y="1329424"/>
                  </a:lnTo>
                  <a:lnTo>
                    <a:pt x="2543176" y="1330784"/>
                  </a:lnTo>
                  <a:lnTo>
                    <a:pt x="2542042" y="1332144"/>
                  </a:lnTo>
                  <a:lnTo>
                    <a:pt x="2540455" y="1333050"/>
                  </a:lnTo>
                  <a:lnTo>
                    <a:pt x="2538641" y="1333957"/>
                  </a:lnTo>
                  <a:lnTo>
                    <a:pt x="2537054" y="1335090"/>
                  </a:lnTo>
                  <a:lnTo>
                    <a:pt x="2535013" y="1335770"/>
                  </a:lnTo>
                  <a:lnTo>
                    <a:pt x="2530479" y="1337357"/>
                  </a:lnTo>
                  <a:lnTo>
                    <a:pt x="2525490" y="1338037"/>
                  </a:lnTo>
                  <a:lnTo>
                    <a:pt x="2522996" y="1338263"/>
                  </a:lnTo>
                  <a:lnTo>
                    <a:pt x="2520276" y="1338263"/>
                  </a:lnTo>
                  <a:lnTo>
                    <a:pt x="2380604" y="1338263"/>
                  </a:lnTo>
                  <a:lnTo>
                    <a:pt x="2367197" y="957263"/>
                  </a:lnTo>
                  <a:lnTo>
                    <a:pt x="2353389" y="1338263"/>
                  </a:lnTo>
                  <a:lnTo>
                    <a:pt x="1800226" y="1338263"/>
                  </a:lnTo>
                  <a:lnTo>
                    <a:pt x="1800226" y="819507"/>
                  </a:lnTo>
                  <a:lnTo>
                    <a:pt x="1799999" y="818147"/>
                  </a:lnTo>
                  <a:lnTo>
                    <a:pt x="1799773" y="817014"/>
                  </a:lnTo>
                  <a:lnTo>
                    <a:pt x="1799546" y="815654"/>
                  </a:lnTo>
                  <a:lnTo>
                    <a:pt x="1798865" y="814747"/>
                  </a:lnTo>
                  <a:lnTo>
                    <a:pt x="1797278" y="812481"/>
                  </a:lnTo>
                  <a:lnTo>
                    <a:pt x="1795237" y="810441"/>
                  </a:lnTo>
                  <a:lnTo>
                    <a:pt x="1794103" y="807041"/>
                  </a:lnTo>
                  <a:lnTo>
                    <a:pt x="1792515" y="803868"/>
                  </a:lnTo>
                  <a:lnTo>
                    <a:pt x="1790474" y="800695"/>
                  </a:lnTo>
                  <a:lnTo>
                    <a:pt x="1788433" y="797295"/>
                  </a:lnTo>
                  <a:lnTo>
                    <a:pt x="1786165" y="794122"/>
                  </a:lnTo>
                  <a:lnTo>
                    <a:pt x="1783898" y="790948"/>
                  </a:lnTo>
                  <a:lnTo>
                    <a:pt x="1781176" y="788002"/>
                  </a:lnTo>
                  <a:lnTo>
                    <a:pt x="1778455" y="784602"/>
                  </a:lnTo>
                  <a:lnTo>
                    <a:pt x="1775053" y="781656"/>
                  </a:lnTo>
                  <a:lnTo>
                    <a:pt x="1771878" y="778709"/>
                  </a:lnTo>
                  <a:lnTo>
                    <a:pt x="1764621" y="772590"/>
                  </a:lnTo>
                  <a:lnTo>
                    <a:pt x="1756910" y="766697"/>
                  </a:lnTo>
                  <a:lnTo>
                    <a:pt x="1748292" y="761030"/>
                  </a:lnTo>
                  <a:lnTo>
                    <a:pt x="1738994" y="755364"/>
                  </a:lnTo>
                  <a:lnTo>
                    <a:pt x="1728789" y="749924"/>
                  </a:lnTo>
                  <a:lnTo>
                    <a:pt x="1718357" y="744258"/>
                  </a:lnTo>
                  <a:lnTo>
                    <a:pt x="1707244" y="739045"/>
                  </a:lnTo>
                  <a:lnTo>
                    <a:pt x="1695224" y="733832"/>
                  </a:lnTo>
                  <a:lnTo>
                    <a:pt x="1682978" y="728619"/>
                  </a:lnTo>
                  <a:lnTo>
                    <a:pt x="1670278" y="723859"/>
                  </a:lnTo>
                  <a:lnTo>
                    <a:pt x="1656898" y="719099"/>
                  </a:lnTo>
                  <a:lnTo>
                    <a:pt x="1643290" y="714340"/>
                  </a:lnTo>
                  <a:lnTo>
                    <a:pt x="1629230" y="709807"/>
                  </a:lnTo>
                  <a:lnTo>
                    <a:pt x="1624147" y="708322"/>
                  </a:lnTo>
                  <a:lnTo>
                    <a:pt x="1626934" y="707304"/>
                  </a:lnTo>
                  <a:lnTo>
                    <a:pt x="1639632" y="702998"/>
                  </a:lnTo>
                  <a:lnTo>
                    <a:pt x="1652556" y="698691"/>
                  </a:lnTo>
                  <a:lnTo>
                    <a:pt x="1665480" y="694612"/>
                  </a:lnTo>
                  <a:lnTo>
                    <a:pt x="1679084" y="690533"/>
                  </a:lnTo>
                  <a:lnTo>
                    <a:pt x="1693368" y="686906"/>
                  </a:lnTo>
                  <a:lnTo>
                    <a:pt x="1707426" y="683053"/>
                  </a:lnTo>
                  <a:lnTo>
                    <a:pt x="1722164" y="679427"/>
                  </a:lnTo>
                  <a:lnTo>
                    <a:pt x="1736675" y="676028"/>
                  </a:lnTo>
                  <a:lnTo>
                    <a:pt x="1751639" y="672628"/>
                  </a:lnTo>
                  <a:lnTo>
                    <a:pt x="1766831" y="669455"/>
                  </a:lnTo>
                  <a:lnTo>
                    <a:pt x="1781795" y="666056"/>
                  </a:lnTo>
                  <a:lnTo>
                    <a:pt x="1812631" y="660390"/>
                  </a:lnTo>
                  <a:lnTo>
                    <a:pt x="1843694" y="654950"/>
                  </a:lnTo>
                  <a:lnTo>
                    <a:pt x="1874757" y="650191"/>
                  </a:lnTo>
                  <a:lnTo>
                    <a:pt x="1964772" y="883854"/>
                  </a:lnTo>
                  <a:lnTo>
                    <a:pt x="2003543" y="741753"/>
                  </a:lnTo>
                  <a:lnTo>
                    <a:pt x="1954342" y="712516"/>
                  </a:lnTo>
                  <a:lnTo>
                    <a:pt x="1981777" y="644525"/>
                  </a:lnTo>
                  <a:close/>
                  <a:moveTo>
                    <a:pt x="1248456" y="69850"/>
                  </a:moveTo>
                  <a:lnTo>
                    <a:pt x="1255033" y="70077"/>
                  </a:lnTo>
                  <a:lnTo>
                    <a:pt x="1261609" y="70304"/>
                  </a:lnTo>
                  <a:lnTo>
                    <a:pt x="1268186" y="70984"/>
                  </a:lnTo>
                  <a:lnTo>
                    <a:pt x="1274536" y="71665"/>
                  </a:lnTo>
                  <a:lnTo>
                    <a:pt x="1281113" y="72346"/>
                  </a:lnTo>
                  <a:lnTo>
                    <a:pt x="1287463" y="73707"/>
                  </a:lnTo>
                  <a:lnTo>
                    <a:pt x="1293813" y="74841"/>
                  </a:lnTo>
                  <a:lnTo>
                    <a:pt x="1299936" y="76429"/>
                  </a:lnTo>
                  <a:lnTo>
                    <a:pt x="1306059" y="78017"/>
                  </a:lnTo>
                  <a:lnTo>
                    <a:pt x="1312409" y="80059"/>
                  </a:lnTo>
                  <a:lnTo>
                    <a:pt x="1318533" y="82101"/>
                  </a:lnTo>
                  <a:lnTo>
                    <a:pt x="1324429" y="84369"/>
                  </a:lnTo>
                  <a:lnTo>
                    <a:pt x="1330325" y="86638"/>
                  </a:lnTo>
                  <a:lnTo>
                    <a:pt x="1335995" y="89134"/>
                  </a:lnTo>
                  <a:lnTo>
                    <a:pt x="1342118" y="91856"/>
                  </a:lnTo>
                  <a:lnTo>
                    <a:pt x="1347788" y="94579"/>
                  </a:lnTo>
                  <a:lnTo>
                    <a:pt x="1353458" y="97982"/>
                  </a:lnTo>
                  <a:lnTo>
                    <a:pt x="1359127" y="100931"/>
                  </a:lnTo>
                  <a:lnTo>
                    <a:pt x="1364570" y="104561"/>
                  </a:lnTo>
                  <a:lnTo>
                    <a:pt x="1370240" y="107964"/>
                  </a:lnTo>
                  <a:lnTo>
                    <a:pt x="1375456" y="111820"/>
                  </a:lnTo>
                  <a:lnTo>
                    <a:pt x="1380672" y="115677"/>
                  </a:lnTo>
                  <a:lnTo>
                    <a:pt x="1386115" y="119534"/>
                  </a:lnTo>
                  <a:lnTo>
                    <a:pt x="1391104" y="123844"/>
                  </a:lnTo>
                  <a:lnTo>
                    <a:pt x="1396093" y="128155"/>
                  </a:lnTo>
                  <a:lnTo>
                    <a:pt x="1400856" y="132465"/>
                  </a:lnTo>
                  <a:lnTo>
                    <a:pt x="1406072" y="137230"/>
                  </a:lnTo>
                  <a:lnTo>
                    <a:pt x="1410834" y="141767"/>
                  </a:lnTo>
                  <a:lnTo>
                    <a:pt x="1415370" y="146985"/>
                  </a:lnTo>
                  <a:lnTo>
                    <a:pt x="1419906" y="151976"/>
                  </a:lnTo>
                  <a:lnTo>
                    <a:pt x="1424442" y="156967"/>
                  </a:lnTo>
                  <a:lnTo>
                    <a:pt x="1428751" y="162185"/>
                  </a:lnTo>
                  <a:lnTo>
                    <a:pt x="1433060" y="167630"/>
                  </a:lnTo>
                  <a:lnTo>
                    <a:pt x="1437369" y="173075"/>
                  </a:lnTo>
                  <a:lnTo>
                    <a:pt x="1441224" y="178973"/>
                  </a:lnTo>
                  <a:lnTo>
                    <a:pt x="1445079" y="184645"/>
                  </a:lnTo>
                  <a:lnTo>
                    <a:pt x="1449161" y="190543"/>
                  </a:lnTo>
                  <a:lnTo>
                    <a:pt x="1452790" y="196669"/>
                  </a:lnTo>
                  <a:lnTo>
                    <a:pt x="1456419" y="202567"/>
                  </a:lnTo>
                  <a:lnTo>
                    <a:pt x="1460047" y="208920"/>
                  </a:lnTo>
                  <a:lnTo>
                    <a:pt x="1463222" y="215272"/>
                  </a:lnTo>
                  <a:lnTo>
                    <a:pt x="1466624" y="221624"/>
                  </a:lnTo>
                  <a:lnTo>
                    <a:pt x="1469572" y="228203"/>
                  </a:lnTo>
                  <a:lnTo>
                    <a:pt x="1472520" y="235010"/>
                  </a:lnTo>
                  <a:lnTo>
                    <a:pt x="1475695" y="241589"/>
                  </a:lnTo>
                  <a:lnTo>
                    <a:pt x="1478417" y="248395"/>
                  </a:lnTo>
                  <a:lnTo>
                    <a:pt x="1480911" y="255428"/>
                  </a:lnTo>
                  <a:lnTo>
                    <a:pt x="1483406" y="262460"/>
                  </a:lnTo>
                  <a:lnTo>
                    <a:pt x="1485674" y="269493"/>
                  </a:lnTo>
                  <a:lnTo>
                    <a:pt x="1487942" y="276753"/>
                  </a:lnTo>
                  <a:lnTo>
                    <a:pt x="1489983" y="284013"/>
                  </a:lnTo>
                  <a:lnTo>
                    <a:pt x="1492024" y="291273"/>
                  </a:lnTo>
                  <a:lnTo>
                    <a:pt x="1493838" y="298986"/>
                  </a:lnTo>
                  <a:lnTo>
                    <a:pt x="1495426" y="306473"/>
                  </a:lnTo>
                  <a:lnTo>
                    <a:pt x="1496786" y="313959"/>
                  </a:lnTo>
                  <a:lnTo>
                    <a:pt x="1498374" y="321673"/>
                  </a:lnTo>
                  <a:lnTo>
                    <a:pt x="1499281" y="329386"/>
                  </a:lnTo>
                  <a:lnTo>
                    <a:pt x="1500415" y="337100"/>
                  </a:lnTo>
                  <a:lnTo>
                    <a:pt x="1500809" y="340447"/>
                  </a:lnTo>
                  <a:lnTo>
                    <a:pt x="1501799" y="339950"/>
                  </a:lnTo>
                  <a:lnTo>
                    <a:pt x="1502922" y="339725"/>
                  </a:lnTo>
                  <a:lnTo>
                    <a:pt x="1504045" y="339725"/>
                  </a:lnTo>
                  <a:lnTo>
                    <a:pt x="1505392" y="339725"/>
                  </a:lnTo>
                  <a:lnTo>
                    <a:pt x="1506291" y="339950"/>
                  </a:lnTo>
                  <a:lnTo>
                    <a:pt x="1508761" y="341076"/>
                  </a:lnTo>
                  <a:lnTo>
                    <a:pt x="1510782" y="342427"/>
                  </a:lnTo>
                  <a:lnTo>
                    <a:pt x="1513028" y="344678"/>
                  </a:lnTo>
                  <a:lnTo>
                    <a:pt x="1515049" y="347380"/>
                  </a:lnTo>
                  <a:lnTo>
                    <a:pt x="1516846" y="350306"/>
                  </a:lnTo>
                  <a:lnTo>
                    <a:pt x="1518642" y="353909"/>
                  </a:lnTo>
                  <a:lnTo>
                    <a:pt x="1520214" y="357736"/>
                  </a:lnTo>
                  <a:lnTo>
                    <a:pt x="1521786" y="362239"/>
                  </a:lnTo>
                  <a:lnTo>
                    <a:pt x="1523134" y="367192"/>
                  </a:lnTo>
                  <a:lnTo>
                    <a:pt x="1524257" y="372145"/>
                  </a:lnTo>
                  <a:lnTo>
                    <a:pt x="1525380" y="377548"/>
                  </a:lnTo>
                  <a:lnTo>
                    <a:pt x="1526053" y="383176"/>
                  </a:lnTo>
                  <a:lnTo>
                    <a:pt x="1526503" y="389030"/>
                  </a:lnTo>
                  <a:lnTo>
                    <a:pt x="1526727" y="395334"/>
                  </a:lnTo>
                  <a:lnTo>
                    <a:pt x="1527176" y="401637"/>
                  </a:lnTo>
                  <a:lnTo>
                    <a:pt x="1526727" y="407941"/>
                  </a:lnTo>
                  <a:lnTo>
                    <a:pt x="1526503" y="414245"/>
                  </a:lnTo>
                  <a:lnTo>
                    <a:pt x="1526053" y="419873"/>
                  </a:lnTo>
                  <a:lnTo>
                    <a:pt x="1525380" y="425727"/>
                  </a:lnTo>
                  <a:lnTo>
                    <a:pt x="1524257" y="430905"/>
                  </a:lnTo>
                  <a:lnTo>
                    <a:pt x="1523134" y="436308"/>
                  </a:lnTo>
                  <a:lnTo>
                    <a:pt x="1521786" y="441036"/>
                  </a:lnTo>
                  <a:lnTo>
                    <a:pt x="1520214" y="445314"/>
                  </a:lnTo>
                  <a:lnTo>
                    <a:pt x="1518642" y="449366"/>
                  </a:lnTo>
                  <a:lnTo>
                    <a:pt x="1516846" y="452743"/>
                  </a:lnTo>
                  <a:lnTo>
                    <a:pt x="1515049" y="456120"/>
                  </a:lnTo>
                  <a:lnTo>
                    <a:pt x="1513028" y="458597"/>
                  </a:lnTo>
                  <a:lnTo>
                    <a:pt x="1510782" y="460623"/>
                  </a:lnTo>
                  <a:lnTo>
                    <a:pt x="1508761" y="462199"/>
                  </a:lnTo>
                  <a:lnTo>
                    <a:pt x="1506291" y="463100"/>
                  </a:lnTo>
                  <a:lnTo>
                    <a:pt x="1505392" y="463325"/>
                  </a:lnTo>
                  <a:lnTo>
                    <a:pt x="1504045" y="463550"/>
                  </a:lnTo>
                  <a:lnTo>
                    <a:pt x="1502922" y="463325"/>
                  </a:lnTo>
                  <a:lnTo>
                    <a:pt x="1501799" y="463100"/>
                  </a:lnTo>
                  <a:lnTo>
                    <a:pt x="1499553" y="462199"/>
                  </a:lnTo>
                  <a:lnTo>
                    <a:pt x="1497308" y="460623"/>
                  </a:lnTo>
                  <a:lnTo>
                    <a:pt x="1496170" y="459597"/>
                  </a:lnTo>
                  <a:lnTo>
                    <a:pt x="1495426" y="463692"/>
                  </a:lnTo>
                  <a:lnTo>
                    <a:pt x="1493838" y="471405"/>
                  </a:lnTo>
                  <a:lnTo>
                    <a:pt x="1492024" y="478892"/>
                  </a:lnTo>
                  <a:lnTo>
                    <a:pt x="1489983" y="486152"/>
                  </a:lnTo>
                  <a:lnTo>
                    <a:pt x="1487942" y="493638"/>
                  </a:lnTo>
                  <a:lnTo>
                    <a:pt x="1485674" y="500671"/>
                  </a:lnTo>
                  <a:lnTo>
                    <a:pt x="1483406" y="507704"/>
                  </a:lnTo>
                  <a:lnTo>
                    <a:pt x="1480911" y="514737"/>
                  </a:lnTo>
                  <a:lnTo>
                    <a:pt x="1478417" y="521770"/>
                  </a:lnTo>
                  <a:lnTo>
                    <a:pt x="1475695" y="528576"/>
                  </a:lnTo>
                  <a:lnTo>
                    <a:pt x="1472520" y="535155"/>
                  </a:lnTo>
                  <a:lnTo>
                    <a:pt x="1469572" y="541961"/>
                  </a:lnTo>
                  <a:lnTo>
                    <a:pt x="1466624" y="548540"/>
                  </a:lnTo>
                  <a:lnTo>
                    <a:pt x="1463222" y="554893"/>
                  </a:lnTo>
                  <a:lnTo>
                    <a:pt x="1460047" y="561245"/>
                  </a:lnTo>
                  <a:lnTo>
                    <a:pt x="1456419" y="567597"/>
                  </a:lnTo>
                  <a:lnTo>
                    <a:pt x="1452790" y="573496"/>
                  </a:lnTo>
                  <a:lnTo>
                    <a:pt x="1449161" y="579621"/>
                  </a:lnTo>
                  <a:lnTo>
                    <a:pt x="1445079" y="585520"/>
                  </a:lnTo>
                  <a:lnTo>
                    <a:pt x="1441224" y="591192"/>
                  </a:lnTo>
                  <a:lnTo>
                    <a:pt x="1437369" y="597090"/>
                  </a:lnTo>
                  <a:lnTo>
                    <a:pt x="1433060" y="602535"/>
                  </a:lnTo>
                  <a:lnTo>
                    <a:pt x="1428751" y="607980"/>
                  </a:lnTo>
                  <a:lnTo>
                    <a:pt x="1424442" y="613198"/>
                  </a:lnTo>
                  <a:lnTo>
                    <a:pt x="1419906" y="618189"/>
                  </a:lnTo>
                  <a:lnTo>
                    <a:pt x="1415370" y="623407"/>
                  </a:lnTo>
                  <a:lnTo>
                    <a:pt x="1410834" y="628171"/>
                  </a:lnTo>
                  <a:lnTo>
                    <a:pt x="1406072" y="632935"/>
                  </a:lnTo>
                  <a:lnTo>
                    <a:pt x="1400856" y="637699"/>
                  </a:lnTo>
                  <a:lnTo>
                    <a:pt x="1396093" y="642010"/>
                  </a:lnTo>
                  <a:lnTo>
                    <a:pt x="1391104" y="646320"/>
                  </a:lnTo>
                  <a:lnTo>
                    <a:pt x="1386115" y="650631"/>
                  </a:lnTo>
                  <a:lnTo>
                    <a:pt x="1380672" y="654714"/>
                  </a:lnTo>
                  <a:lnTo>
                    <a:pt x="1375456" y="658344"/>
                  </a:lnTo>
                  <a:lnTo>
                    <a:pt x="1370240" y="662201"/>
                  </a:lnTo>
                  <a:lnTo>
                    <a:pt x="1364570" y="665831"/>
                  </a:lnTo>
                  <a:lnTo>
                    <a:pt x="1359127" y="669007"/>
                  </a:lnTo>
                  <a:lnTo>
                    <a:pt x="1353458" y="672410"/>
                  </a:lnTo>
                  <a:lnTo>
                    <a:pt x="1347788" y="675359"/>
                  </a:lnTo>
                  <a:lnTo>
                    <a:pt x="1342118" y="678309"/>
                  </a:lnTo>
                  <a:lnTo>
                    <a:pt x="1335995" y="681031"/>
                  </a:lnTo>
                  <a:lnTo>
                    <a:pt x="1330325" y="683753"/>
                  </a:lnTo>
                  <a:lnTo>
                    <a:pt x="1324429" y="686022"/>
                  </a:lnTo>
                  <a:lnTo>
                    <a:pt x="1318533" y="688291"/>
                  </a:lnTo>
                  <a:lnTo>
                    <a:pt x="1312409" y="690333"/>
                  </a:lnTo>
                  <a:lnTo>
                    <a:pt x="1306059" y="692148"/>
                  </a:lnTo>
                  <a:lnTo>
                    <a:pt x="1299936" y="693736"/>
                  </a:lnTo>
                  <a:lnTo>
                    <a:pt x="1293813" y="695324"/>
                  </a:lnTo>
                  <a:lnTo>
                    <a:pt x="1287463" y="696458"/>
                  </a:lnTo>
                  <a:lnTo>
                    <a:pt x="1281113" y="697592"/>
                  </a:lnTo>
                  <a:lnTo>
                    <a:pt x="1274536" y="698500"/>
                  </a:lnTo>
                  <a:lnTo>
                    <a:pt x="1268186" y="699407"/>
                  </a:lnTo>
                  <a:lnTo>
                    <a:pt x="1261609" y="699861"/>
                  </a:lnTo>
                  <a:lnTo>
                    <a:pt x="1255033" y="700088"/>
                  </a:lnTo>
                  <a:lnTo>
                    <a:pt x="1248456" y="700088"/>
                  </a:lnTo>
                  <a:lnTo>
                    <a:pt x="1241879" y="700088"/>
                  </a:lnTo>
                  <a:lnTo>
                    <a:pt x="1235529" y="699861"/>
                  </a:lnTo>
                  <a:lnTo>
                    <a:pt x="1228952" y="699407"/>
                  </a:lnTo>
                  <a:lnTo>
                    <a:pt x="1222602" y="698500"/>
                  </a:lnTo>
                  <a:lnTo>
                    <a:pt x="1216252" y="697592"/>
                  </a:lnTo>
                  <a:lnTo>
                    <a:pt x="1209675" y="696458"/>
                  </a:lnTo>
                  <a:lnTo>
                    <a:pt x="1203325" y="695324"/>
                  </a:lnTo>
                  <a:lnTo>
                    <a:pt x="1197429" y="693736"/>
                  </a:lnTo>
                  <a:lnTo>
                    <a:pt x="1191079" y="692148"/>
                  </a:lnTo>
                  <a:lnTo>
                    <a:pt x="1184956" y="690333"/>
                  </a:lnTo>
                  <a:lnTo>
                    <a:pt x="1178832" y="688291"/>
                  </a:lnTo>
                  <a:lnTo>
                    <a:pt x="1172936" y="686022"/>
                  </a:lnTo>
                  <a:lnTo>
                    <a:pt x="1166813" y="683753"/>
                  </a:lnTo>
                  <a:lnTo>
                    <a:pt x="1160916" y="681031"/>
                  </a:lnTo>
                  <a:lnTo>
                    <a:pt x="1155247" y="678309"/>
                  </a:lnTo>
                  <a:lnTo>
                    <a:pt x="1149350" y="675359"/>
                  </a:lnTo>
                  <a:lnTo>
                    <a:pt x="1143907" y="672410"/>
                  </a:lnTo>
                  <a:lnTo>
                    <a:pt x="1138011" y="669007"/>
                  </a:lnTo>
                  <a:lnTo>
                    <a:pt x="1132568" y="665831"/>
                  </a:lnTo>
                  <a:lnTo>
                    <a:pt x="1127125" y="662201"/>
                  </a:lnTo>
                  <a:lnTo>
                    <a:pt x="1121682" y="658344"/>
                  </a:lnTo>
                  <a:lnTo>
                    <a:pt x="1116240" y="654714"/>
                  </a:lnTo>
                  <a:lnTo>
                    <a:pt x="1111250" y="650631"/>
                  </a:lnTo>
                  <a:lnTo>
                    <a:pt x="1106034" y="646320"/>
                  </a:lnTo>
                  <a:lnTo>
                    <a:pt x="1101272" y="642010"/>
                  </a:lnTo>
                  <a:lnTo>
                    <a:pt x="1096056" y="637699"/>
                  </a:lnTo>
                  <a:lnTo>
                    <a:pt x="1091293" y="632935"/>
                  </a:lnTo>
                  <a:lnTo>
                    <a:pt x="1086531" y="628171"/>
                  </a:lnTo>
                  <a:lnTo>
                    <a:pt x="1081768" y="623407"/>
                  </a:lnTo>
                  <a:lnTo>
                    <a:pt x="1077232" y="618189"/>
                  </a:lnTo>
                  <a:lnTo>
                    <a:pt x="1072697" y="613198"/>
                  </a:lnTo>
                  <a:lnTo>
                    <a:pt x="1068388" y="607980"/>
                  </a:lnTo>
                  <a:lnTo>
                    <a:pt x="1064079" y="602535"/>
                  </a:lnTo>
                  <a:lnTo>
                    <a:pt x="1059997" y="597090"/>
                  </a:lnTo>
                  <a:lnTo>
                    <a:pt x="1055688" y="591192"/>
                  </a:lnTo>
                  <a:lnTo>
                    <a:pt x="1052059" y="585520"/>
                  </a:lnTo>
                  <a:lnTo>
                    <a:pt x="1048204" y="579621"/>
                  </a:lnTo>
                  <a:lnTo>
                    <a:pt x="1044348" y="573496"/>
                  </a:lnTo>
                  <a:lnTo>
                    <a:pt x="1040947" y="567597"/>
                  </a:lnTo>
                  <a:lnTo>
                    <a:pt x="1037318" y="561245"/>
                  </a:lnTo>
                  <a:lnTo>
                    <a:pt x="1033916" y="554893"/>
                  </a:lnTo>
                  <a:lnTo>
                    <a:pt x="1030514" y="548540"/>
                  </a:lnTo>
                  <a:lnTo>
                    <a:pt x="1027566" y="541961"/>
                  </a:lnTo>
                  <a:lnTo>
                    <a:pt x="1024391" y="535155"/>
                  </a:lnTo>
                  <a:lnTo>
                    <a:pt x="1021670" y="528576"/>
                  </a:lnTo>
                  <a:lnTo>
                    <a:pt x="1018948" y="521770"/>
                  </a:lnTo>
                  <a:lnTo>
                    <a:pt x="1016227" y="514737"/>
                  </a:lnTo>
                  <a:lnTo>
                    <a:pt x="1013959" y="507704"/>
                  </a:lnTo>
                  <a:lnTo>
                    <a:pt x="1011238" y="500671"/>
                  </a:lnTo>
                  <a:lnTo>
                    <a:pt x="1008970" y="493638"/>
                  </a:lnTo>
                  <a:lnTo>
                    <a:pt x="1007155" y="486152"/>
                  </a:lnTo>
                  <a:lnTo>
                    <a:pt x="1005341" y="478892"/>
                  </a:lnTo>
                  <a:lnTo>
                    <a:pt x="1003527" y="471405"/>
                  </a:lnTo>
                  <a:lnTo>
                    <a:pt x="1001713" y="463692"/>
                  </a:lnTo>
                  <a:lnTo>
                    <a:pt x="1001178" y="460749"/>
                  </a:lnTo>
                  <a:lnTo>
                    <a:pt x="999308" y="462199"/>
                  </a:lnTo>
                  <a:lnTo>
                    <a:pt x="997052" y="463100"/>
                  </a:lnTo>
                  <a:lnTo>
                    <a:pt x="995698" y="463325"/>
                  </a:lnTo>
                  <a:lnTo>
                    <a:pt x="994569" y="463550"/>
                  </a:lnTo>
                  <a:lnTo>
                    <a:pt x="993215" y="463325"/>
                  </a:lnTo>
                  <a:lnTo>
                    <a:pt x="992312" y="463100"/>
                  </a:lnTo>
                  <a:lnTo>
                    <a:pt x="990056" y="462199"/>
                  </a:lnTo>
                  <a:lnTo>
                    <a:pt x="987799" y="460623"/>
                  </a:lnTo>
                  <a:lnTo>
                    <a:pt x="985768" y="458597"/>
                  </a:lnTo>
                  <a:lnTo>
                    <a:pt x="983737" y="456120"/>
                  </a:lnTo>
                  <a:lnTo>
                    <a:pt x="981706" y="452743"/>
                  </a:lnTo>
                  <a:lnTo>
                    <a:pt x="979900" y="449366"/>
                  </a:lnTo>
                  <a:lnTo>
                    <a:pt x="978095" y="445314"/>
                  </a:lnTo>
                  <a:lnTo>
                    <a:pt x="976741" y="441036"/>
                  </a:lnTo>
                  <a:lnTo>
                    <a:pt x="975387" y="436308"/>
                  </a:lnTo>
                  <a:lnTo>
                    <a:pt x="974484" y="430905"/>
                  </a:lnTo>
                  <a:lnTo>
                    <a:pt x="973356" y="425727"/>
                  </a:lnTo>
                  <a:lnTo>
                    <a:pt x="972679" y="419873"/>
                  </a:lnTo>
                  <a:lnTo>
                    <a:pt x="971776" y="414245"/>
                  </a:lnTo>
                  <a:lnTo>
                    <a:pt x="971550" y="407941"/>
                  </a:lnTo>
                  <a:lnTo>
                    <a:pt x="971550" y="401637"/>
                  </a:lnTo>
                  <a:lnTo>
                    <a:pt x="971550" y="395334"/>
                  </a:lnTo>
                  <a:lnTo>
                    <a:pt x="971776" y="389030"/>
                  </a:lnTo>
                  <a:lnTo>
                    <a:pt x="972679" y="383176"/>
                  </a:lnTo>
                  <a:lnTo>
                    <a:pt x="973356" y="377548"/>
                  </a:lnTo>
                  <a:lnTo>
                    <a:pt x="974484" y="372145"/>
                  </a:lnTo>
                  <a:lnTo>
                    <a:pt x="975387" y="367192"/>
                  </a:lnTo>
                  <a:lnTo>
                    <a:pt x="976741" y="362239"/>
                  </a:lnTo>
                  <a:lnTo>
                    <a:pt x="978095" y="357736"/>
                  </a:lnTo>
                  <a:lnTo>
                    <a:pt x="979900" y="353909"/>
                  </a:lnTo>
                  <a:lnTo>
                    <a:pt x="981706" y="350306"/>
                  </a:lnTo>
                  <a:lnTo>
                    <a:pt x="983737" y="347380"/>
                  </a:lnTo>
                  <a:lnTo>
                    <a:pt x="985768" y="344678"/>
                  </a:lnTo>
                  <a:lnTo>
                    <a:pt x="987799" y="342427"/>
                  </a:lnTo>
                  <a:lnTo>
                    <a:pt x="990056" y="341076"/>
                  </a:lnTo>
                  <a:lnTo>
                    <a:pt x="992312" y="339950"/>
                  </a:lnTo>
                  <a:lnTo>
                    <a:pt x="993215" y="339725"/>
                  </a:lnTo>
                  <a:lnTo>
                    <a:pt x="994569" y="339725"/>
                  </a:lnTo>
                  <a:lnTo>
                    <a:pt x="995698" y="339725"/>
                  </a:lnTo>
                  <a:lnTo>
                    <a:pt x="996322" y="339829"/>
                  </a:lnTo>
                  <a:lnTo>
                    <a:pt x="996723" y="337100"/>
                  </a:lnTo>
                  <a:lnTo>
                    <a:pt x="997630" y="329386"/>
                  </a:lnTo>
                  <a:lnTo>
                    <a:pt x="998991" y="321673"/>
                  </a:lnTo>
                  <a:lnTo>
                    <a:pt x="1000352" y="313959"/>
                  </a:lnTo>
                  <a:lnTo>
                    <a:pt x="1001713" y="306473"/>
                  </a:lnTo>
                  <a:lnTo>
                    <a:pt x="1003527" y="298986"/>
                  </a:lnTo>
                  <a:lnTo>
                    <a:pt x="1005341" y="291273"/>
                  </a:lnTo>
                  <a:lnTo>
                    <a:pt x="1007155" y="284013"/>
                  </a:lnTo>
                  <a:lnTo>
                    <a:pt x="1008970" y="276753"/>
                  </a:lnTo>
                  <a:lnTo>
                    <a:pt x="1011238" y="269493"/>
                  </a:lnTo>
                  <a:lnTo>
                    <a:pt x="1013959" y="262460"/>
                  </a:lnTo>
                  <a:lnTo>
                    <a:pt x="1016227" y="255428"/>
                  </a:lnTo>
                  <a:lnTo>
                    <a:pt x="1018948" y="248395"/>
                  </a:lnTo>
                  <a:lnTo>
                    <a:pt x="1021670" y="241589"/>
                  </a:lnTo>
                  <a:lnTo>
                    <a:pt x="1024391" y="235010"/>
                  </a:lnTo>
                  <a:lnTo>
                    <a:pt x="1027566" y="228203"/>
                  </a:lnTo>
                  <a:lnTo>
                    <a:pt x="1030514" y="221624"/>
                  </a:lnTo>
                  <a:lnTo>
                    <a:pt x="1033916" y="215272"/>
                  </a:lnTo>
                  <a:lnTo>
                    <a:pt x="1037318" y="208920"/>
                  </a:lnTo>
                  <a:lnTo>
                    <a:pt x="1040947" y="202567"/>
                  </a:lnTo>
                  <a:lnTo>
                    <a:pt x="1044348" y="196669"/>
                  </a:lnTo>
                  <a:lnTo>
                    <a:pt x="1048204" y="190543"/>
                  </a:lnTo>
                  <a:lnTo>
                    <a:pt x="1052059" y="184645"/>
                  </a:lnTo>
                  <a:lnTo>
                    <a:pt x="1055688" y="178973"/>
                  </a:lnTo>
                  <a:lnTo>
                    <a:pt x="1059997" y="173075"/>
                  </a:lnTo>
                  <a:lnTo>
                    <a:pt x="1064079" y="167630"/>
                  </a:lnTo>
                  <a:lnTo>
                    <a:pt x="1068388" y="162185"/>
                  </a:lnTo>
                  <a:lnTo>
                    <a:pt x="1072697" y="156967"/>
                  </a:lnTo>
                  <a:lnTo>
                    <a:pt x="1077232" y="151976"/>
                  </a:lnTo>
                  <a:lnTo>
                    <a:pt x="1081768" y="146985"/>
                  </a:lnTo>
                  <a:lnTo>
                    <a:pt x="1086531" y="141767"/>
                  </a:lnTo>
                  <a:lnTo>
                    <a:pt x="1091293" y="137230"/>
                  </a:lnTo>
                  <a:lnTo>
                    <a:pt x="1096056" y="132465"/>
                  </a:lnTo>
                  <a:lnTo>
                    <a:pt x="1101272" y="128155"/>
                  </a:lnTo>
                  <a:lnTo>
                    <a:pt x="1106034" y="123844"/>
                  </a:lnTo>
                  <a:lnTo>
                    <a:pt x="1111250" y="119534"/>
                  </a:lnTo>
                  <a:lnTo>
                    <a:pt x="1116240" y="115677"/>
                  </a:lnTo>
                  <a:lnTo>
                    <a:pt x="1121682" y="111820"/>
                  </a:lnTo>
                  <a:lnTo>
                    <a:pt x="1127125" y="107964"/>
                  </a:lnTo>
                  <a:lnTo>
                    <a:pt x="1132568" y="104561"/>
                  </a:lnTo>
                  <a:lnTo>
                    <a:pt x="1138011" y="100931"/>
                  </a:lnTo>
                  <a:lnTo>
                    <a:pt x="1143907" y="97982"/>
                  </a:lnTo>
                  <a:lnTo>
                    <a:pt x="1149350" y="94579"/>
                  </a:lnTo>
                  <a:lnTo>
                    <a:pt x="1155247" y="91856"/>
                  </a:lnTo>
                  <a:lnTo>
                    <a:pt x="1160916" y="89134"/>
                  </a:lnTo>
                  <a:lnTo>
                    <a:pt x="1166813" y="86638"/>
                  </a:lnTo>
                  <a:lnTo>
                    <a:pt x="1172936" y="84369"/>
                  </a:lnTo>
                  <a:lnTo>
                    <a:pt x="1178832" y="82101"/>
                  </a:lnTo>
                  <a:lnTo>
                    <a:pt x="1184956" y="80059"/>
                  </a:lnTo>
                  <a:lnTo>
                    <a:pt x="1191079" y="78017"/>
                  </a:lnTo>
                  <a:lnTo>
                    <a:pt x="1197429" y="76429"/>
                  </a:lnTo>
                  <a:lnTo>
                    <a:pt x="1203325" y="74841"/>
                  </a:lnTo>
                  <a:lnTo>
                    <a:pt x="1209675" y="73707"/>
                  </a:lnTo>
                  <a:lnTo>
                    <a:pt x="1216252" y="72346"/>
                  </a:lnTo>
                  <a:lnTo>
                    <a:pt x="1222602" y="71665"/>
                  </a:lnTo>
                  <a:lnTo>
                    <a:pt x="1228952" y="70984"/>
                  </a:lnTo>
                  <a:lnTo>
                    <a:pt x="1235529" y="70304"/>
                  </a:lnTo>
                  <a:lnTo>
                    <a:pt x="1241879" y="70077"/>
                  </a:lnTo>
                  <a:lnTo>
                    <a:pt x="1248456" y="69850"/>
                  </a:lnTo>
                  <a:close/>
                  <a:moveTo>
                    <a:pt x="513333" y="14287"/>
                  </a:moveTo>
                  <a:lnTo>
                    <a:pt x="519907" y="14287"/>
                  </a:lnTo>
                  <a:lnTo>
                    <a:pt x="526481" y="14287"/>
                  </a:lnTo>
                  <a:lnTo>
                    <a:pt x="533055" y="14514"/>
                  </a:lnTo>
                  <a:lnTo>
                    <a:pt x="539629" y="14968"/>
                  </a:lnTo>
                  <a:lnTo>
                    <a:pt x="545976" y="15875"/>
                  </a:lnTo>
                  <a:lnTo>
                    <a:pt x="552550" y="16783"/>
                  </a:lnTo>
                  <a:lnTo>
                    <a:pt x="558670" y="17917"/>
                  </a:lnTo>
                  <a:lnTo>
                    <a:pt x="565017" y="19051"/>
                  </a:lnTo>
                  <a:lnTo>
                    <a:pt x="571365" y="20639"/>
                  </a:lnTo>
                  <a:lnTo>
                    <a:pt x="577485" y="22454"/>
                  </a:lnTo>
                  <a:lnTo>
                    <a:pt x="583379" y="24042"/>
                  </a:lnTo>
                  <a:lnTo>
                    <a:pt x="589499" y="26084"/>
                  </a:lnTo>
                  <a:lnTo>
                    <a:pt x="595620" y="28353"/>
                  </a:lnTo>
                  <a:lnTo>
                    <a:pt x="601740" y="30621"/>
                  </a:lnTo>
                  <a:lnTo>
                    <a:pt x="607408" y="33571"/>
                  </a:lnTo>
                  <a:lnTo>
                    <a:pt x="613301" y="36066"/>
                  </a:lnTo>
                  <a:lnTo>
                    <a:pt x="618969" y="39016"/>
                  </a:lnTo>
                  <a:lnTo>
                    <a:pt x="624862" y="41965"/>
                  </a:lnTo>
                  <a:lnTo>
                    <a:pt x="630303" y="45368"/>
                  </a:lnTo>
                  <a:lnTo>
                    <a:pt x="635970" y="48544"/>
                  </a:lnTo>
                  <a:lnTo>
                    <a:pt x="641184" y="52174"/>
                  </a:lnTo>
                  <a:lnTo>
                    <a:pt x="646851" y="56031"/>
                  </a:lnTo>
                  <a:lnTo>
                    <a:pt x="652065" y="59887"/>
                  </a:lnTo>
                  <a:lnTo>
                    <a:pt x="657052" y="63744"/>
                  </a:lnTo>
                  <a:lnTo>
                    <a:pt x="662492" y="68055"/>
                  </a:lnTo>
                  <a:lnTo>
                    <a:pt x="667479" y="72365"/>
                  </a:lnTo>
                  <a:lnTo>
                    <a:pt x="672239" y="76902"/>
                  </a:lnTo>
                  <a:lnTo>
                    <a:pt x="677227" y="81440"/>
                  </a:lnTo>
                  <a:lnTo>
                    <a:pt x="681760" y="86204"/>
                  </a:lnTo>
                  <a:lnTo>
                    <a:pt x="686521" y="90968"/>
                  </a:lnTo>
                  <a:lnTo>
                    <a:pt x="691281" y="96186"/>
                  </a:lnTo>
                  <a:lnTo>
                    <a:pt x="695815" y="101177"/>
                  </a:lnTo>
                  <a:lnTo>
                    <a:pt x="699895" y="106395"/>
                  </a:lnTo>
                  <a:lnTo>
                    <a:pt x="704202" y="112067"/>
                  </a:lnTo>
                  <a:lnTo>
                    <a:pt x="708509" y="117512"/>
                  </a:lnTo>
                  <a:lnTo>
                    <a:pt x="712589" y="123183"/>
                  </a:lnTo>
                  <a:lnTo>
                    <a:pt x="716443" y="128855"/>
                  </a:lnTo>
                  <a:lnTo>
                    <a:pt x="720523" y="134754"/>
                  </a:lnTo>
                  <a:lnTo>
                    <a:pt x="723924" y="140652"/>
                  </a:lnTo>
                  <a:lnTo>
                    <a:pt x="727777" y="146778"/>
                  </a:lnTo>
                  <a:lnTo>
                    <a:pt x="730951" y="153130"/>
                  </a:lnTo>
                  <a:lnTo>
                    <a:pt x="734578" y="159482"/>
                  </a:lnTo>
                  <a:lnTo>
                    <a:pt x="737751" y="166061"/>
                  </a:lnTo>
                  <a:lnTo>
                    <a:pt x="740925" y="172640"/>
                  </a:lnTo>
                  <a:lnTo>
                    <a:pt x="743872" y="179220"/>
                  </a:lnTo>
                  <a:lnTo>
                    <a:pt x="746592" y="186026"/>
                  </a:lnTo>
                  <a:lnTo>
                    <a:pt x="749539" y="192832"/>
                  </a:lnTo>
                  <a:lnTo>
                    <a:pt x="752259" y="199638"/>
                  </a:lnTo>
                  <a:lnTo>
                    <a:pt x="754753" y="206671"/>
                  </a:lnTo>
                  <a:lnTo>
                    <a:pt x="757020" y="213704"/>
                  </a:lnTo>
                  <a:lnTo>
                    <a:pt x="759287" y="220963"/>
                  </a:lnTo>
                  <a:lnTo>
                    <a:pt x="761327" y="228450"/>
                  </a:lnTo>
                  <a:lnTo>
                    <a:pt x="763367" y="235710"/>
                  </a:lnTo>
                  <a:lnTo>
                    <a:pt x="765180" y="242969"/>
                  </a:lnTo>
                  <a:lnTo>
                    <a:pt x="766540" y="250683"/>
                  </a:lnTo>
                  <a:lnTo>
                    <a:pt x="768127" y="258170"/>
                  </a:lnTo>
                  <a:lnTo>
                    <a:pt x="769261" y="265656"/>
                  </a:lnTo>
                  <a:lnTo>
                    <a:pt x="770621" y="273597"/>
                  </a:lnTo>
                  <a:lnTo>
                    <a:pt x="771528" y="281310"/>
                  </a:lnTo>
                  <a:lnTo>
                    <a:pt x="771841" y="283505"/>
                  </a:lnTo>
                  <a:lnTo>
                    <a:pt x="773361" y="282802"/>
                  </a:lnTo>
                  <a:lnTo>
                    <a:pt x="774259" y="282574"/>
                  </a:lnTo>
                  <a:lnTo>
                    <a:pt x="775606" y="282574"/>
                  </a:lnTo>
                  <a:lnTo>
                    <a:pt x="776729" y="282574"/>
                  </a:lnTo>
                  <a:lnTo>
                    <a:pt x="777852" y="282802"/>
                  </a:lnTo>
                  <a:lnTo>
                    <a:pt x="780098" y="283945"/>
                  </a:lnTo>
                  <a:lnTo>
                    <a:pt x="782344" y="285315"/>
                  </a:lnTo>
                  <a:lnTo>
                    <a:pt x="784589" y="287371"/>
                  </a:lnTo>
                  <a:lnTo>
                    <a:pt x="786611" y="289884"/>
                  </a:lnTo>
                  <a:lnTo>
                    <a:pt x="788407" y="293311"/>
                  </a:lnTo>
                  <a:lnTo>
                    <a:pt x="789979" y="296737"/>
                  </a:lnTo>
                  <a:lnTo>
                    <a:pt x="791776" y="300849"/>
                  </a:lnTo>
                  <a:lnTo>
                    <a:pt x="793348" y="305189"/>
                  </a:lnTo>
                  <a:lnTo>
                    <a:pt x="794471" y="309987"/>
                  </a:lnTo>
                  <a:lnTo>
                    <a:pt x="795818" y="315469"/>
                  </a:lnTo>
                  <a:lnTo>
                    <a:pt x="796492" y="320723"/>
                  </a:lnTo>
                  <a:lnTo>
                    <a:pt x="797390" y="326663"/>
                  </a:lnTo>
                  <a:lnTo>
                    <a:pt x="798064" y="332602"/>
                  </a:lnTo>
                  <a:lnTo>
                    <a:pt x="798289" y="338770"/>
                  </a:lnTo>
                  <a:lnTo>
                    <a:pt x="798513" y="345166"/>
                  </a:lnTo>
                  <a:lnTo>
                    <a:pt x="798289" y="351563"/>
                  </a:lnTo>
                  <a:lnTo>
                    <a:pt x="798064" y="357730"/>
                  </a:lnTo>
                  <a:lnTo>
                    <a:pt x="797390" y="363898"/>
                  </a:lnTo>
                  <a:lnTo>
                    <a:pt x="796492" y="369609"/>
                  </a:lnTo>
                  <a:lnTo>
                    <a:pt x="795818" y="375092"/>
                  </a:lnTo>
                  <a:lnTo>
                    <a:pt x="794471" y="380117"/>
                  </a:lnTo>
                  <a:lnTo>
                    <a:pt x="793348" y="385143"/>
                  </a:lnTo>
                  <a:lnTo>
                    <a:pt x="791776" y="389712"/>
                  </a:lnTo>
                  <a:lnTo>
                    <a:pt x="789979" y="393595"/>
                  </a:lnTo>
                  <a:lnTo>
                    <a:pt x="788407" y="397250"/>
                  </a:lnTo>
                  <a:lnTo>
                    <a:pt x="786611" y="400220"/>
                  </a:lnTo>
                  <a:lnTo>
                    <a:pt x="784589" y="403190"/>
                  </a:lnTo>
                  <a:lnTo>
                    <a:pt x="782344" y="405017"/>
                  </a:lnTo>
                  <a:lnTo>
                    <a:pt x="780098" y="406616"/>
                  </a:lnTo>
                  <a:lnTo>
                    <a:pt x="777852" y="407758"/>
                  </a:lnTo>
                  <a:lnTo>
                    <a:pt x="776729" y="407987"/>
                  </a:lnTo>
                  <a:lnTo>
                    <a:pt x="775606" y="407987"/>
                  </a:lnTo>
                  <a:lnTo>
                    <a:pt x="774259" y="407987"/>
                  </a:lnTo>
                  <a:lnTo>
                    <a:pt x="773361" y="407758"/>
                  </a:lnTo>
                  <a:lnTo>
                    <a:pt x="770890" y="406616"/>
                  </a:lnTo>
                  <a:lnTo>
                    <a:pt x="768869" y="405017"/>
                  </a:lnTo>
                  <a:lnTo>
                    <a:pt x="767445" y="403859"/>
                  </a:lnTo>
                  <a:lnTo>
                    <a:pt x="766540" y="408129"/>
                  </a:lnTo>
                  <a:lnTo>
                    <a:pt x="765180" y="415616"/>
                  </a:lnTo>
                  <a:lnTo>
                    <a:pt x="763367" y="423102"/>
                  </a:lnTo>
                  <a:lnTo>
                    <a:pt x="761327" y="430362"/>
                  </a:lnTo>
                  <a:lnTo>
                    <a:pt x="759287" y="437622"/>
                  </a:lnTo>
                  <a:lnTo>
                    <a:pt x="757020" y="444655"/>
                  </a:lnTo>
                  <a:lnTo>
                    <a:pt x="754753" y="452141"/>
                  </a:lnTo>
                  <a:lnTo>
                    <a:pt x="752259" y="458947"/>
                  </a:lnTo>
                  <a:lnTo>
                    <a:pt x="749539" y="465980"/>
                  </a:lnTo>
                  <a:lnTo>
                    <a:pt x="746592" y="472786"/>
                  </a:lnTo>
                  <a:lnTo>
                    <a:pt x="743872" y="479592"/>
                  </a:lnTo>
                  <a:lnTo>
                    <a:pt x="740925" y="486171"/>
                  </a:lnTo>
                  <a:lnTo>
                    <a:pt x="737751" y="492751"/>
                  </a:lnTo>
                  <a:lnTo>
                    <a:pt x="734578" y="499330"/>
                  </a:lnTo>
                  <a:lnTo>
                    <a:pt x="730951" y="505682"/>
                  </a:lnTo>
                  <a:lnTo>
                    <a:pt x="727777" y="511581"/>
                  </a:lnTo>
                  <a:lnTo>
                    <a:pt x="723924" y="517933"/>
                  </a:lnTo>
                  <a:lnTo>
                    <a:pt x="720523" y="523831"/>
                  </a:lnTo>
                  <a:lnTo>
                    <a:pt x="716443" y="529730"/>
                  </a:lnTo>
                  <a:lnTo>
                    <a:pt x="712589" y="535629"/>
                  </a:lnTo>
                  <a:lnTo>
                    <a:pt x="708509" y="541300"/>
                  </a:lnTo>
                  <a:lnTo>
                    <a:pt x="704202" y="546745"/>
                  </a:lnTo>
                  <a:lnTo>
                    <a:pt x="699895" y="551963"/>
                  </a:lnTo>
                  <a:lnTo>
                    <a:pt x="695815" y="557408"/>
                  </a:lnTo>
                  <a:lnTo>
                    <a:pt x="691281" y="562626"/>
                  </a:lnTo>
                  <a:lnTo>
                    <a:pt x="686521" y="567617"/>
                  </a:lnTo>
                  <a:lnTo>
                    <a:pt x="681760" y="572608"/>
                  </a:lnTo>
                  <a:lnTo>
                    <a:pt x="677227" y="577372"/>
                  </a:lnTo>
                  <a:lnTo>
                    <a:pt x="672239" y="581909"/>
                  </a:lnTo>
                  <a:lnTo>
                    <a:pt x="667479" y="586447"/>
                  </a:lnTo>
                  <a:lnTo>
                    <a:pt x="662492" y="590757"/>
                  </a:lnTo>
                  <a:lnTo>
                    <a:pt x="657052" y="594841"/>
                  </a:lnTo>
                  <a:lnTo>
                    <a:pt x="652065" y="598698"/>
                  </a:lnTo>
                  <a:lnTo>
                    <a:pt x="646851" y="602781"/>
                  </a:lnTo>
                  <a:lnTo>
                    <a:pt x="641184" y="606411"/>
                  </a:lnTo>
                  <a:lnTo>
                    <a:pt x="635970" y="609814"/>
                  </a:lnTo>
                  <a:lnTo>
                    <a:pt x="630303" y="613444"/>
                  </a:lnTo>
                  <a:lnTo>
                    <a:pt x="624862" y="616620"/>
                  </a:lnTo>
                  <a:lnTo>
                    <a:pt x="618969" y="619796"/>
                  </a:lnTo>
                  <a:lnTo>
                    <a:pt x="613301" y="622519"/>
                  </a:lnTo>
                  <a:lnTo>
                    <a:pt x="607408" y="625241"/>
                  </a:lnTo>
                  <a:lnTo>
                    <a:pt x="601740" y="627737"/>
                  </a:lnTo>
                  <a:lnTo>
                    <a:pt x="595620" y="630232"/>
                  </a:lnTo>
                  <a:lnTo>
                    <a:pt x="589499" y="632501"/>
                  </a:lnTo>
                  <a:lnTo>
                    <a:pt x="583379" y="634543"/>
                  </a:lnTo>
                  <a:lnTo>
                    <a:pt x="577485" y="636358"/>
                  </a:lnTo>
                  <a:lnTo>
                    <a:pt x="571365" y="638173"/>
                  </a:lnTo>
                  <a:lnTo>
                    <a:pt x="565017" y="639307"/>
                  </a:lnTo>
                  <a:lnTo>
                    <a:pt x="558670" y="640895"/>
                  </a:lnTo>
                  <a:lnTo>
                    <a:pt x="552550" y="642029"/>
                  </a:lnTo>
                  <a:lnTo>
                    <a:pt x="545976" y="642710"/>
                  </a:lnTo>
                  <a:lnTo>
                    <a:pt x="539629" y="643391"/>
                  </a:lnTo>
                  <a:lnTo>
                    <a:pt x="533055" y="644071"/>
                  </a:lnTo>
                  <a:lnTo>
                    <a:pt x="526481" y="644525"/>
                  </a:lnTo>
                  <a:lnTo>
                    <a:pt x="519907" y="644525"/>
                  </a:lnTo>
                  <a:lnTo>
                    <a:pt x="513333" y="644525"/>
                  </a:lnTo>
                  <a:lnTo>
                    <a:pt x="506759" y="644071"/>
                  </a:lnTo>
                  <a:lnTo>
                    <a:pt x="500186" y="643391"/>
                  </a:lnTo>
                  <a:lnTo>
                    <a:pt x="493838" y="642710"/>
                  </a:lnTo>
                  <a:lnTo>
                    <a:pt x="487264" y="642029"/>
                  </a:lnTo>
                  <a:lnTo>
                    <a:pt x="481144" y="640895"/>
                  </a:lnTo>
                  <a:lnTo>
                    <a:pt x="474797" y="639307"/>
                  </a:lnTo>
                  <a:lnTo>
                    <a:pt x="468450" y="638173"/>
                  </a:lnTo>
                  <a:lnTo>
                    <a:pt x="462329" y="636358"/>
                  </a:lnTo>
                  <a:lnTo>
                    <a:pt x="456435" y="634543"/>
                  </a:lnTo>
                  <a:lnTo>
                    <a:pt x="450315" y="632501"/>
                  </a:lnTo>
                  <a:lnTo>
                    <a:pt x="444194" y="630232"/>
                  </a:lnTo>
                  <a:lnTo>
                    <a:pt x="438301" y="627737"/>
                  </a:lnTo>
                  <a:lnTo>
                    <a:pt x="432407" y="625241"/>
                  </a:lnTo>
                  <a:lnTo>
                    <a:pt x="426513" y="622519"/>
                  </a:lnTo>
                  <a:lnTo>
                    <a:pt x="420846" y="619796"/>
                  </a:lnTo>
                  <a:lnTo>
                    <a:pt x="414952" y="616620"/>
                  </a:lnTo>
                  <a:lnTo>
                    <a:pt x="409512" y="613444"/>
                  </a:lnTo>
                  <a:lnTo>
                    <a:pt x="403844" y="609814"/>
                  </a:lnTo>
                  <a:lnTo>
                    <a:pt x="398631" y="606411"/>
                  </a:lnTo>
                  <a:lnTo>
                    <a:pt x="392963" y="602781"/>
                  </a:lnTo>
                  <a:lnTo>
                    <a:pt x="387750" y="598698"/>
                  </a:lnTo>
                  <a:lnTo>
                    <a:pt x="382763" y="594841"/>
                  </a:lnTo>
                  <a:lnTo>
                    <a:pt x="377322" y="590757"/>
                  </a:lnTo>
                  <a:lnTo>
                    <a:pt x="372335" y="586447"/>
                  </a:lnTo>
                  <a:lnTo>
                    <a:pt x="367575" y="581909"/>
                  </a:lnTo>
                  <a:lnTo>
                    <a:pt x="362588" y="577372"/>
                  </a:lnTo>
                  <a:lnTo>
                    <a:pt x="358054" y="572608"/>
                  </a:lnTo>
                  <a:lnTo>
                    <a:pt x="353294" y="567617"/>
                  </a:lnTo>
                  <a:lnTo>
                    <a:pt x="348760" y="562626"/>
                  </a:lnTo>
                  <a:lnTo>
                    <a:pt x="344000" y="557408"/>
                  </a:lnTo>
                  <a:lnTo>
                    <a:pt x="339919" y="551963"/>
                  </a:lnTo>
                  <a:lnTo>
                    <a:pt x="335612" y="546745"/>
                  </a:lnTo>
                  <a:lnTo>
                    <a:pt x="331305" y="541300"/>
                  </a:lnTo>
                  <a:lnTo>
                    <a:pt x="327225" y="535629"/>
                  </a:lnTo>
                  <a:lnTo>
                    <a:pt x="323371" y="529730"/>
                  </a:lnTo>
                  <a:lnTo>
                    <a:pt x="319291" y="523831"/>
                  </a:lnTo>
                  <a:lnTo>
                    <a:pt x="315891" y="517933"/>
                  </a:lnTo>
                  <a:lnTo>
                    <a:pt x="312037" y="511581"/>
                  </a:lnTo>
                  <a:lnTo>
                    <a:pt x="308863" y="505682"/>
                  </a:lnTo>
                  <a:lnTo>
                    <a:pt x="305236" y="499330"/>
                  </a:lnTo>
                  <a:lnTo>
                    <a:pt x="302063" y="492751"/>
                  </a:lnTo>
                  <a:lnTo>
                    <a:pt x="298889" y="486171"/>
                  </a:lnTo>
                  <a:lnTo>
                    <a:pt x="295942" y="479592"/>
                  </a:lnTo>
                  <a:lnTo>
                    <a:pt x="293222" y="472786"/>
                  </a:lnTo>
                  <a:lnTo>
                    <a:pt x="290275" y="465980"/>
                  </a:lnTo>
                  <a:lnTo>
                    <a:pt x="287555" y="458947"/>
                  </a:lnTo>
                  <a:lnTo>
                    <a:pt x="285061" y="452141"/>
                  </a:lnTo>
                  <a:lnTo>
                    <a:pt x="282795" y="444655"/>
                  </a:lnTo>
                  <a:lnTo>
                    <a:pt x="280528" y="437622"/>
                  </a:lnTo>
                  <a:lnTo>
                    <a:pt x="278488" y="430362"/>
                  </a:lnTo>
                  <a:lnTo>
                    <a:pt x="276447" y="423102"/>
                  </a:lnTo>
                  <a:lnTo>
                    <a:pt x="274861" y="415616"/>
                  </a:lnTo>
                  <a:lnTo>
                    <a:pt x="273274" y="408129"/>
                  </a:lnTo>
                  <a:lnTo>
                    <a:pt x="272602" y="404960"/>
                  </a:lnTo>
                  <a:lnTo>
                    <a:pt x="272532" y="405017"/>
                  </a:lnTo>
                  <a:lnTo>
                    <a:pt x="270286" y="406616"/>
                  </a:lnTo>
                  <a:lnTo>
                    <a:pt x="268041" y="407758"/>
                  </a:lnTo>
                  <a:lnTo>
                    <a:pt x="267142" y="407987"/>
                  </a:lnTo>
                  <a:lnTo>
                    <a:pt x="265795" y="407987"/>
                  </a:lnTo>
                  <a:lnTo>
                    <a:pt x="264672" y="407987"/>
                  </a:lnTo>
                  <a:lnTo>
                    <a:pt x="263549" y="407758"/>
                  </a:lnTo>
                  <a:lnTo>
                    <a:pt x="261303" y="406616"/>
                  </a:lnTo>
                  <a:lnTo>
                    <a:pt x="259058" y="405017"/>
                  </a:lnTo>
                  <a:lnTo>
                    <a:pt x="256812" y="403190"/>
                  </a:lnTo>
                  <a:lnTo>
                    <a:pt x="254791" y="400220"/>
                  </a:lnTo>
                  <a:lnTo>
                    <a:pt x="252994" y="397250"/>
                  </a:lnTo>
                  <a:lnTo>
                    <a:pt x="251422" y="393595"/>
                  </a:lnTo>
                  <a:lnTo>
                    <a:pt x="249625" y="389712"/>
                  </a:lnTo>
                  <a:lnTo>
                    <a:pt x="248053" y="385143"/>
                  </a:lnTo>
                  <a:lnTo>
                    <a:pt x="246930" y="380117"/>
                  </a:lnTo>
                  <a:lnTo>
                    <a:pt x="245583" y="375092"/>
                  </a:lnTo>
                  <a:lnTo>
                    <a:pt x="244909" y="369609"/>
                  </a:lnTo>
                  <a:lnTo>
                    <a:pt x="243786" y="363898"/>
                  </a:lnTo>
                  <a:lnTo>
                    <a:pt x="243337" y="357730"/>
                  </a:lnTo>
                  <a:lnTo>
                    <a:pt x="243113" y="351563"/>
                  </a:lnTo>
                  <a:lnTo>
                    <a:pt x="242888" y="345166"/>
                  </a:lnTo>
                  <a:lnTo>
                    <a:pt x="243113" y="338770"/>
                  </a:lnTo>
                  <a:lnTo>
                    <a:pt x="243337" y="332602"/>
                  </a:lnTo>
                  <a:lnTo>
                    <a:pt x="243786" y="326663"/>
                  </a:lnTo>
                  <a:lnTo>
                    <a:pt x="244909" y="320723"/>
                  </a:lnTo>
                  <a:lnTo>
                    <a:pt x="245583" y="315469"/>
                  </a:lnTo>
                  <a:lnTo>
                    <a:pt x="246930" y="309987"/>
                  </a:lnTo>
                  <a:lnTo>
                    <a:pt x="248053" y="305189"/>
                  </a:lnTo>
                  <a:lnTo>
                    <a:pt x="249625" y="300849"/>
                  </a:lnTo>
                  <a:lnTo>
                    <a:pt x="251422" y="296737"/>
                  </a:lnTo>
                  <a:lnTo>
                    <a:pt x="252994" y="293311"/>
                  </a:lnTo>
                  <a:lnTo>
                    <a:pt x="254791" y="289884"/>
                  </a:lnTo>
                  <a:lnTo>
                    <a:pt x="256812" y="287371"/>
                  </a:lnTo>
                  <a:lnTo>
                    <a:pt x="259058" y="285315"/>
                  </a:lnTo>
                  <a:lnTo>
                    <a:pt x="261303" y="283945"/>
                  </a:lnTo>
                  <a:lnTo>
                    <a:pt x="263549" y="282802"/>
                  </a:lnTo>
                  <a:lnTo>
                    <a:pt x="264672" y="282574"/>
                  </a:lnTo>
                  <a:lnTo>
                    <a:pt x="265795" y="282574"/>
                  </a:lnTo>
                  <a:lnTo>
                    <a:pt x="267142" y="282574"/>
                  </a:lnTo>
                  <a:lnTo>
                    <a:pt x="268041" y="282802"/>
                  </a:lnTo>
                  <a:lnTo>
                    <a:pt x="268071" y="282818"/>
                  </a:lnTo>
                  <a:lnTo>
                    <a:pt x="268287" y="281310"/>
                  </a:lnTo>
                  <a:lnTo>
                    <a:pt x="269193" y="273597"/>
                  </a:lnTo>
                  <a:lnTo>
                    <a:pt x="270554" y="265656"/>
                  </a:lnTo>
                  <a:lnTo>
                    <a:pt x="271687" y="258170"/>
                  </a:lnTo>
                  <a:lnTo>
                    <a:pt x="273274" y="250683"/>
                  </a:lnTo>
                  <a:lnTo>
                    <a:pt x="274861" y="242969"/>
                  </a:lnTo>
                  <a:lnTo>
                    <a:pt x="276447" y="235710"/>
                  </a:lnTo>
                  <a:lnTo>
                    <a:pt x="278488" y="228450"/>
                  </a:lnTo>
                  <a:lnTo>
                    <a:pt x="280528" y="220963"/>
                  </a:lnTo>
                  <a:lnTo>
                    <a:pt x="282795" y="213704"/>
                  </a:lnTo>
                  <a:lnTo>
                    <a:pt x="285061" y="206671"/>
                  </a:lnTo>
                  <a:lnTo>
                    <a:pt x="287555" y="199638"/>
                  </a:lnTo>
                  <a:lnTo>
                    <a:pt x="290275" y="192832"/>
                  </a:lnTo>
                  <a:lnTo>
                    <a:pt x="293222" y="186026"/>
                  </a:lnTo>
                  <a:lnTo>
                    <a:pt x="295942" y="179220"/>
                  </a:lnTo>
                  <a:lnTo>
                    <a:pt x="298889" y="172640"/>
                  </a:lnTo>
                  <a:lnTo>
                    <a:pt x="302063" y="166061"/>
                  </a:lnTo>
                  <a:lnTo>
                    <a:pt x="305236" y="159482"/>
                  </a:lnTo>
                  <a:lnTo>
                    <a:pt x="308863" y="153130"/>
                  </a:lnTo>
                  <a:lnTo>
                    <a:pt x="312037" y="146778"/>
                  </a:lnTo>
                  <a:lnTo>
                    <a:pt x="315891" y="140652"/>
                  </a:lnTo>
                  <a:lnTo>
                    <a:pt x="319291" y="134754"/>
                  </a:lnTo>
                  <a:lnTo>
                    <a:pt x="323371" y="128855"/>
                  </a:lnTo>
                  <a:lnTo>
                    <a:pt x="327225" y="123183"/>
                  </a:lnTo>
                  <a:lnTo>
                    <a:pt x="331305" y="117512"/>
                  </a:lnTo>
                  <a:lnTo>
                    <a:pt x="335612" y="112067"/>
                  </a:lnTo>
                  <a:lnTo>
                    <a:pt x="339919" y="106395"/>
                  </a:lnTo>
                  <a:lnTo>
                    <a:pt x="344000" y="101177"/>
                  </a:lnTo>
                  <a:lnTo>
                    <a:pt x="348760" y="96186"/>
                  </a:lnTo>
                  <a:lnTo>
                    <a:pt x="353294" y="90968"/>
                  </a:lnTo>
                  <a:lnTo>
                    <a:pt x="358054" y="86204"/>
                  </a:lnTo>
                  <a:lnTo>
                    <a:pt x="362588" y="81440"/>
                  </a:lnTo>
                  <a:lnTo>
                    <a:pt x="367575" y="76902"/>
                  </a:lnTo>
                  <a:lnTo>
                    <a:pt x="372335" y="72365"/>
                  </a:lnTo>
                  <a:lnTo>
                    <a:pt x="377322" y="68055"/>
                  </a:lnTo>
                  <a:lnTo>
                    <a:pt x="382763" y="63744"/>
                  </a:lnTo>
                  <a:lnTo>
                    <a:pt x="387750" y="59887"/>
                  </a:lnTo>
                  <a:lnTo>
                    <a:pt x="392963" y="56031"/>
                  </a:lnTo>
                  <a:lnTo>
                    <a:pt x="398631" y="52174"/>
                  </a:lnTo>
                  <a:lnTo>
                    <a:pt x="403844" y="48544"/>
                  </a:lnTo>
                  <a:lnTo>
                    <a:pt x="409512" y="45368"/>
                  </a:lnTo>
                  <a:lnTo>
                    <a:pt x="414952" y="41965"/>
                  </a:lnTo>
                  <a:lnTo>
                    <a:pt x="420846" y="39016"/>
                  </a:lnTo>
                  <a:lnTo>
                    <a:pt x="426513" y="36066"/>
                  </a:lnTo>
                  <a:lnTo>
                    <a:pt x="432407" y="33571"/>
                  </a:lnTo>
                  <a:lnTo>
                    <a:pt x="438301" y="30621"/>
                  </a:lnTo>
                  <a:lnTo>
                    <a:pt x="444194" y="28353"/>
                  </a:lnTo>
                  <a:lnTo>
                    <a:pt x="450315" y="26084"/>
                  </a:lnTo>
                  <a:lnTo>
                    <a:pt x="456435" y="24042"/>
                  </a:lnTo>
                  <a:lnTo>
                    <a:pt x="462329" y="22454"/>
                  </a:lnTo>
                  <a:lnTo>
                    <a:pt x="468450" y="20639"/>
                  </a:lnTo>
                  <a:lnTo>
                    <a:pt x="474797" y="19051"/>
                  </a:lnTo>
                  <a:lnTo>
                    <a:pt x="481144" y="17917"/>
                  </a:lnTo>
                  <a:lnTo>
                    <a:pt x="487264" y="16783"/>
                  </a:lnTo>
                  <a:lnTo>
                    <a:pt x="493838" y="15875"/>
                  </a:lnTo>
                  <a:lnTo>
                    <a:pt x="500186" y="14968"/>
                  </a:lnTo>
                  <a:lnTo>
                    <a:pt x="506759" y="14514"/>
                  </a:lnTo>
                  <a:lnTo>
                    <a:pt x="513333" y="14287"/>
                  </a:lnTo>
                  <a:close/>
                  <a:moveTo>
                    <a:pt x="2026444" y="0"/>
                  </a:moveTo>
                  <a:lnTo>
                    <a:pt x="2033018" y="227"/>
                  </a:lnTo>
                  <a:lnTo>
                    <a:pt x="2039592" y="454"/>
                  </a:lnTo>
                  <a:lnTo>
                    <a:pt x="2046166" y="1134"/>
                  </a:lnTo>
                  <a:lnTo>
                    <a:pt x="2052740" y="1814"/>
                  </a:lnTo>
                  <a:lnTo>
                    <a:pt x="2059087" y="2948"/>
                  </a:lnTo>
                  <a:lnTo>
                    <a:pt x="2065434" y="3855"/>
                  </a:lnTo>
                  <a:lnTo>
                    <a:pt x="2071555" y="5216"/>
                  </a:lnTo>
                  <a:lnTo>
                    <a:pt x="2077902" y="6577"/>
                  </a:lnTo>
                  <a:lnTo>
                    <a:pt x="2084022" y="8164"/>
                  </a:lnTo>
                  <a:lnTo>
                    <a:pt x="2090369" y="10205"/>
                  </a:lnTo>
                  <a:lnTo>
                    <a:pt x="2096263" y="12246"/>
                  </a:lnTo>
                  <a:lnTo>
                    <a:pt x="2102384" y="14514"/>
                  </a:lnTo>
                  <a:lnTo>
                    <a:pt x="2108278" y="16782"/>
                  </a:lnTo>
                  <a:lnTo>
                    <a:pt x="2114171" y="19277"/>
                  </a:lnTo>
                  <a:lnTo>
                    <a:pt x="2120065" y="21998"/>
                  </a:lnTo>
                  <a:lnTo>
                    <a:pt x="2125506" y="24946"/>
                  </a:lnTo>
                  <a:lnTo>
                    <a:pt x="2131399" y="28121"/>
                  </a:lnTo>
                  <a:lnTo>
                    <a:pt x="2137067" y="31296"/>
                  </a:lnTo>
                  <a:lnTo>
                    <a:pt x="2142507" y="34698"/>
                  </a:lnTo>
                  <a:lnTo>
                    <a:pt x="2147947" y="38100"/>
                  </a:lnTo>
                  <a:lnTo>
                    <a:pt x="2153388" y="41955"/>
                  </a:lnTo>
                  <a:lnTo>
                    <a:pt x="2158602" y="45811"/>
                  </a:lnTo>
                  <a:lnTo>
                    <a:pt x="2164042" y="49893"/>
                  </a:lnTo>
                  <a:lnTo>
                    <a:pt x="2169029" y="53975"/>
                  </a:lnTo>
                  <a:lnTo>
                    <a:pt x="2174016" y="58284"/>
                  </a:lnTo>
                  <a:lnTo>
                    <a:pt x="2179003" y="62593"/>
                  </a:lnTo>
                  <a:lnTo>
                    <a:pt x="2183764" y="67355"/>
                  </a:lnTo>
                  <a:lnTo>
                    <a:pt x="2188751" y="71891"/>
                  </a:lnTo>
                  <a:lnTo>
                    <a:pt x="2193284" y="77107"/>
                  </a:lnTo>
                  <a:lnTo>
                    <a:pt x="2197818" y="82096"/>
                  </a:lnTo>
                  <a:lnTo>
                    <a:pt x="2202352" y="87086"/>
                  </a:lnTo>
                  <a:lnTo>
                    <a:pt x="2206659" y="92529"/>
                  </a:lnTo>
                  <a:lnTo>
                    <a:pt x="2210966" y="97745"/>
                  </a:lnTo>
                  <a:lnTo>
                    <a:pt x="2215046" y="103188"/>
                  </a:lnTo>
                  <a:lnTo>
                    <a:pt x="2219127" y="109084"/>
                  </a:lnTo>
                  <a:lnTo>
                    <a:pt x="2223207" y="114980"/>
                  </a:lnTo>
                  <a:lnTo>
                    <a:pt x="2227061" y="120650"/>
                  </a:lnTo>
                  <a:lnTo>
                    <a:pt x="2230687" y="126773"/>
                  </a:lnTo>
                  <a:lnTo>
                    <a:pt x="2234314" y="132896"/>
                  </a:lnTo>
                  <a:lnTo>
                    <a:pt x="2237941" y="139020"/>
                  </a:lnTo>
                  <a:lnTo>
                    <a:pt x="2241115" y="145370"/>
                  </a:lnTo>
                  <a:lnTo>
                    <a:pt x="2244515" y="151720"/>
                  </a:lnTo>
                  <a:lnTo>
                    <a:pt x="2247462" y="158297"/>
                  </a:lnTo>
                  <a:lnTo>
                    <a:pt x="2250409" y="165100"/>
                  </a:lnTo>
                  <a:lnTo>
                    <a:pt x="2253583" y="171677"/>
                  </a:lnTo>
                  <a:lnTo>
                    <a:pt x="2256303" y="178480"/>
                  </a:lnTo>
                  <a:lnTo>
                    <a:pt x="2258796" y="185511"/>
                  </a:lnTo>
                  <a:lnTo>
                    <a:pt x="2261290" y="192541"/>
                  </a:lnTo>
                  <a:lnTo>
                    <a:pt x="2263557" y="199798"/>
                  </a:lnTo>
                  <a:lnTo>
                    <a:pt x="2265824" y="206829"/>
                  </a:lnTo>
                  <a:lnTo>
                    <a:pt x="2267864" y="214086"/>
                  </a:lnTo>
                  <a:lnTo>
                    <a:pt x="2269904" y="221343"/>
                  </a:lnTo>
                  <a:lnTo>
                    <a:pt x="2271717" y="229054"/>
                  </a:lnTo>
                  <a:lnTo>
                    <a:pt x="2273078" y="236538"/>
                  </a:lnTo>
                  <a:lnTo>
                    <a:pt x="2274664" y="244022"/>
                  </a:lnTo>
                  <a:lnTo>
                    <a:pt x="2276251" y="251732"/>
                  </a:lnTo>
                  <a:lnTo>
                    <a:pt x="2277158" y="259443"/>
                  </a:lnTo>
                  <a:lnTo>
                    <a:pt x="2278518" y="267154"/>
                  </a:lnTo>
                  <a:lnTo>
                    <a:pt x="2278638" y="268548"/>
                  </a:lnTo>
                  <a:lnTo>
                    <a:pt x="2279424" y="268288"/>
                  </a:lnTo>
                  <a:lnTo>
                    <a:pt x="2280331" y="268288"/>
                  </a:lnTo>
                  <a:lnTo>
                    <a:pt x="2281692" y="268288"/>
                  </a:lnTo>
                  <a:lnTo>
                    <a:pt x="2282826" y="268738"/>
                  </a:lnTo>
                  <a:lnTo>
                    <a:pt x="2285093" y="269639"/>
                  </a:lnTo>
                  <a:lnTo>
                    <a:pt x="2287361" y="271215"/>
                  </a:lnTo>
                  <a:lnTo>
                    <a:pt x="2289402" y="273466"/>
                  </a:lnTo>
                  <a:lnTo>
                    <a:pt x="2291443" y="275943"/>
                  </a:lnTo>
                  <a:lnTo>
                    <a:pt x="2293485" y="278869"/>
                  </a:lnTo>
                  <a:lnTo>
                    <a:pt x="2295299" y="282472"/>
                  </a:lnTo>
                  <a:lnTo>
                    <a:pt x="2296660" y="286524"/>
                  </a:lnTo>
                  <a:lnTo>
                    <a:pt x="2298247" y="291027"/>
                  </a:lnTo>
                  <a:lnTo>
                    <a:pt x="2299608" y="295755"/>
                  </a:lnTo>
                  <a:lnTo>
                    <a:pt x="2300742" y="300708"/>
                  </a:lnTo>
                  <a:lnTo>
                    <a:pt x="2301876" y="306111"/>
                  </a:lnTo>
                  <a:lnTo>
                    <a:pt x="2302556" y="311964"/>
                  </a:lnTo>
                  <a:lnTo>
                    <a:pt x="2303010" y="317818"/>
                  </a:lnTo>
                  <a:lnTo>
                    <a:pt x="2303236" y="323897"/>
                  </a:lnTo>
                  <a:lnTo>
                    <a:pt x="2303463" y="330200"/>
                  </a:lnTo>
                  <a:lnTo>
                    <a:pt x="2303236" y="336504"/>
                  </a:lnTo>
                  <a:lnTo>
                    <a:pt x="2303010" y="342808"/>
                  </a:lnTo>
                  <a:lnTo>
                    <a:pt x="2302556" y="348662"/>
                  </a:lnTo>
                  <a:lnTo>
                    <a:pt x="2301876" y="354290"/>
                  </a:lnTo>
                  <a:lnTo>
                    <a:pt x="2300742" y="359918"/>
                  </a:lnTo>
                  <a:lnTo>
                    <a:pt x="2299608" y="364871"/>
                  </a:lnTo>
                  <a:lnTo>
                    <a:pt x="2298247" y="369599"/>
                  </a:lnTo>
                  <a:lnTo>
                    <a:pt x="2296660" y="373877"/>
                  </a:lnTo>
                  <a:lnTo>
                    <a:pt x="2295299" y="377929"/>
                  </a:lnTo>
                  <a:lnTo>
                    <a:pt x="2293485" y="381306"/>
                  </a:lnTo>
                  <a:lnTo>
                    <a:pt x="2291443" y="384683"/>
                  </a:lnTo>
                  <a:lnTo>
                    <a:pt x="2289402" y="387160"/>
                  </a:lnTo>
                  <a:lnTo>
                    <a:pt x="2287361" y="389411"/>
                  </a:lnTo>
                  <a:lnTo>
                    <a:pt x="2285093" y="390987"/>
                  </a:lnTo>
                  <a:lnTo>
                    <a:pt x="2282826" y="391663"/>
                  </a:lnTo>
                  <a:lnTo>
                    <a:pt x="2281692" y="391888"/>
                  </a:lnTo>
                  <a:lnTo>
                    <a:pt x="2280331" y="392113"/>
                  </a:lnTo>
                  <a:lnTo>
                    <a:pt x="2279424" y="391888"/>
                  </a:lnTo>
                  <a:lnTo>
                    <a:pt x="2278063" y="391663"/>
                  </a:lnTo>
                  <a:lnTo>
                    <a:pt x="2275795" y="390987"/>
                  </a:lnTo>
                  <a:lnTo>
                    <a:pt x="2273928" y="389690"/>
                  </a:lnTo>
                  <a:lnTo>
                    <a:pt x="2273078" y="393700"/>
                  </a:lnTo>
                  <a:lnTo>
                    <a:pt x="2271717" y="401411"/>
                  </a:lnTo>
                  <a:lnTo>
                    <a:pt x="2269904" y="408895"/>
                  </a:lnTo>
                  <a:lnTo>
                    <a:pt x="2267864" y="416152"/>
                  </a:lnTo>
                  <a:lnTo>
                    <a:pt x="2265824" y="423636"/>
                  </a:lnTo>
                  <a:lnTo>
                    <a:pt x="2263557" y="430666"/>
                  </a:lnTo>
                  <a:lnTo>
                    <a:pt x="2261290" y="437697"/>
                  </a:lnTo>
                  <a:lnTo>
                    <a:pt x="2258796" y="444727"/>
                  </a:lnTo>
                  <a:lnTo>
                    <a:pt x="2256303" y="451757"/>
                  </a:lnTo>
                  <a:lnTo>
                    <a:pt x="2253583" y="458561"/>
                  </a:lnTo>
                  <a:lnTo>
                    <a:pt x="2250409" y="465138"/>
                  </a:lnTo>
                  <a:lnTo>
                    <a:pt x="2247462" y="471941"/>
                  </a:lnTo>
                  <a:lnTo>
                    <a:pt x="2244515" y="478518"/>
                  </a:lnTo>
                  <a:lnTo>
                    <a:pt x="2241115" y="484868"/>
                  </a:lnTo>
                  <a:lnTo>
                    <a:pt x="2237941" y="491218"/>
                  </a:lnTo>
                  <a:lnTo>
                    <a:pt x="2234314" y="497568"/>
                  </a:lnTo>
                  <a:lnTo>
                    <a:pt x="2230687" y="503691"/>
                  </a:lnTo>
                  <a:lnTo>
                    <a:pt x="2227061" y="509588"/>
                  </a:lnTo>
                  <a:lnTo>
                    <a:pt x="2223207" y="515484"/>
                  </a:lnTo>
                  <a:lnTo>
                    <a:pt x="2219127" y="521154"/>
                  </a:lnTo>
                  <a:lnTo>
                    <a:pt x="2215046" y="527050"/>
                  </a:lnTo>
                  <a:lnTo>
                    <a:pt x="2210966" y="532720"/>
                  </a:lnTo>
                  <a:lnTo>
                    <a:pt x="2206659" y="537936"/>
                  </a:lnTo>
                  <a:lnTo>
                    <a:pt x="2202352" y="543152"/>
                  </a:lnTo>
                  <a:lnTo>
                    <a:pt x="2197818" y="548368"/>
                  </a:lnTo>
                  <a:lnTo>
                    <a:pt x="2193284" y="553357"/>
                  </a:lnTo>
                  <a:lnTo>
                    <a:pt x="2188751" y="558347"/>
                  </a:lnTo>
                  <a:lnTo>
                    <a:pt x="2183764" y="562882"/>
                  </a:lnTo>
                  <a:lnTo>
                    <a:pt x="2179003" y="567645"/>
                  </a:lnTo>
                  <a:lnTo>
                    <a:pt x="2174016" y="571954"/>
                  </a:lnTo>
                  <a:lnTo>
                    <a:pt x="2169029" y="576263"/>
                  </a:lnTo>
                  <a:lnTo>
                    <a:pt x="2164042" y="580572"/>
                  </a:lnTo>
                  <a:lnTo>
                    <a:pt x="2158602" y="584654"/>
                  </a:lnTo>
                  <a:lnTo>
                    <a:pt x="2153388" y="588283"/>
                  </a:lnTo>
                  <a:lnTo>
                    <a:pt x="2147947" y="592138"/>
                  </a:lnTo>
                  <a:lnTo>
                    <a:pt x="2142507" y="595766"/>
                  </a:lnTo>
                  <a:lnTo>
                    <a:pt x="2137067" y="598941"/>
                  </a:lnTo>
                  <a:lnTo>
                    <a:pt x="2131399" y="602343"/>
                  </a:lnTo>
                  <a:lnTo>
                    <a:pt x="2125506" y="605291"/>
                  </a:lnTo>
                  <a:lnTo>
                    <a:pt x="2120065" y="608240"/>
                  </a:lnTo>
                  <a:lnTo>
                    <a:pt x="2114171" y="611188"/>
                  </a:lnTo>
                  <a:lnTo>
                    <a:pt x="2108278" y="613683"/>
                  </a:lnTo>
                  <a:lnTo>
                    <a:pt x="2102384" y="615950"/>
                  </a:lnTo>
                  <a:lnTo>
                    <a:pt x="2096263" y="618218"/>
                  </a:lnTo>
                  <a:lnTo>
                    <a:pt x="2090369" y="620259"/>
                  </a:lnTo>
                  <a:lnTo>
                    <a:pt x="2084022" y="622300"/>
                  </a:lnTo>
                  <a:lnTo>
                    <a:pt x="2077902" y="623661"/>
                  </a:lnTo>
                  <a:lnTo>
                    <a:pt x="2071555" y="625249"/>
                  </a:lnTo>
                  <a:lnTo>
                    <a:pt x="2065434" y="626609"/>
                  </a:lnTo>
                  <a:lnTo>
                    <a:pt x="2059087" y="627743"/>
                  </a:lnTo>
                  <a:lnTo>
                    <a:pt x="2052740" y="628424"/>
                  </a:lnTo>
                  <a:lnTo>
                    <a:pt x="2046166" y="629331"/>
                  </a:lnTo>
                  <a:lnTo>
                    <a:pt x="2039592" y="629784"/>
                  </a:lnTo>
                  <a:lnTo>
                    <a:pt x="2033018" y="630011"/>
                  </a:lnTo>
                  <a:lnTo>
                    <a:pt x="2026444" y="630238"/>
                  </a:lnTo>
                  <a:lnTo>
                    <a:pt x="2019870" y="630011"/>
                  </a:lnTo>
                  <a:lnTo>
                    <a:pt x="2013297" y="629784"/>
                  </a:lnTo>
                  <a:lnTo>
                    <a:pt x="2006949" y="629331"/>
                  </a:lnTo>
                  <a:lnTo>
                    <a:pt x="2000602" y="628424"/>
                  </a:lnTo>
                  <a:lnTo>
                    <a:pt x="1994255" y="627743"/>
                  </a:lnTo>
                  <a:lnTo>
                    <a:pt x="1987681" y="626609"/>
                  </a:lnTo>
                  <a:lnTo>
                    <a:pt x="1981334" y="625249"/>
                  </a:lnTo>
                  <a:lnTo>
                    <a:pt x="1975213" y="623661"/>
                  </a:lnTo>
                  <a:lnTo>
                    <a:pt x="1968866" y="622300"/>
                  </a:lnTo>
                  <a:lnTo>
                    <a:pt x="1962972" y="620259"/>
                  </a:lnTo>
                  <a:lnTo>
                    <a:pt x="1956852" y="618218"/>
                  </a:lnTo>
                  <a:lnTo>
                    <a:pt x="1950731" y="615950"/>
                  </a:lnTo>
                  <a:lnTo>
                    <a:pt x="1944838" y="613683"/>
                  </a:lnTo>
                  <a:lnTo>
                    <a:pt x="1938944" y="611188"/>
                  </a:lnTo>
                  <a:lnTo>
                    <a:pt x="1933050" y="608240"/>
                  </a:lnTo>
                  <a:lnTo>
                    <a:pt x="1927383" y="605291"/>
                  </a:lnTo>
                  <a:lnTo>
                    <a:pt x="1921716" y="602343"/>
                  </a:lnTo>
                  <a:lnTo>
                    <a:pt x="1916049" y="598941"/>
                  </a:lnTo>
                  <a:lnTo>
                    <a:pt x="1910381" y="595766"/>
                  </a:lnTo>
                  <a:lnTo>
                    <a:pt x="1905168" y="592138"/>
                  </a:lnTo>
                  <a:lnTo>
                    <a:pt x="1899954" y="588283"/>
                  </a:lnTo>
                  <a:lnTo>
                    <a:pt x="1894514" y="584654"/>
                  </a:lnTo>
                  <a:lnTo>
                    <a:pt x="1889300" y="580572"/>
                  </a:lnTo>
                  <a:lnTo>
                    <a:pt x="1884313" y="576263"/>
                  </a:lnTo>
                  <a:lnTo>
                    <a:pt x="1879099" y="571954"/>
                  </a:lnTo>
                  <a:lnTo>
                    <a:pt x="1874112" y="567645"/>
                  </a:lnTo>
                  <a:lnTo>
                    <a:pt x="1869352" y="562882"/>
                  </a:lnTo>
                  <a:lnTo>
                    <a:pt x="1864591" y="558347"/>
                  </a:lnTo>
                  <a:lnTo>
                    <a:pt x="1859831" y="553357"/>
                  </a:lnTo>
                  <a:lnTo>
                    <a:pt x="1855297" y="548368"/>
                  </a:lnTo>
                  <a:lnTo>
                    <a:pt x="1850763" y="543152"/>
                  </a:lnTo>
                  <a:lnTo>
                    <a:pt x="1846456" y="537936"/>
                  </a:lnTo>
                  <a:lnTo>
                    <a:pt x="1842149" y="532720"/>
                  </a:lnTo>
                  <a:lnTo>
                    <a:pt x="1838069" y="527050"/>
                  </a:lnTo>
                  <a:lnTo>
                    <a:pt x="1833989" y="521154"/>
                  </a:lnTo>
                  <a:lnTo>
                    <a:pt x="1829908" y="515484"/>
                  </a:lnTo>
                  <a:lnTo>
                    <a:pt x="1826281" y="509588"/>
                  </a:lnTo>
                  <a:lnTo>
                    <a:pt x="1822428" y="503691"/>
                  </a:lnTo>
                  <a:lnTo>
                    <a:pt x="1818801" y="497568"/>
                  </a:lnTo>
                  <a:lnTo>
                    <a:pt x="1815400" y="491218"/>
                  </a:lnTo>
                  <a:lnTo>
                    <a:pt x="1811774" y="484868"/>
                  </a:lnTo>
                  <a:lnTo>
                    <a:pt x="1808827" y="478518"/>
                  </a:lnTo>
                  <a:lnTo>
                    <a:pt x="1805426" y="471941"/>
                  </a:lnTo>
                  <a:lnTo>
                    <a:pt x="1802479" y="465138"/>
                  </a:lnTo>
                  <a:lnTo>
                    <a:pt x="1799759" y="458561"/>
                  </a:lnTo>
                  <a:lnTo>
                    <a:pt x="1797039" y="451757"/>
                  </a:lnTo>
                  <a:lnTo>
                    <a:pt x="1794545" y="444727"/>
                  </a:lnTo>
                  <a:lnTo>
                    <a:pt x="1791825" y="437697"/>
                  </a:lnTo>
                  <a:lnTo>
                    <a:pt x="1789332" y="430666"/>
                  </a:lnTo>
                  <a:lnTo>
                    <a:pt x="1787292" y="423636"/>
                  </a:lnTo>
                  <a:lnTo>
                    <a:pt x="1785025" y="416152"/>
                  </a:lnTo>
                  <a:lnTo>
                    <a:pt x="1783438" y="408895"/>
                  </a:lnTo>
                  <a:lnTo>
                    <a:pt x="1781624" y="401411"/>
                  </a:lnTo>
                  <a:lnTo>
                    <a:pt x="1779811" y="393700"/>
                  </a:lnTo>
                  <a:lnTo>
                    <a:pt x="1778682" y="388377"/>
                  </a:lnTo>
                  <a:lnTo>
                    <a:pt x="1777853" y="389411"/>
                  </a:lnTo>
                  <a:lnTo>
                    <a:pt x="1775596" y="390987"/>
                  </a:lnTo>
                  <a:lnTo>
                    <a:pt x="1773114" y="391663"/>
                  </a:lnTo>
                  <a:lnTo>
                    <a:pt x="1771986" y="391888"/>
                  </a:lnTo>
                  <a:lnTo>
                    <a:pt x="1770632" y="392113"/>
                  </a:lnTo>
                  <a:lnTo>
                    <a:pt x="1769729" y="391888"/>
                  </a:lnTo>
                  <a:lnTo>
                    <a:pt x="1768375" y="391663"/>
                  </a:lnTo>
                  <a:lnTo>
                    <a:pt x="1766118" y="390987"/>
                  </a:lnTo>
                  <a:lnTo>
                    <a:pt x="1763861" y="389411"/>
                  </a:lnTo>
                  <a:lnTo>
                    <a:pt x="1761830" y="387160"/>
                  </a:lnTo>
                  <a:lnTo>
                    <a:pt x="1760025" y="384683"/>
                  </a:lnTo>
                  <a:lnTo>
                    <a:pt x="1757994" y="381306"/>
                  </a:lnTo>
                  <a:lnTo>
                    <a:pt x="1756188" y="377929"/>
                  </a:lnTo>
                  <a:lnTo>
                    <a:pt x="1754609" y="373877"/>
                  </a:lnTo>
                  <a:lnTo>
                    <a:pt x="1753029" y="369599"/>
                  </a:lnTo>
                  <a:lnTo>
                    <a:pt x="1751675" y="364871"/>
                  </a:lnTo>
                  <a:lnTo>
                    <a:pt x="1750546" y="359918"/>
                  </a:lnTo>
                  <a:lnTo>
                    <a:pt x="1749644" y="354290"/>
                  </a:lnTo>
                  <a:lnTo>
                    <a:pt x="1748967" y="348662"/>
                  </a:lnTo>
                  <a:lnTo>
                    <a:pt x="1748290" y="342808"/>
                  </a:lnTo>
                  <a:lnTo>
                    <a:pt x="1747838" y="336504"/>
                  </a:lnTo>
                  <a:lnTo>
                    <a:pt x="1747838" y="330200"/>
                  </a:lnTo>
                  <a:lnTo>
                    <a:pt x="1747838" y="323897"/>
                  </a:lnTo>
                  <a:lnTo>
                    <a:pt x="1748290" y="317818"/>
                  </a:lnTo>
                  <a:lnTo>
                    <a:pt x="1748967" y="311964"/>
                  </a:lnTo>
                  <a:lnTo>
                    <a:pt x="1749644" y="306111"/>
                  </a:lnTo>
                  <a:lnTo>
                    <a:pt x="1750546" y="300708"/>
                  </a:lnTo>
                  <a:lnTo>
                    <a:pt x="1751675" y="295755"/>
                  </a:lnTo>
                  <a:lnTo>
                    <a:pt x="1753029" y="291027"/>
                  </a:lnTo>
                  <a:lnTo>
                    <a:pt x="1754609" y="286524"/>
                  </a:lnTo>
                  <a:lnTo>
                    <a:pt x="1756188" y="282472"/>
                  </a:lnTo>
                  <a:lnTo>
                    <a:pt x="1757994" y="278869"/>
                  </a:lnTo>
                  <a:lnTo>
                    <a:pt x="1760025" y="275943"/>
                  </a:lnTo>
                  <a:lnTo>
                    <a:pt x="1761830" y="273466"/>
                  </a:lnTo>
                  <a:lnTo>
                    <a:pt x="1763861" y="271215"/>
                  </a:lnTo>
                  <a:lnTo>
                    <a:pt x="1766118" y="269639"/>
                  </a:lnTo>
                  <a:lnTo>
                    <a:pt x="1768375" y="268738"/>
                  </a:lnTo>
                  <a:lnTo>
                    <a:pt x="1769729" y="268288"/>
                  </a:lnTo>
                  <a:lnTo>
                    <a:pt x="1770632" y="268288"/>
                  </a:lnTo>
                  <a:lnTo>
                    <a:pt x="1771986" y="268288"/>
                  </a:lnTo>
                  <a:lnTo>
                    <a:pt x="1773114" y="268738"/>
                  </a:lnTo>
                  <a:lnTo>
                    <a:pt x="1774524" y="269250"/>
                  </a:lnTo>
                  <a:lnTo>
                    <a:pt x="1774824" y="267154"/>
                  </a:lnTo>
                  <a:lnTo>
                    <a:pt x="1775731" y="259443"/>
                  </a:lnTo>
                  <a:lnTo>
                    <a:pt x="1777091" y="251732"/>
                  </a:lnTo>
                  <a:lnTo>
                    <a:pt x="1778224" y="244022"/>
                  </a:lnTo>
                  <a:lnTo>
                    <a:pt x="1779811" y="236538"/>
                  </a:lnTo>
                  <a:lnTo>
                    <a:pt x="1781624" y="229054"/>
                  </a:lnTo>
                  <a:lnTo>
                    <a:pt x="1783438" y="221343"/>
                  </a:lnTo>
                  <a:lnTo>
                    <a:pt x="1785025" y="214086"/>
                  </a:lnTo>
                  <a:lnTo>
                    <a:pt x="1787292" y="206829"/>
                  </a:lnTo>
                  <a:lnTo>
                    <a:pt x="1789332" y="199798"/>
                  </a:lnTo>
                  <a:lnTo>
                    <a:pt x="1791825" y="192541"/>
                  </a:lnTo>
                  <a:lnTo>
                    <a:pt x="1794545" y="185511"/>
                  </a:lnTo>
                  <a:lnTo>
                    <a:pt x="1797039" y="178480"/>
                  </a:lnTo>
                  <a:lnTo>
                    <a:pt x="1799759" y="171677"/>
                  </a:lnTo>
                  <a:lnTo>
                    <a:pt x="1802479" y="165100"/>
                  </a:lnTo>
                  <a:lnTo>
                    <a:pt x="1805426" y="158297"/>
                  </a:lnTo>
                  <a:lnTo>
                    <a:pt x="1808827" y="151720"/>
                  </a:lnTo>
                  <a:lnTo>
                    <a:pt x="1811774" y="145370"/>
                  </a:lnTo>
                  <a:lnTo>
                    <a:pt x="1815400" y="139020"/>
                  </a:lnTo>
                  <a:lnTo>
                    <a:pt x="1818801" y="132896"/>
                  </a:lnTo>
                  <a:lnTo>
                    <a:pt x="1822428" y="126773"/>
                  </a:lnTo>
                  <a:lnTo>
                    <a:pt x="1826281" y="120650"/>
                  </a:lnTo>
                  <a:lnTo>
                    <a:pt x="1829908" y="114980"/>
                  </a:lnTo>
                  <a:lnTo>
                    <a:pt x="1833989" y="109084"/>
                  </a:lnTo>
                  <a:lnTo>
                    <a:pt x="1838069" y="103188"/>
                  </a:lnTo>
                  <a:lnTo>
                    <a:pt x="1842149" y="97745"/>
                  </a:lnTo>
                  <a:lnTo>
                    <a:pt x="1846456" y="92529"/>
                  </a:lnTo>
                  <a:lnTo>
                    <a:pt x="1850763" y="87086"/>
                  </a:lnTo>
                  <a:lnTo>
                    <a:pt x="1855297" y="82096"/>
                  </a:lnTo>
                  <a:lnTo>
                    <a:pt x="1859831" y="77107"/>
                  </a:lnTo>
                  <a:lnTo>
                    <a:pt x="1864591" y="71891"/>
                  </a:lnTo>
                  <a:lnTo>
                    <a:pt x="1869352" y="67355"/>
                  </a:lnTo>
                  <a:lnTo>
                    <a:pt x="1874112" y="62593"/>
                  </a:lnTo>
                  <a:lnTo>
                    <a:pt x="1879099" y="58284"/>
                  </a:lnTo>
                  <a:lnTo>
                    <a:pt x="1884313" y="53975"/>
                  </a:lnTo>
                  <a:lnTo>
                    <a:pt x="1889300" y="49893"/>
                  </a:lnTo>
                  <a:lnTo>
                    <a:pt x="1894514" y="45811"/>
                  </a:lnTo>
                  <a:lnTo>
                    <a:pt x="1899954" y="41955"/>
                  </a:lnTo>
                  <a:lnTo>
                    <a:pt x="1905168" y="38100"/>
                  </a:lnTo>
                  <a:lnTo>
                    <a:pt x="1910381" y="34698"/>
                  </a:lnTo>
                  <a:lnTo>
                    <a:pt x="1916049" y="31296"/>
                  </a:lnTo>
                  <a:lnTo>
                    <a:pt x="1921716" y="28121"/>
                  </a:lnTo>
                  <a:lnTo>
                    <a:pt x="1927383" y="24946"/>
                  </a:lnTo>
                  <a:lnTo>
                    <a:pt x="1933050" y="21998"/>
                  </a:lnTo>
                  <a:lnTo>
                    <a:pt x="1938944" y="19277"/>
                  </a:lnTo>
                  <a:lnTo>
                    <a:pt x="1944838" y="16782"/>
                  </a:lnTo>
                  <a:lnTo>
                    <a:pt x="1950731" y="14514"/>
                  </a:lnTo>
                  <a:lnTo>
                    <a:pt x="1956852" y="12246"/>
                  </a:lnTo>
                  <a:lnTo>
                    <a:pt x="1962972" y="10205"/>
                  </a:lnTo>
                  <a:lnTo>
                    <a:pt x="1968866" y="8164"/>
                  </a:lnTo>
                  <a:lnTo>
                    <a:pt x="1975213" y="6577"/>
                  </a:lnTo>
                  <a:lnTo>
                    <a:pt x="1981334" y="5216"/>
                  </a:lnTo>
                  <a:lnTo>
                    <a:pt x="1987681" y="3855"/>
                  </a:lnTo>
                  <a:lnTo>
                    <a:pt x="1994255" y="2948"/>
                  </a:lnTo>
                  <a:lnTo>
                    <a:pt x="2000602" y="1814"/>
                  </a:lnTo>
                  <a:lnTo>
                    <a:pt x="2006949" y="1134"/>
                  </a:lnTo>
                  <a:lnTo>
                    <a:pt x="2013297" y="454"/>
                  </a:lnTo>
                  <a:lnTo>
                    <a:pt x="2019870" y="227"/>
                  </a:lnTo>
                  <a:lnTo>
                    <a:pt x="2026444" y="0"/>
                  </a:lnTo>
                  <a:close/>
                </a:path>
              </a:pathLst>
            </a:custGeom>
            <a:solidFill>
              <a:srgbClr val="CC170A"/>
            </a:solidFill>
            <a:ln>
              <a:noFill/>
            </a:ln>
          </p:spPr>
          <p:txBody>
            <a:bodyPr lIns="51435" tIns="25717" rIns="51435" bIns="25717" anchor="ctr">
              <a:scene3d>
                <a:camera prst="orthographicFront"/>
                <a:lightRig rig="threePt" dir="t"/>
              </a:scene3d>
              <a:sp3d>
                <a:contourClr>
                  <a:srgbClr val="FFFFFF"/>
                </a:contourClr>
              </a:sp3d>
            </a:bodyPr>
            <a:p>
              <a:pPr algn="ctr">
                <a:defRPr/>
              </a:pPr>
              <a:endParaRPr lang="zh-CN" altLang="en-US">
                <a:solidFill>
                  <a:srgbClr val="FFFFFF"/>
                </a:solidFill>
                <a:latin typeface="方正黑体简体" panose="02010601030101010101" charset="-122"/>
                <a:ea typeface="方正黑体简体" panose="02010601030101010101" charset="-122"/>
              </a:endParaRPr>
            </a:p>
          </p:txBody>
        </p:sp>
      </p:grpSp>
      <p:grpSp>
        <p:nvGrpSpPr>
          <p:cNvPr id="9" name="组合 8"/>
          <p:cNvGrpSpPr/>
          <p:nvPr/>
        </p:nvGrpSpPr>
        <p:grpSpPr>
          <a:xfrm>
            <a:off x="1398746" y="2909861"/>
            <a:ext cx="6447949" cy="1241108"/>
            <a:chOff x="2937" y="6109"/>
            <a:chExt cx="13539" cy="2606"/>
          </a:xfrm>
        </p:grpSpPr>
        <p:grpSp>
          <p:nvGrpSpPr>
            <p:cNvPr id="2" name="组合 1"/>
            <p:cNvGrpSpPr/>
            <p:nvPr/>
          </p:nvGrpSpPr>
          <p:grpSpPr>
            <a:xfrm>
              <a:off x="2937" y="6109"/>
              <a:ext cx="13539" cy="2606"/>
              <a:chOff x="8483" y="8009"/>
              <a:chExt cx="16016" cy="2510"/>
            </a:xfrm>
          </p:grpSpPr>
          <p:sp>
            <p:nvSpPr>
              <p:cNvPr id="3" name="矩形 2"/>
              <p:cNvSpPr/>
              <p:nvPr/>
            </p:nvSpPr>
            <p:spPr>
              <a:xfrm>
                <a:off x="8483" y="8009"/>
                <a:ext cx="16016" cy="2247"/>
              </a:xfrm>
              <a:prstGeom prst="rect">
                <a:avLst/>
              </a:prstGeom>
              <a:solidFill>
                <a:srgbClr val="FFFFFF"/>
              </a:solid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矩形 95"/>
              <p:cNvSpPr/>
              <p:nvPr/>
            </p:nvSpPr>
            <p:spPr>
              <a:xfrm flipH="1">
                <a:off x="8725" y="10251"/>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6" name="文本框 5"/>
            <p:cNvSpPr txBox="1"/>
            <p:nvPr/>
          </p:nvSpPr>
          <p:spPr>
            <a:xfrm>
              <a:off x="5464" y="6307"/>
              <a:ext cx="9838" cy="1936"/>
            </a:xfrm>
            <a:prstGeom prst="rect">
              <a:avLst/>
            </a:prstGeom>
            <a:noFill/>
            <a:ln w="9525">
              <a:noFill/>
            </a:ln>
          </p:spPr>
          <p:txBody>
            <a:bodyPr wrap="square">
              <a:spAutoFit/>
            </a:bodyPr>
            <a:p>
              <a:pPr indent="0" algn="just" fontAlgn="auto">
                <a:lnSpc>
                  <a:spcPct val="150000"/>
                </a:lnSpc>
              </a:pPr>
              <a:r>
                <a:rPr lang="en-US" altLang="zh-CN" sz="1200" b="0">
                  <a:solidFill>
                    <a:srgbClr val="333333"/>
                  </a:solidFill>
                  <a:latin typeface="微软雅黑" panose="020B0503020204020204" charset="-122"/>
                  <a:ea typeface="微软雅黑" panose="020B0503020204020204" charset="-122"/>
                </a:rPr>
                <a:t>       </a:t>
              </a:r>
              <a:r>
                <a:rPr lang="zh-CN" sz="1200" b="0">
                  <a:solidFill>
                    <a:srgbClr val="333333"/>
                  </a:solidFill>
                  <a:latin typeface="微软雅黑" panose="020B0503020204020204" charset="-122"/>
                  <a:ea typeface="微软雅黑" panose="020B0503020204020204" charset="-122"/>
                </a:rPr>
                <a:t>基本公共服务实现均等化，城乡区域发展差距和居民生活水平差距显著缩小，人民生活更加美好，人的全面发展、全体人民共同富裕取得新成效，为全面建设社会主义现代化国家贡献河北力量。</a:t>
              </a:r>
              <a:endParaRPr lang="zh-CN" sz="1200" b="0">
                <a:solidFill>
                  <a:srgbClr val="333333"/>
                </a:solidFill>
                <a:latin typeface="微软雅黑" panose="020B0503020204020204" charset="-122"/>
                <a:ea typeface="微软雅黑" panose="020B0503020204020204" charset="-122"/>
              </a:endParaRPr>
            </a:p>
          </p:txBody>
        </p:sp>
        <p:sp>
          <p:nvSpPr>
            <p:cNvPr id="51" name="Freeform 44" descr="e7d195523061f1c02e66e4f24090f95771f2a25398b4c6a397210DEF3B34B42E7CAE3753A3E55670C5C5B393DCCD8D49F265F3A29442F2D10D421F974AABEA3384308323DA72972389F1817D14B0E60006A307574212E0C5D1EDF319F801FB74A95FEEF1BF6F9673C84F435FD2BF8B21B523062F61170ACE73D89E69D931A4DD0E83E090A8C1F4C7"/>
            <p:cNvSpPr>
              <a:spLocks noEditPoints="1"/>
            </p:cNvSpPr>
            <p:nvPr/>
          </p:nvSpPr>
          <p:spPr bwMode="auto">
            <a:xfrm>
              <a:off x="3691" y="6956"/>
              <a:ext cx="640" cy="640"/>
            </a:xfrm>
            <a:custGeom>
              <a:avLst/>
              <a:gdLst>
                <a:gd name="T0" fmla="*/ 2147483647 w 316"/>
                <a:gd name="T1" fmla="*/ 2147483647 h 316"/>
                <a:gd name="T2" fmla="*/ 2147483647 w 316"/>
                <a:gd name="T3" fmla="*/ 2147483647 h 316"/>
                <a:gd name="T4" fmla="*/ 2147483647 w 316"/>
                <a:gd name="T5" fmla="*/ 2147483647 h 316"/>
                <a:gd name="T6" fmla="*/ 2147483647 w 316"/>
                <a:gd name="T7" fmla="*/ 2147483647 h 316"/>
                <a:gd name="T8" fmla="*/ 0 w 316"/>
                <a:gd name="T9" fmla="*/ 2147483647 h 316"/>
                <a:gd name="T10" fmla="*/ 2147483647 w 316"/>
                <a:gd name="T11" fmla="*/ 2147483647 h 316"/>
                <a:gd name="T12" fmla="*/ 2147483647 w 316"/>
                <a:gd name="T13" fmla="*/ 2147483647 h 316"/>
                <a:gd name="T14" fmla="*/ 2147483647 w 316"/>
                <a:gd name="T15" fmla="*/ 2147483647 h 316"/>
                <a:gd name="T16" fmla="*/ 2147483647 w 316"/>
                <a:gd name="T17" fmla="*/ 2147483647 h 316"/>
                <a:gd name="T18" fmla="*/ 2147483647 w 316"/>
                <a:gd name="T19" fmla="*/ 2147483647 h 316"/>
                <a:gd name="T20" fmla="*/ 2147483647 w 316"/>
                <a:gd name="T21" fmla="*/ 2147483647 h 316"/>
                <a:gd name="T22" fmla="*/ 2147483647 w 316"/>
                <a:gd name="T23" fmla="*/ 2147483647 h 316"/>
                <a:gd name="T24" fmla="*/ 2147483647 w 316"/>
                <a:gd name="T25" fmla="*/ 2147483647 h 316"/>
                <a:gd name="T26" fmla="*/ 2147483647 w 316"/>
                <a:gd name="T27" fmla="*/ 2147483647 h 316"/>
                <a:gd name="T28" fmla="*/ 2147483647 w 316"/>
                <a:gd name="T29" fmla="*/ 2147483647 h 316"/>
                <a:gd name="T30" fmla="*/ 2147483647 w 316"/>
                <a:gd name="T31" fmla="*/ 2147483647 h 316"/>
                <a:gd name="T32" fmla="*/ 2147483647 w 316"/>
                <a:gd name="T33" fmla="*/ 2147483647 h 316"/>
                <a:gd name="T34" fmla="*/ 2147483647 w 316"/>
                <a:gd name="T35" fmla="*/ 2147483647 h 3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6"/>
                <a:gd name="T55" fmla="*/ 0 h 316"/>
                <a:gd name="T56" fmla="*/ 316 w 316"/>
                <a:gd name="T57" fmla="*/ 316 h 3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rgbClr val="CC170A"/>
            </a:solidFill>
            <a:ln>
              <a:noFill/>
            </a:ln>
          </p:spPr>
          <p:txBody>
            <a:bodyPr/>
            <a:p>
              <a:endParaRPr lang="zh-CN" altLang="en-US" sz="1350" b="1">
                <a:solidFill>
                  <a:srgbClr val="C00000"/>
                </a:solidFill>
                <a:latin typeface="方正黑体简体" panose="02010601030101010101" charset="-122"/>
                <a:ea typeface="方正黑体简体" panose="02010601030101010101" charset="-122"/>
              </a:endParaRPr>
            </a:p>
          </p:txBody>
        </p:sp>
      </p:grpSp>
      <p:sp>
        <p:nvSpPr>
          <p:cNvPr id="35" name="文本框 34"/>
          <p:cNvSpPr txBox="1"/>
          <p:nvPr/>
        </p:nvSpPr>
        <p:spPr>
          <a:xfrm>
            <a:off x="989648" y="413835"/>
            <a:ext cx="7737634" cy="64516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三、到二〇三五年全面建成经济强省、美丽河北和基本实现社会主义现代化远景目标</a:t>
            </a:r>
            <a:endParaRPr lang="en-US" alt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4"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6" name="图片 5" descr="背景1"/>
            <p:cNvPicPr>
              <a:picLocks noChangeAspect="1"/>
            </p:cNvPicPr>
            <p:nvPr/>
          </p:nvPicPr>
          <p:blipFill>
            <a:blip r:embed="rId3"/>
            <a:stretch>
              <a:fillRect/>
            </a:stretch>
          </p:blipFill>
          <p:spPr>
            <a:xfrm>
              <a:off x="301" y="171"/>
              <a:ext cx="1182" cy="1170"/>
            </a:xfrm>
            <a:prstGeom prst="rect">
              <a:avLst/>
            </a:prstGeom>
          </p:spPr>
        </p:pic>
      </p:grpSp>
      <p:grpSp>
        <p:nvGrpSpPr>
          <p:cNvPr id="3" name="组合 2"/>
          <p:cNvGrpSpPr/>
          <p:nvPr/>
        </p:nvGrpSpPr>
        <p:grpSpPr>
          <a:xfrm>
            <a:off x="1192054" y="1198695"/>
            <a:ext cx="3903821" cy="450533"/>
            <a:chOff x="2503" y="2516"/>
            <a:chExt cx="8197" cy="946"/>
          </a:xfrm>
        </p:grpSpPr>
        <p:sp>
          <p:nvSpPr>
            <p:cNvPr id="25" name="矩形 24"/>
            <p:cNvSpPr/>
            <p:nvPr/>
          </p:nvSpPr>
          <p:spPr>
            <a:xfrm rot="10800000">
              <a:off x="2503" y="2516"/>
              <a:ext cx="8197" cy="946"/>
            </a:xfrm>
            <a:prstGeom prst="rect">
              <a:avLst/>
            </a:prstGeom>
            <a:gradFill>
              <a:gsLst>
                <a:gs pos="0">
                  <a:schemeClr val="bg1"/>
                </a:gs>
                <a:gs pos="83000">
                  <a:srgbClr val="E5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effectLst/>
                <a:uLnTx/>
                <a:uFillTx/>
                <a:latin typeface="微软雅黑 Light" panose="020B0502040204020203" pitchFamily="34" charset="-122"/>
                <a:ea typeface="微软雅黑 Light" panose="020B0502040204020203" pitchFamily="34" charset="-122"/>
                <a:cs typeface="+mn-cs"/>
              </a:endParaRPr>
            </a:p>
          </p:txBody>
        </p:sp>
        <p:sp>
          <p:nvSpPr>
            <p:cNvPr id="2" name="文本框 1"/>
            <p:cNvSpPr txBox="1"/>
            <p:nvPr/>
          </p:nvSpPr>
          <p:spPr>
            <a:xfrm>
              <a:off x="2713" y="2675"/>
              <a:ext cx="6927" cy="676"/>
            </a:xfrm>
            <a:prstGeom prst="rect">
              <a:avLst/>
            </a:prstGeom>
            <a:noFill/>
          </p:spPr>
          <p:txBody>
            <a:bodyPr wrap="square" rtlCol="0">
              <a:spAutoFit/>
            </a:bodyPr>
            <a:p>
              <a:r>
                <a:rPr lang="zh-CN" altLang="en-US" sz="1500" b="1">
                  <a:solidFill>
                    <a:schemeClr val="bg1"/>
                  </a:solidFill>
                  <a:latin typeface="微软雅黑" panose="020B0503020204020204" charset="-122"/>
                  <a:ea typeface="微软雅黑" panose="020B0503020204020204" charset="-122"/>
                </a:rPr>
                <a:t>经济高质量发展取得新成效</a:t>
              </a:r>
              <a:endParaRPr lang="zh-CN" altLang="en-US" sz="1500" b="1">
                <a:solidFill>
                  <a:schemeClr val="bg1"/>
                </a:solidFill>
                <a:latin typeface="微软雅黑" panose="020B0503020204020204" charset="-122"/>
                <a:ea typeface="微软雅黑" panose="020B0503020204020204" charset="-122"/>
              </a:endParaRPr>
            </a:p>
          </p:txBody>
        </p:sp>
      </p:grpSp>
      <p:sp>
        <p:nvSpPr>
          <p:cNvPr id="5" name="Rectangle 4"/>
          <p:cNvSpPr/>
          <p:nvPr/>
        </p:nvSpPr>
        <p:spPr>
          <a:xfrm>
            <a:off x="1192054" y="2009749"/>
            <a:ext cx="6808946" cy="1631633"/>
          </a:xfrm>
          <a:prstGeom prst="rect">
            <a:avLst/>
          </a:prstGeom>
          <a:solidFill>
            <a:schemeClr val="bg1">
              <a:alpha val="47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193675" algn="just" fontAlgn="auto">
              <a:lnSpc>
                <a:spcPct val="150000"/>
              </a:lnSpc>
              <a:extLst>
                <a:ext uri="{35155182-B16C-46BC-9424-99874614C6A1}">
                  <wpsdc:indentchars xmlns:wpsdc="http://www.wps.cn/officeDocument/2017/drawingmlCustomData" val="127" checksum="1576165687"/>
                </a:ext>
              </a:extLst>
            </a:pPr>
            <a:r>
              <a:rPr lang="en-US" altLang="zh-CN" sz="120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a:solidFill>
                  <a:schemeClr val="tx1"/>
                </a:solidFill>
                <a:latin typeface="微软雅黑" panose="020B0503020204020204" charset="-122"/>
                <a:ea typeface="微软雅黑" panose="020B0503020204020204" charset="-122"/>
                <a:cs typeface="微软雅黑" panose="020B0503020204020204" charset="-122"/>
              </a:rPr>
              <a:t>京津冀协同创新共同体建设纵深推进，“雄安质量”引领效应充分显现，高质量发展体系更加完善，经济结构更加优化，创新能力明显提高，产业基础高级化、产业链供应链创新链现代化水平大幅提升，实体经济和先进制造业、数字经济加快发展，农业基础更加稳固，城乡区域发展协调性明显增强，综合经济实力和各级政府财力显著提高。</a:t>
            </a:r>
            <a:endParaRPr lang="zh-CN" altLang="en-US"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989648" y="413835"/>
            <a:ext cx="5981224"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四、河北“十四五”时期经济社会发展主要目标</a:t>
            </a:r>
            <a:endParaRPr 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4"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sp>
        <p:nvSpPr>
          <p:cNvPr id="48" name="文本框 47"/>
          <p:cNvSpPr txBox="1"/>
          <p:nvPr/>
        </p:nvSpPr>
        <p:spPr>
          <a:xfrm>
            <a:off x="989648" y="413835"/>
            <a:ext cx="5981224"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四、河北“十四五”时期经济社会发展主要目标</a:t>
            </a:r>
            <a:endParaRPr lang="zh-CN" b="1">
              <a:solidFill>
                <a:srgbClr val="E71C0C"/>
              </a:solidFill>
              <a:latin typeface="微软雅黑" panose="020B0503020204020204" charset="-122"/>
              <a:ea typeface="微软雅黑" panose="020B0503020204020204" charset="-122"/>
            </a:endParaRPr>
          </a:p>
        </p:txBody>
      </p:sp>
      <p:grpSp>
        <p:nvGrpSpPr>
          <p:cNvPr id="3" name="组合 2"/>
          <p:cNvGrpSpPr/>
          <p:nvPr/>
        </p:nvGrpSpPr>
        <p:grpSpPr>
          <a:xfrm>
            <a:off x="1192054" y="1193456"/>
            <a:ext cx="3903821" cy="450533"/>
            <a:chOff x="2503" y="2505"/>
            <a:chExt cx="8197" cy="946"/>
          </a:xfrm>
        </p:grpSpPr>
        <p:sp>
          <p:nvSpPr>
            <p:cNvPr id="25" name="矩形 24"/>
            <p:cNvSpPr/>
            <p:nvPr/>
          </p:nvSpPr>
          <p:spPr>
            <a:xfrm rot="10800000">
              <a:off x="2503" y="2505"/>
              <a:ext cx="8197" cy="946"/>
            </a:xfrm>
            <a:prstGeom prst="rect">
              <a:avLst/>
            </a:prstGeom>
            <a:gradFill>
              <a:gsLst>
                <a:gs pos="0">
                  <a:schemeClr val="bg1"/>
                </a:gs>
                <a:gs pos="83000">
                  <a:srgbClr val="E5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effectLst/>
                <a:uLnTx/>
                <a:uFillTx/>
                <a:latin typeface="微软雅黑 Light" panose="020B0502040204020203" pitchFamily="34" charset="-122"/>
                <a:ea typeface="微软雅黑 Light" panose="020B0502040204020203" pitchFamily="34" charset="-122"/>
                <a:cs typeface="+mn-cs"/>
              </a:endParaRPr>
            </a:p>
          </p:txBody>
        </p:sp>
        <p:sp>
          <p:nvSpPr>
            <p:cNvPr id="2" name="文本框 1"/>
            <p:cNvSpPr txBox="1"/>
            <p:nvPr/>
          </p:nvSpPr>
          <p:spPr>
            <a:xfrm>
              <a:off x="2713" y="2664"/>
              <a:ext cx="6927" cy="676"/>
            </a:xfrm>
            <a:prstGeom prst="rect">
              <a:avLst/>
            </a:prstGeom>
            <a:noFill/>
          </p:spPr>
          <p:txBody>
            <a:bodyPr wrap="square" rtlCol="0">
              <a:spAutoFit/>
            </a:bodyPr>
            <a:p>
              <a:r>
                <a:rPr lang="zh-CN" altLang="en-US" sz="1500" b="1">
                  <a:solidFill>
                    <a:schemeClr val="bg1"/>
                  </a:solidFill>
                  <a:latin typeface="微软雅黑" panose="020B0503020204020204" charset="-122"/>
                  <a:ea typeface="微软雅黑" panose="020B0503020204020204" charset="-122"/>
                </a:rPr>
                <a:t>改革开放迈出新步伐</a:t>
              </a:r>
              <a:endParaRPr lang="zh-CN" altLang="en-US" sz="1500" b="1">
                <a:solidFill>
                  <a:schemeClr val="bg1"/>
                </a:solidFill>
                <a:latin typeface="微软雅黑" panose="020B0503020204020204" charset="-122"/>
                <a:ea typeface="微软雅黑" panose="020B0503020204020204" charset="-122"/>
              </a:endParaRPr>
            </a:p>
          </p:txBody>
        </p:sp>
      </p:grpSp>
      <p:sp>
        <p:nvSpPr>
          <p:cNvPr id="5" name="Rectangle 4"/>
          <p:cNvSpPr/>
          <p:nvPr/>
        </p:nvSpPr>
        <p:spPr>
          <a:xfrm>
            <a:off x="1192054" y="2009749"/>
            <a:ext cx="6808946" cy="1631633"/>
          </a:xfrm>
          <a:prstGeom prst="rect">
            <a:avLst/>
          </a:prstGeom>
          <a:solidFill>
            <a:schemeClr val="bg1">
              <a:alpha val="47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193675" algn="just" fontAlgn="auto">
              <a:lnSpc>
                <a:spcPct val="150000"/>
              </a:lnSpc>
              <a:extLst>
                <a:ext uri="{35155182-B16C-46BC-9424-99874614C6A1}">
                  <wpsdc:indentchars xmlns:wpsdc="http://www.wps.cn/officeDocument/2017/drawingmlCustomData" val="127" checksum="1576165687"/>
                </a:ext>
              </a:extLst>
            </a:pPr>
            <a:r>
              <a:rPr lang="en-US" sz="1200">
                <a:solidFill>
                  <a:schemeClr val="tx1"/>
                </a:solidFill>
                <a:latin typeface="微软雅黑" panose="020B0503020204020204" charset="-122"/>
                <a:ea typeface="微软雅黑" panose="020B0503020204020204" charset="-122"/>
                <a:cs typeface="微软雅黑" panose="020B0503020204020204" charset="-122"/>
              </a:rPr>
              <a:t>   </a:t>
            </a:r>
            <a:r>
              <a:rPr sz="1200">
                <a:solidFill>
                  <a:schemeClr val="tx1"/>
                </a:solidFill>
                <a:latin typeface="微软雅黑" panose="020B0503020204020204" charset="-122"/>
                <a:ea typeface="微软雅黑" panose="020B0503020204020204" charset="-122"/>
                <a:cs typeface="微软雅黑" panose="020B0503020204020204" charset="-122"/>
              </a:rPr>
              <a:t>重点领域改革取得突破性进展，要素市场化配置机制更加健全，公平竞争制度更加完善，高标准市场体系基本建成，营商环境达到全国一流水平，中国（河北）自贸试验区建设取得新成效，开发区能级大幅提升，初步形成开放型经济发展新高地。</a:t>
            </a:r>
            <a:endParaRPr sz="12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6"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grpSp>
        <p:nvGrpSpPr>
          <p:cNvPr id="3" name="组合 2"/>
          <p:cNvGrpSpPr/>
          <p:nvPr/>
        </p:nvGrpSpPr>
        <p:grpSpPr>
          <a:xfrm>
            <a:off x="1200626" y="1183931"/>
            <a:ext cx="3903821" cy="450533"/>
            <a:chOff x="2521" y="2485"/>
            <a:chExt cx="8197" cy="946"/>
          </a:xfrm>
        </p:grpSpPr>
        <p:sp>
          <p:nvSpPr>
            <p:cNvPr id="25" name="矩形 24"/>
            <p:cNvSpPr/>
            <p:nvPr/>
          </p:nvSpPr>
          <p:spPr>
            <a:xfrm rot="10800000">
              <a:off x="2521" y="2485"/>
              <a:ext cx="8197" cy="946"/>
            </a:xfrm>
            <a:prstGeom prst="rect">
              <a:avLst/>
            </a:prstGeom>
            <a:gradFill>
              <a:gsLst>
                <a:gs pos="0">
                  <a:schemeClr val="bg1"/>
                </a:gs>
                <a:gs pos="83000">
                  <a:srgbClr val="E5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effectLst/>
                <a:uLnTx/>
                <a:uFillTx/>
                <a:latin typeface="微软雅黑 Light" panose="020B0502040204020203" pitchFamily="34" charset="-122"/>
                <a:ea typeface="微软雅黑 Light" panose="020B0502040204020203" pitchFamily="34" charset="-122"/>
                <a:cs typeface="+mn-cs"/>
              </a:endParaRPr>
            </a:p>
          </p:txBody>
        </p:sp>
        <p:sp>
          <p:nvSpPr>
            <p:cNvPr id="2" name="文本框 1"/>
            <p:cNvSpPr txBox="1"/>
            <p:nvPr/>
          </p:nvSpPr>
          <p:spPr>
            <a:xfrm>
              <a:off x="2731" y="2644"/>
              <a:ext cx="6927" cy="676"/>
            </a:xfrm>
            <a:prstGeom prst="rect">
              <a:avLst/>
            </a:prstGeom>
            <a:noFill/>
          </p:spPr>
          <p:txBody>
            <a:bodyPr wrap="square" rtlCol="0">
              <a:spAutoFit/>
            </a:bodyPr>
            <a:p>
              <a:r>
                <a:rPr lang="zh-CN" altLang="en-US" sz="1500" b="1">
                  <a:solidFill>
                    <a:schemeClr val="bg1"/>
                  </a:solidFill>
                  <a:latin typeface="微软雅黑" panose="020B0503020204020204" charset="-122"/>
                  <a:ea typeface="微软雅黑" panose="020B0503020204020204" charset="-122"/>
                </a:rPr>
                <a:t>社会文明程度得到新提高</a:t>
              </a:r>
              <a:endParaRPr lang="zh-CN" altLang="en-US" sz="1500" b="1">
                <a:solidFill>
                  <a:schemeClr val="bg1"/>
                </a:solidFill>
                <a:latin typeface="微软雅黑" panose="020B0503020204020204" charset="-122"/>
                <a:ea typeface="微软雅黑" panose="020B0503020204020204" charset="-122"/>
              </a:endParaRPr>
            </a:p>
          </p:txBody>
        </p:sp>
      </p:grpSp>
      <p:sp>
        <p:nvSpPr>
          <p:cNvPr id="5" name="Rectangle 4"/>
          <p:cNvSpPr/>
          <p:nvPr/>
        </p:nvSpPr>
        <p:spPr>
          <a:xfrm>
            <a:off x="1200626" y="2009749"/>
            <a:ext cx="6808946" cy="1631633"/>
          </a:xfrm>
          <a:prstGeom prst="rect">
            <a:avLst/>
          </a:prstGeom>
          <a:solidFill>
            <a:schemeClr val="bg1">
              <a:alpha val="47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193675" algn="just" fontAlgn="auto">
              <a:lnSpc>
                <a:spcPct val="150000"/>
              </a:lnSpc>
              <a:extLst>
                <a:ext uri="{35155182-B16C-46BC-9424-99874614C6A1}">
                  <wpsdc:indentchars xmlns:wpsdc="http://www.wps.cn/officeDocument/2017/drawingmlCustomData" val="127" checksum="1576165687"/>
                </a:ext>
              </a:extLst>
            </a:pPr>
            <a:r>
              <a:rPr lang="en-US" sz="1200">
                <a:solidFill>
                  <a:schemeClr val="tx1"/>
                </a:solidFill>
                <a:latin typeface="微软雅黑" panose="020B0503020204020204" charset="-122"/>
                <a:ea typeface="微软雅黑" panose="020B0503020204020204" charset="-122"/>
                <a:cs typeface="微软雅黑" panose="020B0503020204020204" charset="-122"/>
              </a:rPr>
              <a:t>  </a:t>
            </a:r>
            <a:r>
              <a:rPr sz="1200">
                <a:solidFill>
                  <a:schemeClr val="tx1"/>
                </a:solidFill>
                <a:latin typeface="微软雅黑" panose="020B0503020204020204" charset="-122"/>
                <a:ea typeface="微软雅黑" panose="020B0503020204020204" charset="-122"/>
                <a:cs typeface="微软雅黑" panose="020B0503020204020204" charset="-122"/>
              </a:rPr>
              <a:t>习近平新时代中国特色社会主义思想在燕赵大地深入人心，社会主义核心价值观融入社会发展各方面，人民思想道德素质、科学文化素质和身心健康素质明显提升，公共文化服务体系更加完善，文化事业和文化产业发展活力迸发，实现由文化大省向文化强省的跨越。</a:t>
            </a:r>
            <a:endParaRPr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989648" y="413835"/>
            <a:ext cx="5981224"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四、河北“十四五”时期经济社会发展主要目标</a:t>
            </a:r>
            <a:endParaRPr 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4"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grpSp>
        <p:nvGrpSpPr>
          <p:cNvPr id="3" name="组合 2"/>
          <p:cNvGrpSpPr/>
          <p:nvPr/>
        </p:nvGrpSpPr>
        <p:grpSpPr>
          <a:xfrm>
            <a:off x="1192054" y="1190599"/>
            <a:ext cx="3903821" cy="450533"/>
            <a:chOff x="2503" y="2499"/>
            <a:chExt cx="8197" cy="946"/>
          </a:xfrm>
        </p:grpSpPr>
        <p:sp>
          <p:nvSpPr>
            <p:cNvPr id="25" name="矩形 24"/>
            <p:cNvSpPr/>
            <p:nvPr/>
          </p:nvSpPr>
          <p:spPr>
            <a:xfrm rot="10800000">
              <a:off x="2503" y="2499"/>
              <a:ext cx="8197" cy="946"/>
            </a:xfrm>
            <a:prstGeom prst="rect">
              <a:avLst/>
            </a:prstGeom>
            <a:gradFill>
              <a:gsLst>
                <a:gs pos="0">
                  <a:schemeClr val="bg1"/>
                </a:gs>
                <a:gs pos="83000">
                  <a:srgbClr val="E5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effectLst/>
                <a:uLnTx/>
                <a:uFillTx/>
                <a:latin typeface="微软雅黑 Light" panose="020B0502040204020203" pitchFamily="34" charset="-122"/>
                <a:ea typeface="微软雅黑 Light" panose="020B0502040204020203" pitchFamily="34" charset="-122"/>
                <a:cs typeface="+mn-cs"/>
              </a:endParaRPr>
            </a:p>
          </p:txBody>
        </p:sp>
        <p:sp>
          <p:nvSpPr>
            <p:cNvPr id="2" name="文本框 1"/>
            <p:cNvSpPr txBox="1"/>
            <p:nvPr/>
          </p:nvSpPr>
          <p:spPr>
            <a:xfrm>
              <a:off x="2713" y="2658"/>
              <a:ext cx="6927" cy="676"/>
            </a:xfrm>
            <a:prstGeom prst="rect">
              <a:avLst/>
            </a:prstGeom>
            <a:noFill/>
          </p:spPr>
          <p:txBody>
            <a:bodyPr wrap="square" rtlCol="0">
              <a:spAutoFit/>
            </a:bodyPr>
            <a:p>
              <a:r>
                <a:rPr lang="zh-CN" altLang="en-US" sz="1500" b="1">
                  <a:solidFill>
                    <a:schemeClr val="bg1"/>
                  </a:solidFill>
                  <a:latin typeface="微软雅黑" panose="020B0503020204020204" charset="-122"/>
                  <a:ea typeface="微软雅黑" panose="020B0503020204020204" charset="-122"/>
                </a:rPr>
                <a:t>生态文明建设实现新进步</a:t>
              </a:r>
              <a:endParaRPr lang="zh-CN" altLang="en-US" sz="1500" b="1">
                <a:solidFill>
                  <a:schemeClr val="bg1"/>
                </a:solidFill>
                <a:latin typeface="微软雅黑" panose="020B0503020204020204" charset="-122"/>
                <a:ea typeface="微软雅黑" panose="020B0503020204020204" charset="-122"/>
              </a:endParaRPr>
            </a:p>
          </p:txBody>
        </p:sp>
      </p:grpSp>
      <p:sp>
        <p:nvSpPr>
          <p:cNvPr id="5" name="Rectangle 4"/>
          <p:cNvSpPr/>
          <p:nvPr/>
        </p:nvSpPr>
        <p:spPr>
          <a:xfrm>
            <a:off x="1192054" y="2009749"/>
            <a:ext cx="6808946" cy="1631633"/>
          </a:xfrm>
          <a:prstGeom prst="rect">
            <a:avLst/>
          </a:prstGeom>
          <a:solidFill>
            <a:schemeClr val="bg1">
              <a:alpha val="47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193675" algn="just" fontAlgn="auto">
              <a:lnSpc>
                <a:spcPct val="150000"/>
              </a:lnSpc>
              <a:extLst>
                <a:ext uri="{35155182-B16C-46BC-9424-99874614C6A1}">
                  <wpsdc:indentchars xmlns:wpsdc="http://www.wps.cn/officeDocument/2017/drawingmlCustomData" val="127" checksum="1576165687"/>
                </a:ext>
              </a:extLst>
            </a:pPr>
            <a:r>
              <a:rPr lang="en-US" sz="1200">
                <a:solidFill>
                  <a:schemeClr val="tx1"/>
                </a:solidFill>
                <a:latin typeface="微软雅黑" panose="020B0503020204020204" charset="-122"/>
                <a:ea typeface="微软雅黑" panose="020B0503020204020204" charset="-122"/>
                <a:cs typeface="微软雅黑" panose="020B0503020204020204" charset="-122"/>
              </a:rPr>
              <a:t>   </a:t>
            </a:r>
            <a:r>
              <a:rPr sz="1200">
                <a:solidFill>
                  <a:schemeClr val="tx1"/>
                </a:solidFill>
                <a:latin typeface="微软雅黑" panose="020B0503020204020204" charset="-122"/>
                <a:ea typeface="微软雅黑" panose="020B0503020204020204" charset="-122"/>
                <a:cs typeface="微软雅黑" panose="020B0503020204020204" charset="-122"/>
              </a:rPr>
              <a:t>国土空间保护开发格局得到优化，生态文明制度体系更加健全，能源资源利用效率大幅提高，污染物排放总量持续减少，山水林田湖草系统治理水平不断提升，城乡人居环境更加优美，京津冀生态环境支撑区和首都水源涵养功能区建设取得明显成效。</a:t>
            </a:r>
            <a:endParaRPr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989648" y="413835"/>
            <a:ext cx="5981224"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四、河北“十四五”时期经济社会发展主要目标</a:t>
            </a:r>
            <a:endParaRPr 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6"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grpSp>
        <p:nvGrpSpPr>
          <p:cNvPr id="3" name="组合 2"/>
          <p:cNvGrpSpPr/>
          <p:nvPr/>
        </p:nvGrpSpPr>
        <p:grpSpPr>
          <a:xfrm>
            <a:off x="1192054" y="1182502"/>
            <a:ext cx="3903821" cy="450533"/>
            <a:chOff x="2503" y="2482"/>
            <a:chExt cx="8197" cy="946"/>
          </a:xfrm>
        </p:grpSpPr>
        <p:sp>
          <p:nvSpPr>
            <p:cNvPr id="25" name="矩形 24"/>
            <p:cNvSpPr/>
            <p:nvPr/>
          </p:nvSpPr>
          <p:spPr>
            <a:xfrm rot="10800000">
              <a:off x="2503" y="2482"/>
              <a:ext cx="8197" cy="946"/>
            </a:xfrm>
            <a:prstGeom prst="rect">
              <a:avLst/>
            </a:prstGeom>
            <a:gradFill>
              <a:gsLst>
                <a:gs pos="0">
                  <a:schemeClr val="bg1"/>
                </a:gs>
                <a:gs pos="83000">
                  <a:srgbClr val="E5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effectLst/>
                <a:uLnTx/>
                <a:uFillTx/>
                <a:latin typeface="微软雅黑 Light" panose="020B0502040204020203" pitchFamily="34" charset="-122"/>
                <a:ea typeface="微软雅黑 Light" panose="020B0502040204020203" pitchFamily="34" charset="-122"/>
                <a:cs typeface="+mn-cs"/>
              </a:endParaRPr>
            </a:p>
          </p:txBody>
        </p:sp>
        <p:sp>
          <p:nvSpPr>
            <p:cNvPr id="2" name="文本框 1"/>
            <p:cNvSpPr txBox="1"/>
            <p:nvPr/>
          </p:nvSpPr>
          <p:spPr>
            <a:xfrm>
              <a:off x="2713" y="2641"/>
              <a:ext cx="6927" cy="676"/>
            </a:xfrm>
            <a:prstGeom prst="rect">
              <a:avLst/>
            </a:prstGeom>
            <a:noFill/>
          </p:spPr>
          <p:txBody>
            <a:bodyPr wrap="square" rtlCol="0">
              <a:spAutoFit/>
            </a:bodyPr>
            <a:p>
              <a:r>
                <a:rPr lang="zh-CN" altLang="en-US" sz="1500" b="1">
                  <a:solidFill>
                    <a:schemeClr val="bg1"/>
                  </a:solidFill>
                  <a:latin typeface="微软雅黑" panose="020B0503020204020204" charset="-122"/>
                  <a:ea typeface="微软雅黑" panose="020B0503020204020204" charset="-122"/>
                </a:rPr>
                <a:t>民生福祉达到新水平</a:t>
              </a:r>
              <a:endParaRPr lang="zh-CN" altLang="en-US" sz="1500" b="1">
                <a:solidFill>
                  <a:schemeClr val="bg1"/>
                </a:solidFill>
                <a:latin typeface="微软雅黑" panose="020B0503020204020204" charset="-122"/>
                <a:ea typeface="微软雅黑" panose="020B0503020204020204" charset="-122"/>
              </a:endParaRPr>
            </a:p>
          </p:txBody>
        </p:sp>
      </p:grpSp>
      <p:sp>
        <p:nvSpPr>
          <p:cNvPr id="5" name="Rectangle 4"/>
          <p:cNvSpPr/>
          <p:nvPr/>
        </p:nvSpPr>
        <p:spPr>
          <a:xfrm>
            <a:off x="1192054" y="2009749"/>
            <a:ext cx="6808946" cy="1631633"/>
          </a:xfrm>
          <a:prstGeom prst="rect">
            <a:avLst/>
          </a:prstGeom>
          <a:solidFill>
            <a:schemeClr val="bg1">
              <a:alpha val="47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193675" algn="just" fontAlgn="auto">
              <a:lnSpc>
                <a:spcPct val="150000"/>
              </a:lnSpc>
              <a:extLst>
                <a:ext uri="{35155182-B16C-46BC-9424-99874614C6A1}">
                  <wpsdc:indentchars xmlns:wpsdc="http://www.wps.cn/officeDocument/2017/drawingmlCustomData" val="127" checksum="1576165687"/>
                </a:ext>
              </a:extLst>
            </a:pPr>
            <a:r>
              <a:rPr lang="en-US" sz="1200">
                <a:solidFill>
                  <a:schemeClr val="tx1"/>
                </a:solidFill>
                <a:latin typeface="微软雅黑" panose="020B0503020204020204" charset="-122"/>
                <a:ea typeface="微软雅黑" panose="020B0503020204020204" charset="-122"/>
                <a:cs typeface="微软雅黑" panose="020B0503020204020204" charset="-122"/>
              </a:rPr>
              <a:t>   </a:t>
            </a:r>
            <a:r>
              <a:rPr sz="1200">
                <a:solidFill>
                  <a:schemeClr val="tx1"/>
                </a:solidFill>
                <a:latin typeface="微软雅黑" panose="020B0503020204020204" charset="-122"/>
                <a:ea typeface="微软雅黑" panose="020B0503020204020204" charset="-122"/>
                <a:cs typeface="微软雅黑" panose="020B0503020204020204" charset="-122"/>
              </a:rPr>
              <a:t>实现更加充分更高质量就业，居民收入增长和经济增长基本同步，社会事业全面发展，全民受教育程度明显提升，基本公共服务均等化水平不断提高，多层次社会保障体系更加健全，脱贫攻坚成果巩固拓展，乡村振兴全面推进，更好实现人民对美好生活的向往。</a:t>
            </a:r>
            <a:endParaRPr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989648" y="413835"/>
            <a:ext cx="5981224"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四、河北“十四五”时期经济社会发展主要目标</a:t>
            </a:r>
            <a:endParaRPr 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6"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grpSp>
        <p:nvGrpSpPr>
          <p:cNvPr id="3" name="组合 2"/>
          <p:cNvGrpSpPr/>
          <p:nvPr/>
        </p:nvGrpSpPr>
        <p:grpSpPr>
          <a:xfrm>
            <a:off x="1192054" y="1174406"/>
            <a:ext cx="3903821" cy="450533"/>
            <a:chOff x="2503" y="2465"/>
            <a:chExt cx="8197" cy="946"/>
          </a:xfrm>
        </p:grpSpPr>
        <p:sp>
          <p:nvSpPr>
            <p:cNvPr id="25" name="矩形 24"/>
            <p:cNvSpPr/>
            <p:nvPr/>
          </p:nvSpPr>
          <p:spPr>
            <a:xfrm rot="10800000">
              <a:off x="2503" y="2465"/>
              <a:ext cx="8197" cy="946"/>
            </a:xfrm>
            <a:prstGeom prst="rect">
              <a:avLst/>
            </a:prstGeom>
            <a:gradFill>
              <a:gsLst>
                <a:gs pos="0">
                  <a:schemeClr val="bg1"/>
                </a:gs>
                <a:gs pos="83000">
                  <a:srgbClr val="E5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effectLst/>
                <a:uLnTx/>
                <a:uFillTx/>
                <a:latin typeface="微软雅黑 Light" panose="020B0502040204020203" pitchFamily="34" charset="-122"/>
                <a:ea typeface="微软雅黑 Light" panose="020B0502040204020203" pitchFamily="34" charset="-122"/>
                <a:cs typeface="+mn-cs"/>
              </a:endParaRPr>
            </a:p>
          </p:txBody>
        </p:sp>
        <p:sp>
          <p:nvSpPr>
            <p:cNvPr id="2" name="文本框 1"/>
            <p:cNvSpPr txBox="1"/>
            <p:nvPr/>
          </p:nvSpPr>
          <p:spPr>
            <a:xfrm>
              <a:off x="2713" y="2624"/>
              <a:ext cx="6927" cy="676"/>
            </a:xfrm>
            <a:prstGeom prst="rect">
              <a:avLst/>
            </a:prstGeom>
            <a:noFill/>
          </p:spPr>
          <p:txBody>
            <a:bodyPr wrap="square" rtlCol="0">
              <a:spAutoFit/>
            </a:bodyPr>
            <a:p>
              <a:r>
                <a:rPr lang="zh-CN" altLang="en-US" sz="1500" b="1">
                  <a:solidFill>
                    <a:schemeClr val="bg1"/>
                  </a:solidFill>
                  <a:latin typeface="微软雅黑" panose="020B0503020204020204" charset="-122"/>
                  <a:ea typeface="微软雅黑" panose="020B0503020204020204" charset="-122"/>
                </a:rPr>
                <a:t>社会治理效能得到新提升</a:t>
              </a:r>
              <a:endParaRPr lang="zh-CN" altLang="en-US" sz="1500" b="1">
                <a:solidFill>
                  <a:schemeClr val="bg1"/>
                </a:solidFill>
                <a:latin typeface="微软雅黑" panose="020B0503020204020204" charset="-122"/>
                <a:ea typeface="微软雅黑" panose="020B0503020204020204" charset="-122"/>
              </a:endParaRPr>
            </a:p>
          </p:txBody>
        </p:sp>
      </p:grpSp>
      <p:sp>
        <p:nvSpPr>
          <p:cNvPr id="5" name="Rectangle 4"/>
          <p:cNvSpPr/>
          <p:nvPr/>
        </p:nvSpPr>
        <p:spPr>
          <a:xfrm>
            <a:off x="1192054" y="2009749"/>
            <a:ext cx="6808946" cy="1631633"/>
          </a:xfrm>
          <a:prstGeom prst="rect">
            <a:avLst/>
          </a:prstGeom>
          <a:solidFill>
            <a:schemeClr val="bg1">
              <a:alpha val="47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193675" algn="just" fontAlgn="auto">
              <a:lnSpc>
                <a:spcPct val="150000"/>
              </a:lnSpc>
              <a:extLst>
                <a:ext uri="{35155182-B16C-46BC-9424-99874614C6A1}">
                  <wpsdc:indentchars xmlns:wpsdc="http://www.wps.cn/officeDocument/2017/drawingmlCustomData" val="127" checksum="1576165687"/>
                </a:ext>
              </a:extLst>
            </a:pPr>
            <a:r>
              <a:rPr lang="en-US" sz="1200">
                <a:solidFill>
                  <a:schemeClr val="tx1"/>
                </a:solidFill>
                <a:latin typeface="微软雅黑" panose="020B0503020204020204" charset="-122"/>
                <a:ea typeface="微软雅黑" panose="020B0503020204020204" charset="-122"/>
                <a:cs typeface="微软雅黑" panose="020B0503020204020204" charset="-122"/>
              </a:rPr>
              <a:t>   </a:t>
            </a:r>
            <a:r>
              <a:rPr sz="1200">
                <a:solidFill>
                  <a:schemeClr val="tx1"/>
                </a:solidFill>
                <a:latin typeface="微软雅黑" panose="020B0503020204020204" charset="-122"/>
                <a:ea typeface="微软雅黑" panose="020B0503020204020204" charset="-122"/>
                <a:cs typeface="微软雅黑" panose="020B0503020204020204" charset="-122"/>
              </a:rPr>
              <a:t>依法治省迈出坚实步伐，社会公平正义进一步彰显，共建共治共享的社会治理体系更加健全，基层基础更加稳固，重大突发公共事件应急能力和防灾减灾抗灾救灾能力明显增强，防范化解重大风险和安全发展体制机制不断完善，拱卫首都安全的钢铁长城更加牢固可靠。</a:t>
            </a:r>
            <a:endParaRPr sz="12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 name="文本框 47"/>
          <p:cNvSpPr txBox="1"/>
          <p:nvPr/>
        </p:nvSpPr>
        <p:spPr>
          <a:xfrm>
            <a:off x="989648" y="413835"/>
            <a:ext cx="5981224"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四、河北“十四五”时期经济社会发展主要目标</a:t>
            </a:r>
            <a:endParaRPr 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15"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6" name="图片 15" descr="背景1"/>
            <p:cNvPicPr>
              <a:picLocks noChangeAspect="1"/>
            </p:cNvPicPr>
            <p:nvPr/>
          </p:nvPicPr>
          <p:blipFill>
            <a:blip r:embed="rId3"/>
            <a:stretch>
              <a:fillRect/>
            </a:stretch>
          </p:blipFill>
          <p:spPr>
            <a:xfrm>
              <a:off x="301" y="171"/>
              <a:ext cx="1182" cy="1170"/>
            </a:xfrm>
            <a:prstGeom prst="rect">
              <a:avLst/>
            </a:prstGeom>
          </p:spPr>
        </p:pic>
      </p:grpSp>
      <p:sp>
        <p:nvSpPr>
          <p:cNvPr id="4" name="文本框 3"/>
          <p:cNvSpPr txBox="1"/>
          <p:nvPr/>
        </p:nvSpPr>
        <p:spPr>
          <a:xfrm>
            <a:off x="974408" y="470985"/>
            <a:ext cx="2979420" cy="368300"/>
          </a:xfrm>
          <a:prstGeom prst="rect">
            <a:avLst/>
          </a:prstGeom>
          <a:noFill/>
        </p:spPr>
        <p:txBody>
          <a:bodyPr wrap="none" rtlCol="0">
            <a:spAutoFit/>
          </a:bodyPr>
          <a:p>
            <a:pPr algn="l"/>
            <a:r>
              <a:rPr lang="zh-CN" altLang="en-US" b="1">
                <a:solidFill>
                  <a:srgbClr val="E61717"/>
                </a:solidFill>
                <a:latin typeface="微软雅黑" panose="020B0503020204020204" charset="-122"/>
                <a:ea typeface="微软雅黑" panose="020B0503020204020204" charset="-122"/>
                <a:cs typeface="微软雅黑" panose="020B0503020204020204" charset="-122"/>
              </a:rPr>
              <a:t>五、全会提出13项重要举措</a:t>
            </a:r>
            <a:endParaRPr lang="zh-CN" altLang="en-US" b="1">
              <a:solidFill>
                <a:srgbClr val="E61717"/>
              </a:solidFill>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nvGrpSpPr>
        <p:grpSpPr>
          <a:xfrm>
            <a:off x="4982051" y="1471110"/>
            <a:ext cx="3733324" cy="651510"/>
            <a:chOff x="10321" y="3779"/>
            <a:chExt cx="7839" cy="1368"/>
          </a:xfrm>
        </p:grpSpPr>
        <p:sp>
          <p:nvSpPr>
            <p:cNvPr id="74" name="泪滴形 9"/>
            <p:cNvSpPr/>
            <p:nvPr/>
          </p:nvSpPr>
          <p:spPr bwMode="auto">
            <a:xfrm rot="2700000">
              <a:off x="10321" y="3779"/>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75" name="文本框 17"/>
            <p:cNvSpPr txBox="1">
              <a:spLocks noChangeArrowheads="1"/>
            </p:cNvSpPr>
            <p:nvPr/>
          </p:nvSpPr>
          <p:spPr bwMode="auto">
            <a:xfrm>
              <a:off x="10543" y="3939"/>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4</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79" name="椭圆 78"/>
            <p:cNvSpPr/>
            <p:nvPr/>
          </p:nvSpPr>
          <p:spPr>
            <a:xfrm>
              <a:off x="12189" y="4187"/>
              <a:ext cx="260" cy="260"/>
            </a:xfrm>
            <a:prstGeom prst="ellipse">
              <a:avLst/>
            </a:prstGeom>
            <a:solidFill>
              <a:srgbClr val="CD3F2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7" name="文本框 36"/>
            <p:cNvSpPr txBox="1"/>
            <p:nvPr/>
          </p:nvSpPr>
          <p:spPr>
            <a:xfrm>
              <a:off x="12854" y="3792"/>
              <a:ext cx="5306" cy="13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坚持实施扩大内需战略，依托强大国内市场构建新发展格局。</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10" name="组合 9"/>
          <p:cNvGrpSpPr/>
          <p:nvPr/>
        </p:nvGrpSpPr>
        <p:grpSpPr>
          <a:xfrm>
            <a:off x="4982051" y="2240254"/>
            <a:ext cx="3745230" cy="922020"/>
            <a:chOff x="10321" y="5394"/>
            <a:chExt cx="7864" cy="1936"/>
          </a:xfrm>
        </p:grpSpPr>
        <p:sp>
          <p:nvSpPr>
            <p:cNvPr id="89" name="泪滴形 9"/>
            <p:cNvSpPr/>
            <p:nvPr/>
          </p:nvSpPr>
          <p:spPr bwMode="auto">
            <a:xfrm rot="2700000">
              <a:off x="10321" y="5619"/>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90" name="文本框 17"/>
            <p:cNvSpPr txBox="1">
              <a:spLocks noChangeArrowheads="1"/>
            </p:cNvSpPr>
            <p:nvPr/>
          </p:nvSpPr>
          <p:spPr bwMode="auto">
            <a:xfrm>
              <a:off x="10593" y="5779"/>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5</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98" name="椭圆 97"/>
            <p:cNvSpPr/>
            <p:nvPr/>
          </p:nvSpPr>
          <p:spPr>
            <a:xfrm>
              <a:off x="12199" y="6068"/>
              <a:ext cx="260" cy="260"/>
            </a:xfrm>
            <a:prstGeom prst="ellipse">
              <a:avLst/>
            </a:prstGeom>
            <a:solidFill>
              <a:srgbClr val="D356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2" name="文本框 36"/>
            <p:cNvSpPr txBox="1"/>
            <p:nvPr/>
          </p:nvSpPr>
          <p:spPr>
            <a:xfrm>
              <a:off x="12830" y="5394"/>
              <a:ext cx="5355"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坚持全面深化改革，切实打造高质量发展新动力和构建高水平社会主义市场经济体制。</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12" name="组合 11"/>
          <p:cNvGrpSpPr/>
          <p:nvPr/>
        </p:nvGrpSpPr>
        <p:grpSpPr>
          <a:xfrm>
            <a:off x="4982051" y="3287527"/>
            <a:ext cx="3733800" cy="922020"/>
            <a:chOff x="10321" y="7418"/>
            <a:chExt cx="7840" cy="1936"/>
          </a:xfrm>
        </p:grpSpPr>
        <p:sp>
          <p:nvSpPr>
            <p:cNvPr id="92" name="泪滴形 9"/>
            <p:cNvSpPr/>
            <p:nvPr/>
          </p:nvSpPr>
          <p:spPr bwMode="auto">
            <a:xfrm rot="2700000">
              <a:off x="10321" y="7426"/>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grpSp>
          <p:nvGrpSpPr>
            <p:cNvPr id="11" name="组合 10"/>
            <p:cNvGrpSpPr/>
            <p:nvPr/>
          </p:nvGrpSpPr>
          <p:grpSpPr>
            <a:xfrm>
              <a:off x="10593" y="7418"/>
              <a:ext cx="7568" cy="1936"/>
              <a:chOff x="10593" y="7418"/>
              <a:chExt cx="7568" cy="1936"/>
            </a:xfrm>
          </p:grpSpPr>
          <p:sp>
            <p:nvSpPr>
              <p:cNvPr id="93" name="文本框 17"/>
              <p:cNvSpPr txBox="1">
                <a:spLocks noChangeArrowheads="1"/>
              </p:cNvSpPr>
              <p:nvPr/>
            </p:nvSpPr>
            <p:spPr bwMode="auto">
              <a:xfrm>
                <a:off x="10593" y="7577"/>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6</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99" name="椭圆 98"/>
              <p:cNvSpPr/>
              <p:nvPr/>
            </p:nvSpPr>
            <p:spPr>
              <a:xfrm>
                <a:off x="12199" y="7865"/>
                <a:ext cx="260" cy="260"/>
              </a:xfrm>
              <a:prstGeom prst="ellipse">
                <a:avLst/>
              </a:prstGeom>
              <a:solidFill>
                <a:srgbClr val="D45F3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3" name="文本框 36"/>
              <p:cNvSpPr txBox="1"/>
              <p:nvPr/>
            </p:nvSpPr>
            <p:spPr>
              <a:xfrm>
                <a:off x="12829" y="7418"/>
                <a:ext cx="5332"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坚持扩大对外开放，建设更高水平开放型经济新体制和开拓合作共赢新局面。</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cxnSp>
        <p:nvCxnSpPr>
          <p:cNvPr id="6" name="直接连接符 5"/>
          <p:cNvCxnSpPr>
            <a:cxnSpLocks noChangeShapeType="1"/>
          </p:cNvCxnSpPr>
          <p:nvPr/>
        </p:nvCxnSpPr>
        <p:spPr bwMode="auto">
          <a:xfrm>
            <a:off x="5938361" y="1512067"/>
            <a:ext cx="0" cy="2355533"/>
          </a:xfrm>
          <a:prstGeom prst="line">
            <a:avLst/>
          </a:prstGeom>
          <a:solidFill>
            <a:srgbClr val="C00000"/>
          </a:solidFill>
          <a:ln w="31750">
            <a:solidFill>
              <a:srgbClr val="CF402F"/>
            </a:soli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69" name="直接连接符 68"/>
          <p:cNvCxnSpPr>
            <a:cxnSpLocks noChangeShapeType="1"/>
          </p:cNvCxnSpPr>
          <p:nvPr/>
        </p:nvCxnSpPr>
        <p:spPr bwMode="auto">
          <a:xfrm>
            <a:off x="1516856" y="1453489"/>
            <a:ext cx="953" cy="2391728"/>
          </a:xfrm>
          <a:prstGeom prst="line">
            <a:avLst/>
          </a:prstGeom>
          <a:solidFill>
            <a:srgbClr val="C00000"/>
          </a:solidFill>
          <a:ln w="31750">
            <a:solidFill>
              <a:srgbClr val="CF402F"/>
            </a:soli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3" name="组合 2"/>
          <p:cNvGrpSpPr/>
          <p:nvPr/>
        </p:nvGrpSpPr>
        <p:grpSpPr>
          <a:xfrm rot="0">
            <a:off x="579120" y="2186914"/>
            <a:ext cx="3798570" cy="922020"/>
            <a:chOff x="1396" y="4178"/>
            <a:chExt cx="7976" cy="1936"/>
          </a:xfrm>
        </p:grpSpPr>
        <p:sp>
          <p:nvSpPr>
            <p:cNvPr id="70" name="泪滴形 9"/>
            <p:cNvSpPr/>
            <p:nvPr/>
          </p:nvSpPr>
          <p:spPr bwMode="auto">
            <a:xfrm rot="2700000">
              <a:off x="1396" y="4551"/>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71" name="文本框 17"/>
            <p:cNvSpPr txBox="1">
              <a:spLocks noChangeArrowheads="1"/>
            </p:cNvSpPr>
            <p:nvPr/>
          </p:nvSpPr>
          <p:spPr bwMode="auto">
            <a:xfrm>
              <a:off x="1643" y="4727"/>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2</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77" name="椭圆 76"/>
            <p:cNvSpPr/>
            <p:nvPr/>
          </p:nvSpPr>
          <p:spPr>
            <a:xfrm>
              <a:off x="3224" y="4965"/>
              <a:ext cx="260" cy="260"/>
            </a:xfrm>
            <a:prstGeom prst="ellipse">
              <a:avLst/>
            </a:prstGeom>
            <a:solidFill>
              <a:srgbClr val="D45F3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1" name="文本框 36"/>
            <p:cNvSpPr txBox="1"/>
            <p:nvPr/>
          </p:nvSpPr>
          <p:spPr>
            <a:xfrm>
              <a:off x="4057" y="4178"/>
              <a:ext cx="5315"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坚持以新发展理念为引领，加快发展现代产业体系和推动经济体系优化升级。</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5" name="组合 4"/>
          <p:cNvGrpSpPr/>
          <p:nvPr/>
        </p:nvGrpSpPr>
        <p:grpSpPr>
          <a:xfrm rot="0">
            <a:off x="591026" y="3168941"/>
            <a:ext cx="3786188" cy="922020"/>
            <a:chOff x="1421" y="6240"/>
            <a:chExt cx="7950" cy="1936"/>
          </a:xfrm>
        </p:grpSpPr>
        <p:sp>
          <p:nvSpPr>
            <p:cNvPr id="72" name="泪滴形 9"/>
            <p:cNvSpPr/>
            <p:nvPr/>
          </p:nvSpPr>
          <p:spPr bwMode="auto">
            <a:xfrm rot="2700000">
              <a:off x="1421" y="6574"/>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73" name="文本框 17"/>
            <p:cNvSpPr txBox="1">
              <a:spLocks noChangeArrowheads="1"/>
            </p:cNvSpPr>
            <p:nvPr/>
          </p:nvSpPr>
          <p:spPr bwMode="auto">
            <a:xfrm>
              <a:off x="1668" y="6735"/>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3</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78" name="椭圆 77"/>
            <p:cNvSpPr/>
            <p:nvPr/>
          </p:nvSpPr>
          <p:spPr>
            <a:xfrm>
              <a:off x="3224" y="6975"/>
              <a:ext cx="260" cy="260"/>
            </a:xfrm>
            <a:prstGeom prst="ellipse">
              <a:avLst/>
            </a:prstGeom>
            <a:solidFill>
              <a:srgbClr val="D667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5" name="文本框 36"/>
            <p:cNvSpPr txBox="1"/>
            <p:nvPr/>
          </p:nvSpPr>
          <p:spPr>
            <a:xfrm>
              <a:off x="4089" y="6240"/>
              <a:ext cx="5282"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坚持创新驱动发展，推进创新型河北建设实现新突破和全面塑造发展新优势。</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2" name="组合 1"/>
          <p:cNvGrpSpPr/>
          <p:nvPr/>
        </p:nvGrpSpPr>
        <p:grpSpPr>
          <a:xfrm rot="0">
            <a:off x="567214" y="1387766"/>
            <a:ext cx="3964781" cy="645319"/>
            <a:chOff x="1371" y="2500"/>
            <a:chExt cx="8325" cy="1355"/>
          </a:xfrm>
        </p:grpSpPr>
        <p:sp>
          <p:nvSpPr>
            <p:cNvPr id="76" name="椭圆 75"/>
            <p:cNvSpPr/>
            <p:nvPr/>
          </p:nvSpPr>
          <p:spPr>
            <a:xfrm>
              <a:off x="3224" y="3068"/>
              <a:ext cx="260" cy="260"/>
            </a:xfrm>
            <a:prstGeom prst="ellipse">
              <a:avLst/>
            </a:prstGeom>
            <a:solidFill>
              <a:srgbClr val="D356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3" name="文本框 36"/>
            <p:cNvSpPr txBox="1"/>
            <p:nvPr/>
          </p:nvSpPr>
          <p:spPr>
            <a:xfrm>
              <a:off x="4082" y="2500"/>
              <a:ext cx="5614" cy="13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坚持举全省之力办好“三件大事”，开创“两翼”发展新局面。</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泪滴形 9"/>
            <p:cNvSpPr/>
            <p:nvPr/>
          </p:nvSpPr>
          <p:spPr bwMode="auto">
            <a:xfrm rot="2700000">
              <a:off x="1371" y="2676"/>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9" name="文本框 17"/>
            <p:cNvSpPr txBox="1">
              <a:spLocks noChangeArrowheads="1"/>
            </p:cNvSpPr>
            <p:nvPr/>
          </p:nvSpPr>
          <p:spPr bwMode="auto">
            <a:xfrm>
              <a:off x="1660" y="2821"/>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algn="l" eaLnBrk="1" hangingPunct="1"/>
              <a:r>
                <a:rPr lang="en-US" altLang="zh-CN" sz="2200" b="1" dirty="0" smtClean="0">
                  <a:solidFill>
                    <a:srgbClr val="E61717"/>
                  </a:solidFill>
                  <a:latin typeface="微软雅黑" panose="020B0503020204020204" charset="-122"/>
                  <a:ea typeface="微软雅黑" panose="020B0503020204020204" charset="-122"/>
                </a:rPr>
                <a:t>1</a:t>
              </a:r>
              <a:endParaRPr lang="en-US" altLang="zh-CN" sz="2200" b="1" dirty="0" smtClean="0">
                <a:solidFill>
                  <a:srgbClr val="E61717"/>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ppt_x</p:attrName>
                                        </p:attrNameLst>
                                      </p:cBhvr>
                                      <p:tavLst>
                                        <p:tav tm="0">
                                          <p:val>
                                            <p:strVal val="#ppt_x-#ppt_w*1.125000"/>
                                          </p:val>
                                        </p:tav>
                                        <p:tav tm="100000">
                                          <p:val>
                                            <p:strVal val="#ppt_x"/>
                                          </p:val>
                                        </p:tav>
                                      </p:tavLst>
                                    </p:anim>
                                    <p:animEffect transition="in" filter="wipe(righ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p:tgtEl>
                                          <p:spTgt spid="7"/>
                                        </p:tgtEl>
                                        <p:attrNameLst>
                                          <p:attrName>ppt_x</p:attrName>
                                        </p:attrNameLst>
                                      </p:cBhvr>
                                      <p:tavLst>
                                        <p:tav tm="0">
                                          <p:val>
                                            <p:strVal val="#ppt_x-#ppt_w*1.125000"/>
                                          </p:val>
                                        </p:tav>
                                        <p:tav tm="100000">
                                          <p:val>
                                            <p:strVal val="#ppt_x"/>
                                          </p:val>
                                        </p:tav>
                                      </p:tavLst>
                                    </p:anim>
                                    <p:animEffect transition="in" filter="wipe(righ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ppt_x</p:attrName>
                                        </p:attrNameLst>
                                      </p:cBhvr>
                                      <p:tavLst>
                                        <p:tav tm="0">
                                          <p:val>
                                            <p:strVal val="#ppt_x-#ppt_w*1.125000"/>
                                          </p:val>
                                        </p:tav>
                                        <p:tav tm="100000">
                                          <p:val>
                                            <p:strVal val="#ppt_x"/>
                                          </p:val>
                                        </p:tav>
                                      </p:tavLst>
                                    </p:anim>
                                    <p:animEffect transition="in" filter="wipe(righ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ppt_x</p:attrName>
                                        </p:attrNameLst>
                                      </p:cBhvr>
                                      <p:tavLst>
                                        <p:tav tm="0">
                                          <p:val>
                                            <p:strVal val="#ppt_x-#ppt_w*1.125000"/>
                                          </p:val>
                                        </p:tav>
                                        <p:tav tm="100000">
                                          <p:val>
                                            <p:strVal val="#ppt_x"/>
                                          </p:val>
                                        </p:tav>
                                      </p:tavLst>
                                    </p:anim>
                                    <p:animEffect transition="in" filter="wipe(righ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1" name="组合 10"/>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18"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9" name="图片 18" descr="背景1"/>
            <p:cNvPicPr>
              <a:picLocks noChangeAspect="1"/>
            </p:cNvPicPr>
            <p:nvPr/>
          </p:nvPicPr>
          <p:blipFill>
            <a:blip r:embed="rId3"/>
            <a:stretch>
              <a:fillRect/>
            </a:stretch>
          </p:blipFill>
          <p:spPr>
            <a:xfrm>
              <a:off x="301" y="171"/>
              <a:ext cx="1182" cy="1170"/>
            </a:xfrm>
            <a:prstGeom prst="rect">
              <a:avLst/>
            </a:prstGeom>
          </p:spPr>
        </p:pic>
      </p:grpSp>
      <p:cxnSp>
        <p:nvCxnSpPr>
          <p:cNvPr id="91" name="直接连接符 90"/>
          <p:cNvCxnSpPr>
            <a:cxnSpLocks noChangeShapeType="1"/>
          </p:cNvCxnSpPr>
          <p:nvPr/>
        </p:nvCxnSpPr>
        <p:spPr bwMode="auto">
          <a:xfrm>
            <a:off x="1566386" y="1146784"/>
            <a:ext cx="14288" cy="3090863"/>
          </a:xfrm>
          <a:prstGeom prst="line">
            <a:avLst/>
          </a:prstGeom>
          <a:solidFill>
            <a:srgbClr val="C00000"/>
          </a:solidFill>
          <a:ln w="31750">
            <a:solidFill>
              <a:srgbClr val="CF402F"/>
            </a:soli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4" name="文本框 3"/>
          <p:cNvSpPr txBox="1"/>
          <p:nvPr/>
        </p:nvSpPr>
        <p:spPr>
          <a:xfrm>
            <a:off x="974408" y="470985"/>
            <a:ext cx="2979420" cy="368300"/>
          </a:xfrm>
          <a:prstGeom prst="rect">
            <a:avLst/>
          </a:prstGeom>
          <a:noFill/>
        </p:spPr>
        <p:txBody>
          <a:bodyPr wrap="none" rtlCol="0">
            <a:spAutoFit/>
          </a:bodyPr>
          <a:p>
            <a:pPr algn="l"/>
            <a:r>
              <a:rPr lang="zh-CN" altLang="en-US" b="1">
                <a:solidFill>
                  <a:srgbClr val="E61717"/>
                </a:solidFill>
                <a:latin typeface="微软雅黑" panose="020B0503020204020204" charset="-122"/>
                <a:ea typeface="微软雅黑" panose="020B0503020204020204" charset="-122"/>
                <a:cs typeface="微软雅黑" panose="020B0503020204020204" charset="-122"/>
              </a:rPr>
              <a:t>五、全会提出13项重要举措</a:t>
            </a:r>
            <a:endParaRPr lang="zh-CN" altLang="en-US" b="1">
              <a:solidFill>
                <a:srgbClr val="E61717"/>
              </a:solidFill>
              <a:latin typeface="微软雅黑" panose="020B0503020204020204" charset="-122"/>
              <a:ea typeface="微软雅黑" panose="020B0503020204020204" charset="-122"/>
              <a:cs typeface="微软雅黑" panose="020B0503020204020204" charset="-122"/>
            </a:endParaRPr>
          </a:p>
        </p:txBody>
      </p:sp>
      <p:grpSp>
        <p:nvGrpSpPr>
          <p:cNvPr id="9" name="组合 8"/>
          <p:cNvGrpSpPr/>
          <p:nvPr/>
        </p:nvGrpSpPr>
        <p:grpSpPr>
          <a:xfrm>
            <a:off x="557689" y="1876875"/>
            <a:ext cx="3697129" cy="922020"/>
            <a:chOff x="1171" y="3940"/>
            <a:chExt cx="7763" cy="1936"/>
          </a:xfrm>
        </p:grpSpPr>
        <p:sp>
          <p:nvSpPr>
            <p:cNvPr id="70" name="泪滴形 9"/>
            <p:cNvSpPr/>
            <p:nvPr/>
          </p:nvSpPr>
          <p:spPr bwMode="auto">
            <a:xfrm rot="2700000">
              <a:off x="1171" y="4201"/>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71" name="文本框 17"/>
            <p:cNvSpPr txBox="1">
              <a:spLocks noChangeArrowheads="1"/>
            </p:cNvSpPr>
            <p:nvPr/>
          </p:nvSpPr>
          <p:spPr bwMode="auto">
            <a:xfrm>
              <a:off x="1409" y="4295"/>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8</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77" name="椭圆 76"/>
            <p:cNvSpPr/>
            <p:nvPr/>
          </p:nvSpPr>
          <p:spPr>
            <a:xfrm>
              <a:off x="3174" y="4715"/>
              <a:ext cx="260" cy="260"/>
            </a:xfrm>
            <a:prstGeom prst="ellipse">
              <a:avLst/>
            </a:prstGeom>
            <a:solidFill>
              <a:srgbClr val="D45F3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1" name="文本框 36"/>
            <p:cNvSpPr txBox="1"/>
            <p:nvPr/>
          </p:nvSpPr>
          <p:spPr>
            <a:xfrm>
              <a:off x="4066" y="3940"/>
              <a:ext cx="4868"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坚持绿水青山就是金山银山理念，推动生态文明建设跨越式发展和促进人与自然和谐共生。</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8" name="组合 7"/>
          <p:cNvGrpSpPr/>
          <p:nvPr/>
        </p:nvGrpSpPr>
        <p:grpSpPr>
          <a:xfrm>
            <a:off x="557689" y="1146784"/>
            <a:ext cx="3697605" cy="645319"/>
            <a:chOff x="1171" y="2407"/>
            <a:chExt cx="7764" cy="1355"/>
          </a:xfrm>
        </p:grpSpPr>
        <p:sp>
          <p:nvSpPr>
            <p:cNvPr id="67" name="泪滴形 9"/>
            <p:cNvSpPr/>
            <p:nvPr/>
          </p:nvSpPr>
          <p:spPr bwMode="auto">
            <a:xfrm rot="2700000">
              <a:off x="1171" y="2494"/>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68" name="文本框 17"/>
            <p:cNvSpPr txBox="1">
              <a:spLocks noChangeArrowheads="1"/>
            </p:cNvSpPr>
            <p:nvPr/>
          </p:nvSpPr>
          <p:spPr bwMode="auto">
            <a:xfrm>
              <a:off x="1409" y="2590"/>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7</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76" name="椭圆 75"/>
            <p:cNvSpPr/>
            <p:nvPr/>
          </p:nvSpPr>
          <p:spPr>
            <a:xfrm>
              <a:off x="3174" y="2943"/>
              <a:ext cx="260" cy="260"/>
            </a:xfrm>
            <a:prstGeom prst="ellipse">
              <a:avLst/>
            </a:prstGeom>
            <a:solidFill>
              <a:srgbClr val="D356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3" name="文本框 36"/>
            <p:cNvSpPr txBox="1"/>
            <p:nvPr/>
          </p:nvSpPr>
          <p:spPr>
            <a:xfrm>
              <a:off x="4066" y="2407"/>
              <a:ext cx="4869" cy="13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坚持农业农村优先发展，全面推进乡村振兴和城乡统筹。</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10" name="组合 9"/>
          <p:cNvGrpSpPr/>
          <p:nvPr/>
        </p:nvGrpSpPr>
        <p:grpSpPr>
          <a:xfrm>
            <a:off x="557689" y="2815087"/>
            <a:ext cx="3670459" cy="922020"/>
            <a:chOff x="1171" y="5910"/>
            <a:chExt cx="7707" cy="1936"/>
          </a:xfrm>
        </p:grpSpPr>
        <p:sp>
          <p:nvSpPr>
            <p:cNvPr id="72" name="泪滴形 9"/>
            <p:cNvSpPr/>
            <p:nvPr/>
          </p:nvSpPr>
          <p:spPr bwMode="auto">
            <a:xfrm rot="2700000">
              <a:off x="1171" y="5949"/>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73" name="文本框 17"/>
            <p:cNvSpPr txBox="1">
              <a:spLocks noChangeArrowheads="1"/>
            </p:cNvSpPr>
            <p:nvPr/>
          </p:nvSpPr>
          <p:spPr bwMode="auto">
            <a:xfrm>
              <a:off x="1424" y="6059"/>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9</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78" name="椭圆 77"/>
            <p:cNvSpPr/>
            <p:nvPr/>
          </p:nvSpPr>
          <p:spPr>
            <a:xfrm>
              <a:off x="3174" y="6450"/>
              <a:ext cx="260" cy="260"/>
            </a:xfrm>
            <a:prstGeom prst="ellipse">
              <a:avLst/>
            </a:prstGeom>
            <a:solidFill>
              <a:srgbClr val="D667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5" name="文本框 36"/>
            <p:cNvSpPr txBox="1"/>
            <p:nvPr/>
          </p:nvSpPr>
          <p:spPr>
            <a:xfrm>
              <a:off x="4066" y="5910"/>
              <a:ext cx="4812"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坚持优化国土空间布局，推进区域协调发展和新型城镇化取得新成效。</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cxnSp>
        <p:nvCxnSpPr>
          <p:cNvPr id="2" name="直接连接符 1"/>
          <p:cNvCxnSpPr>
            <a:cxnSpLocks noChangeShapeType="1"/>
          </p:cNvCxnSpPr>
          <p:nvPr/>
        </p:nvCxnSpPr>
        <p:spPr bwMode="auto">
          <a:xfrm>
            <a:off x="5973128" y="1095825"/>
            <a:ext cx="1905" cy="2381250"/>
          </a:xfrm>
          <a:prstGeom prst="line">
            <a:avLst/>
          </a:prstGeom>
          <a:solidFill>
            <a:srgbClr val="C00000"/>
          </a:solidFill>
          <a:ln w="31750">
            <a:solidFill>
              <a:srgbClr val="CF402F"/>
            </a:soli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cxnSp>
      <p:grpSp>
        <p:nvGrpSpPr>
          <p:cNvPr id="14" name="组合 13"/>
          <p:cNvGrpSpPr/>
          <p:nvPr/>
        </p:nvGrpSpPr>
        <p:grpSpPr>
          <a:xfrm rot="0">
            <a:off x="4956334" y="962951"/>
            <a:ext cx="3843338" cy="922020"/>
            <a:chOff x="10467" y="2886"/>
            <a:chExt cx="8070" cy="1936"/>
          </a:xfrm>
        </p:grpSpPr>
        <p:sp>
          <p:nvSpPr>
            <p:cNvPr id="92" name="泪滴形 9"/>
            <p:cNvSpPr/>
            <p:nvPr/>
          </p:nvSpPr>
          <p:spPr bwMode="auto">
            <a:xfrm rot="2700000">
              <a:off x="10471" y="3201"/>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93" name="文本框 17"/>
            <p:cNvSpPr txBox="1">
              <a:spLocks noChangeArrowheads="1"/>
            </p:cNvSpPr>
            <p:nvPr/>
          </p:nvSpPr>
          <p:spPr bwMode="auto">
            <a:xfrm>
              <a:off x="10467" y="3307"/>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11</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99" name="椭圆 98"/>
            <p:cNvSpPr/>
            <p:nvPr/>
          </p:nvSpPr>
          <p:spPr>
            <a:xfrm>
              <a:off x="12474" y="3665"/>
              <a:ext cx="260" cy="260"/>
            </a:xfrm>
            <a:prstGeom prst="ellipse">
              <a:avLst/>
            </a:prstGeom>
            <a:solidFill>
              <a:srgbClr val="D45F3D"/>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3" name="文本框 36"/>
            <p:cNvSpPr txBox="1"/>
            <p:nvPr/>
          </p:nvSpPr>
          <p:spPr>
            <a:xfrm>
              <a:off x="13205" y="2886"/>
              <a:ext cx="5332"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坚持改善人民生活品质和提高社会建设水平，不断满足人民群众对美好生活的新期待。</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15" name="组合 14"/>
          <p:cNvGrpSpPr/>
          <p:nvPr/>
        </p:nvGrpSpPr>
        <p:grpSpPr>
          <a:xfrm rot="0">
            <a:off x="4956334" y="1945455"/>
            <a:ext cx="3795713" cy="646271"/>
            <a:chOff x="10467" y="4949"/>
            <a:chExt cx="7970" cy="1357"/>
          </a:xfrm>
        </p:grpSpPr>
        <p:sp>
          <p:nvSpPr>
            <p:cNvPr id="94" name="泪滴形 9"/>
            <p:cNvSpPr/>
            <p:nvPr/>
          </p:nvSpPr>
          <p:spPr bwMode="auto">
            <a:xfrm rot="2700000">
              <a:off x="10471" y="4949"/>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95" name="文本框 17"/>
            <p:cNvSpPr txBox="1">
              <a:spLocks noChangeArrowheads="1"/>
            </p:cNvSpPr>
            <p:nvPr/>
          </p:nvSpPr>
          <p:spPr bwMode="auto">
            <a:xfrm>
              <a:off x="10467" y="5041"/>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a:solidFill>
                    <a:srgbClr val="E61717"/>
                  </a:solidFill>
                  <a:latin typeface="微软雅黑" panose="020B0503020204020204" charset="-122"/>
                  <a:ea typeface="微软雅黑" panose="020B0503020204020204" charset="-122"/>
                </a:rPr>
                <a:t>12</a:t>
              </a:r>
              <a:endParaRPr lang="en-US" altLang="zh-CN" sz="2200" b="1" dirty="0">
                <a:solidFill>
                  <a:srgbClr val="E61717"/>
                </a:solidFill>
                <a:latin typeface="微软雅黑" panose="020B0503020204020204" charset="-122"/>
                <a:ea typeface="微软雅黑" panose="020B0503020204020204" charset="-122"/>
              </a:endParaRPr>
            </a:p>
          </p:txBody>
        </p:sp>
        <p:sp>
          <p:nvSpPr>
            <p:cNvPr id="100" name="椭圆 99"/>
            <p:cNvSpPr/>
            <p:nvPr/>
          </p:nvSpPr>
          <p:spPr>
            <a:xfrm>
              <a:off x="12474" y="5400"/>
              <a:ext cx="260" cy="260"/>
            </a:xfrm>
            <a:prstGeom prst="ellipse">
              <a:avLst/>
            </a:prstGeom>
            <a:solidFill>
              <a:srgbClr val="D667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 name="文本框 36"/>
            <p:cNvSpPr txBox="1"/>
            <p:nvPr/>
          </p:nvSpPr>
          <p:spPr>
            <a:xfrm>
              <a:off x="13231" y="4951"/>
              <a:ext cx="5206" cy="13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坚持统筹发展和安全，推动平安河北建设达到新水平。</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16" name="组合 15"/>
          <p:cNvGrpSpPr/>
          <p:nvPr/>
        </p:nvGrpSpPr>
        <p:grpSpPr>
          <a:xfrm rot="0">
            <a:off x="4956334" y="2660306"/>
            <a:ext cx="3795713" cy="922020"/>
            <a:chOff x="10467" y="6475"/>
            <a:chExt cx="7970" cy="1936"/>
          </a:xfrm>
        </p:grpSpPr>
        <p:sp>
          <p:nvSpPr>
            <p:cNvPr id="96" name="泪滴形 9"/>
            <p:cNvSpPr/>
            <p:nvPr/>
          </p:nvSpPr>
          <p:spPr bwMode="auto">
            <a:xfrm rot="2700000">
              <a:off x="10471" y="6652"/>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97" name="文本框 17"/>
            <p:cNvSpPr txBox="1">
              <a:spLocks noChangeArrowheads="1"/>
            </p:cNvSpPr>
            <p:nvPr/>
          </p:nvSpPr>
          <p:spPr bwMode="auto">
            <a:xfrm>
              <a:off x="10467" y="6754"/>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a:solidFill>
                    <a:srgbClr val="E61717"/>
                  </a:solidFill>
                  <a:latin typeface="微软雅黑" panose="020B0503020204020204" charset="-122"/>
                  <a:ea typeface="微软雅黑" panose="020B0503020204020204" charset="-122"/>
                </a:rPr>
                <a:t>13</a:t>
              </a:r>
              <a:endParaRPr lang="en-US" altLang="zh-CN" sz="2200" b="1" dirty="0">
                <a:solidFill>
                  <a:srgbClr val="E61717"/>
                </a:solidFill>
                <a:latin typeface="微软雅黑" panose="020B0503020204020204" charset="-122"/>
                <a:ea typeface="微软雅黑" panose="020B0503020204020204" charset="-122"/>
              </a:endParaRPr>
            </a:p>
          </p:txBody>
        </p:sp>
        <p:sp>
          <p:nvSpPr>
            <p:cNvPr id="101" name="椭圆 100"/>
            <p:cNvSpPr/>
            <p:nvPr/>
          </p:nvSpPr>
          <p:spPr>
            <a:xfrm>
              <a:off x="12464" y="7085"/>
              <a:ext cx="260" cy="260"/>
            </a:xfrm>
            <a:prstGeom prst="ellipse">
              <a:avLst/>
            </a:prstGeom>
            <a:solidFill>
              <a:srgbClr val="CD3F2E"/>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5" name="文本框 36"/>
            <p:cNvSpPr txBox="1"/>
            <p:nvPr/>
          </p:nvSpPr>
          <p:spPr>
            <a:xfrm>
              <a:off x="13257" y="6475"/>
              <a:ext cx="5180" cy="19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坚持和完善党的领导，切实营造良好的政治环境、法治环境和社会环境。</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grpSp>
        <p:nvGrpSpPr>
          <p:cNvPr id="12" name="组合 11"/>
          <p:cNvGrpSpPr/>
          <p:nvPr/>
        </p:nvGrpSpPr>
        <p:grpSpPr>
          <a:xfrm>
            <a:off x="561499" y="3708056"/>
            <a:ext cx="3686175" cy="651510"/>
            <a:chOff x="1195" y="7745"/>
            <a:chExt cx="7740" cy="1368"/>
          </a:xfrm>
        </p:grpSpPr>
        <p:sp>
          <p:nvSpPr>
            <p:cNvPr id="3" name="泪滴形 9"/>
            <p:cNvSpPr/>
            <p:nvPr/>
          </p:nvSpPr>
          <p:spPr bwMode="auto">
            <a:xfrm rot="2700000">
              <a:off x="1195" y="7745"/>
              <a:ext cx="1092" cy="1092"/>
            </a:xfrm>
            <a:custGeom>
              <a:avLst/>
              <a:gdLst>
                <a:gd name="T0" fmla="*/ 0 w 1275488"/>
                <a:gd name="T1" fmla="*/ 637744 h 1275488"/>
                <a:gd name="T2" fmla="*/ 637744 w 1275488"/>
                <a:gd name="T3" fmla="*/ 0 h 1275488"/>
                <a:gd name="T4" fmla="*/ 1275488 w 1275488"/>
                <a:gd name="T5" fmla="*/ 0 h 1275488"/>
                <a:gd name="T6" fmla="*/ 1275488 w 1275488"/>
                <a:gd name="T7" fmla="*/ 637744 h 1275488"/>
                <a:gd name="T8" fmla="*/ 637744 w 1275488"/>
                <a:gd name="T9" fmla="*/ 1275488 h 1275488"/>
                <a:gd name="T10" fmla="*/ 0 w 1275488"/>
                <a:gd name="T11" fmla="*/ 637744 h 1275488"/>
              </a:gdLst>
              <a:ahLst/>
              <a:cxnLst>
                <a:cxn ang="0">
                  <a:pos x="T0" y="T1"/>
                </a:cxn>
                <a:cxn ang="0">
                  <a:pos x="T2" y="T3"/>
                </a:cxn>
                <a:cxn ang="0">
                  <a:pos x="T4" y="T5"/>
                </a:cxn>
                <a:cxn ang="0">
                  <a:pos x="T6" y="T7"/>
                </a:cxn>
                <a:cxn ang="0">
                  <a:pos x="T8" y="T9"/>
                </a:cxn>
                <a:cxn ang="0">
                  <a:pos x="T10" y="T11"/>
                </a:cxn>
              </a:cxnLst>
              <a:rect l="0" t="0" r="r" b="b"/>
              <a:pathLst>
                <a:path w="1275488" h="1275488">
                  <a:moveTo>
                    <a:pt x="0" y="637744"/>
                  </a:moveTo>
                  <a:cubicBezTo>
                    <a:pt x="0" y="285528"/>
                    <a:pt x="285528" y="0"/>
                    <a:pt x="637744" y="0"/>
                  </a:cubicBezTo>
                  <a:lnTo>
                    <a:pt x="1275488" y="0"/>
                  </a:lnTo>
                  <a:lnTo>
                    <a:pt x="1275488" y="637744"/>
                  </a:lnTo>
                  <a:cubicBezTo>
                    <a:pt x="1275488" y="989960"/>
                    <a:pt x="989960" y="1275488"/>
                    <a:pt x="637744" y="1275488"/>
                  </a:cubicBezTo>
                  <a:cubicBezTo>
                    <a:pt x="285528" y="1275488"/>
                    <a:pt x="0" y="989960"/>
                    <a:pt x="0" y="637744"/>
                  </a:cubicBezTo>
                  <a:close/>
                </a:path>
              </a:pathLst>
            </a:custGeom>
            <a:gradFill>
              <a:gsLst>
                <a:gs pos="100000">
                  <a:schemeClr val="bg1"/>
                </a:gs>
                <a:gs pos="0">
                  <a:schemeClr val="bg1">
                    <a:lumMod val="85000"/>
                  </a:schemeClr>
                </a:gs>
              </a:gsLst>
              <a:lin ang="2700000" scaled="1"/>
            </a:gradFill>
            <a:ln w="317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solidFill>
                    <a:schemeClr val="lt1"/>
                  </a:solidFill>
                </a:defRPr>
              </a:defPPr>
              <a:lvl1pPr marL="0" algn="l" defTabSz="866775" rtl="0" eaLnBrk="1" latinLnBrk="0" hangingPunct="1">
                <a:defRPr sz="1705" kern="1200">
                  <a:solidFill>
                    <a:schemeClr val="lt1"/>
                  </a:solidFill>
                  <a:latin typeface="+mn-lt"/>
                  <a:ea typeface="+mn-ea"/>
                  <a:cs typeface="+mn-cs"/>
                </a:defRPr>
              </a:lvl1pPr>
              <a:lvl2pPr marL="433705" algn="l" defTabSz="866775" rtl="0" eaLnBrk="1" latinLnBrk="0" hangingPunct="1">
                <a:defRPr sz="1705" kern="1200">
                  <a:solidFill>
                    <a:schemeClr val="lt1"/>
                  </a:solidFill>
                  <a:latin typeface="+mn-lt"/>
                  <a:ea typeface="+mn-ea"/>
                  <a:cs typeface="+mn-cs"/>
                </a:defRPr>
              </a:lvl2pPr>
              <a:lvl3pPr marL="866775" algn="l" defTabSz="866775" rtl="0" eaLnBrk="1" latinLnBrk="0" hangingPunct="1">
                <a:defRPr sz="1705" kern="1200">
                  <a:solidFill>
                    <a:schemeClr val="lt1"/>
                  </a:solidFill>
                  <a:latin typeface="+mn-lt"/>
                  <a:ea typeface="+mn-ea"/>
                  <a:cs typeface="+mn-cs"/>
                </a:defRPr>
              </a:lvl3pPr>
              <a:lvl4pPr marL="1300480" algn="l" defTabSz="866775" rtl="0" eaLnBrk="1" latinLnBrk="0" hangingPunct="1">
                <a:defRPr sz="1705" kern="1200">
                  <a:solidFill>
                    <a:schemeClr val="lt1"/>
                  </a:solidFill>
                  <a:latin typeface="+mn-lt"/>
                  <a:ea typeface="+mn-ea"/>
                  <a:cs typeface="+mn-cs"/>
                </a:defRPr>
              </a:lvl4pPr>
              <a:lvl5pPr marL="1734185" algn="l" defTabSz="866775" rtl="0" eaLnBrk="1" latinLnBrk="0" hangingPunct="1">
                <a:defRPr sz="1705" kern="1200">
                  <a:solidFill>
                    <a:schemeClr val="lt1"/>
                  </a:solidFill>
                  <a:latin typeface="+mn-lt"/>
                  <a:ea typeface="+mn-ea"/>
                  <a:cs typeface="+mn-cs"/>
                </a:defRPr>
              </a:lvl5pPr>
              <a:lvl6pPr marL="2167255" algn="l" defTabSz="866775" rtl="0" eaLnBrk="1" latinLnBrk="0" hangingPunct="1">
                <a:defRPr sz="1705" kern="1200">
                  <a:solidFill>
                    <a:schemeClr val="lt1"/>
                  </a:solidFill>
                  <a:latin typeface="+mn-lt"/>
                  <a:ea typeface="+mn-ea"/>
                  <a:cs typeface="+mn-cs"/>
                </a:defRPr>
              </a:lvl6pPr>
              <a:lvl7pPr marL="2600960" algn="l" defTabSz="866775" rtl="0" eaLnBrk="1" latinLnBrk="0" hangingPunct="1">
                <a:defRPr sz="1705" kern="1200">
                  <a:solidFill>
                    <a:schemeClr val="lt1"/>
                  </a:solidFill>
                  <a:latin typeface="+mn-lt"/>
                  <a:ea typeface="+mn-ea"/>
                  <a:cs typeface="+mn-cs"/>
                </a:defRPr>
              </a:lvl7pPr>
              <a:lvl8pPr marL="3034665" algn="l" defTabSz="866775" rtl="0" eaLnBrk="1" latinLnBrk="0" hangingPunct="1">
                <a:defRPr sz="1705" kern="1200">
                  <a:solidFill>
                    <a:schemeClr val="lt1"/>
                  </a:solidFill>
                  <a:latin typeface="+mn-lt"/>
                  <a:ea typeface="+mn-ea"/>
                  <a:cs typeface="+mn-cs"/>
                </a:defRPr>
              </a:lvl8pPr>
              <a:lvl9pPr marL="3467735" algn="l" defTabSz="866775" rtl="0" eaLnBrk="1" latinLnBrk="0" hangingPunct="1">
                <a:defRPr sz="1705" kern="1200">
                  <a:solidFill>
                    <a:schemeClr val="lt1"/>
                  </a:solidFill>
                  <a:latin typeface="+mn-lt"/>
                  <a:ea typeface="+mn-ea"/>
                  <a:cs typeface="+mn-cs"/>
                </a:defRPr>
              </a:lvl9pPr>
            </a:lstStyle>
            <a:p>
              <a:pPr algn="ctr"/>
              <a:endParaRPr lang="zh-CN" altLang="en-US" sz="1800" b="1">
                <a:solidFill>
                  <a:srgbClr val="C00000"/>
                </a:solidFill>
                <a:latin typeface="微软雅黑" panose="020B0503020204020204" charset="-122"/>
                <a:ea typeface="微软雅黑" panose="020B0503020204020204" charset="-122"/>
              </a:endParaRPr>
            </a:p>
          </p:txBody>
        </p:sp>
        <p:sp>
          <p:nvSpPr>
            <p:cNvPr id="5" name="文本框 17"/>
            <p:cNvSpPr txBox="1">
              <a:spLocks noChangeArrowheads="1"/>
            </p:cNvSpPr>
            <p:nvPr/>
          </p:nvSpPr>
          <p:spPr bwMode="auto">
            <a:xfrm>
              <a:off x="1248" y="7848"/>
              <a:ext cx="1164" cy="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9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200" b="1" dirty="0" smtClean="0">
                  <a:solidFill>
                    <a:srgbClr val="E61717"/>
                  </a:solidFill>
                  <a:latin typeface="微软雅黑" panose="020B0503020204020204" charset="-122"/>
                  <a:ea typeface="微软雅黑" panose="020B0503020204020204" charset="-122"/>
                </a:rPr>
                <a:t>10</a:t>
              </a:r>
              <a:endParaRPr lang="en-US" altLang="zh-CN" sz="2200" b="1" dirty="0" smtClean="0">
                <a:solidFill>
                  <a:srgbClr val="E61717"/>
                </a:solidFill>
                <a:latin typeface="微软雅黑" panose="020B0503020204020204" charset="-122"/>
                <a:ea typeface="微软雅黑" panose="020B0503020204020204" charset="-122"/>
              </a:endParaRPr>
            </a:p>
          </p:txBody>
        </p:sp>
        <p:sp>
          <p:nvSpPr>
            <p:cNvPr id="6" name="椭圆 5"/>
            <p:cNvSpPr/>
            <p:nvPr/>
          </p:nvSpPr>
          <p:spPr>
            <a:xfrm>
              <a:off x="3198" y="8194"/>
              <a:ext cx="260" cy="260"/>
            </a:xfrm>
            <a:prstGeom prst="ellipse">
              <a:avLst/>
            </a:prstGeom>
            <a:solidFill>
              <a:srgbClr val="D3563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文本框 36"/>
            <p:cNvSpPr txBox="1"/>
            <p:nvPr/>
          </p:nvSpPr>
          <p:spPr>
            <a:xfrm>
              <a:off x="4041" y="7758"/>
              <a:ext cx="4894" cy="13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50000"/>
                </a:lnSpc>
              </a:pPr>
              <a:r>
                <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rPr>
                <a:t>坚持社会主义核心价值观，推动文化事业和文化产业繁荣发展。</a:t>
              </a:r>
              <a:endParaRPr lang="zh-CN" altLang="en-US" sz="1200" dirty="0" smtClean="0">
                <a:solidFill>
                  <a:schemeClr val="tx1"/>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ppt_x</p:attrName>
                                        </p:attrNameLst>
                                      </p:cBhvr>
                                      <p:tavLst>
                                        <p:tav tm="0">
                                          <p:val>
                                            <p:strVal val="#ppt_x-#ppt_w*1.125000"/>
                                          </p:val>
                                        </p:tav>
                                        <p:tav tm="100000">
                                          <p:val>
                                            <p:strVal val="#ppt_x"/>
                                          </p:val>
                                        </p:tav>
                                      </p:tavLst>
                                    </p:anim>
                                    <p:animEffect transition="in" filter="wipe(righ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ppt_x</p:attrName>
                                        </p:attrNameLst>
                                      </p:cBhvr>
                                      <p:tavLst>
                                        <p:tav tm="0">
                                          <p:val>
                                            <p:strVal val="#ppt_x-#ppt_w*1.125000"/>
                                          </p:val>
                                        </p:tav>
                                        <p:tav tm="100000">
                                          <p:val>
                                            <p:strVal val="#ppt_x"/>
                                          </p:val>
                                        </p:tav>
                                      </p:tavLst>
                                    </p:anim>
                                    <p:animEffect transition="in" filter="wipe(righ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ppt_x</p:attrName>
                                        </p:attrNameLst>
                                      </p:cBhvr>
                                      <p:tavLst>
                                        <p:tav tm="0">
                                          <p:val>
                                            <p:strVal val="#ppt_x-#ppt_w*1.125000"/>
                                          </p:val>
                                        </p:tav>
                                        <p:tav tm="100000">
                                          <p:val>
                                            <p:strVal val="#ppt_x"/>
                                          </p:val>
                                        </p:tav>
                                      </p:tavLst>
                                    </p:anim>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ppt_x</p:attrName>
                                        </p:attrNameLst>
                                      </p:cBhvr>
                                      <p:tavLst>
                                        <p:tav tm="0">
                                          <p:val>
                                            <p:strVal val="#ppt_x-#ppt_w*1.125000"/>
                                          </p:val>
                                        </p:tav>
                                        <p:tav tm="100000">
                                          <p:val>
                                            <p:strVal val="#ppt_x"/>
                                          </p:val>
                                        </p:tav>
                                      </p:tavLst>
                                    </p:anim>
                                    <p:animEffect transition="in" filter="wipe(righ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p:tgtEl>
                                          <p:spTgt spid="15"/>
                                        </p:tgtEl>
                                        <p:attrNameLst>
                                          <p:attrName>ppt_x</p:attrName>
                                        </p:attrNameLst>
                                      </p:cBhvr>
                                      <p:tavLst>
                                        <p:tav tm="0">
                                          <p:val>
                                            <p:strVal val="#ppt_x-#ppt_w*1.125000"/>
                                          </p:val>
                                        </p:tav>
                                        <p:tav tm="100000">
                                          <p:val>
                                            <p:strVal val="#ppt_x"/>
                                          </p:val>
                                        </p:tav>
                                      </p:tavLst>
                                    </p:anim>
                                    <p:animEffect transition="in" filter="wipe(righ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ppt_x</p:attrName>
                                        </p:attrNameLst>
                                      </p:cBhvr>
                                      <p:tavLst>
                                        <p:tav tm="0">
                                          <p:val>
                                            <p:strVal val="#ppt_x-#ppt_w*1.125000"/>
                                          </p:val>
                                        </p:tav>
                                        <p:tav tm="100000">
                                          <p:val>
                                            <p:strVal val="#ppt_x"/>
                                          </p:val>
                                        </p:tav>
                                      </p:tavLst>
                                    </p:anim>
                                    <p:animEffect transition="in" filter="wipe(righ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FFEFE6"/>
            </a:gs>
          </a:gsLst>
          <a:lin ang="5400000" scaled="0"/>
        </a:gradFill>
        <a:effectLst/>
      </p:bgPr>
    </p:bg>
    <p:spTree>
      <p:nvGrpSpPr>
        <p:cNvPr id="1" name=""/>
        <p:cNvGrpSpPr/>
        <p:nvPr/>
      </p:nvGrpSpPr>
      <p:grpSpPr>
        <a:xfrm>
          <a:off x="0" y="0"/>
          <a:ext cx="0" cy="0"/>
          <a:chOff x="0" y="0"/>
          <a:chExt cx="0" cy="0"/>
        </a:xfrm>
      </p:grpSpPr>
      <p:pic>
        <p:nvPicPr>
          <p:cNvPr id="9" name="图片 8" descr="1010101010"/>
          <p:cNvPicPr>
            <a:picLocks noChangeAspect="1"/>
          </p:cNvPicPr>
          <p:nvPr/>
        </p:nvPicPr>
        <p:blipFill>
          <a:blip r:embed="rId1"/>
          <a:stretch>
            <a:fillRect/>
          </a:stretch>
        </p:blipFill>
        <p:spPr>
          <a:xfrm>
            <a:off x="0" y="-572955"/>
            <a:ext cx="9143524" cy="3717131"/>
          </a:xfrm>
          <a:prstGeom prst="rect">
            <a:avLst/>
          </a:prstGeom>
        </p:spPr>
      </p:pic>
      <p:pic>
        <p:nvPicPr>
          <p:cNvPr id="10" name="图片 9" descr="背景1"/>
          <p:cNvPicPr>
            <a:picLocks noChangeAspect="1"/>
          </p:cNvPicPr>
          <p:nvPr/>
        </p:nvPicPr>
        <p:blipFill>
          <a:blip r:embed="rId2"/>
          <a:stretch>
            <a:fillRect/>
          </a:stretch>
        </p:blipFill>
        <p:spPr>
          <a:xfrm>
            <a:off x="3849053" y="290962"/>
            <a:ext cx="1594961" cy="1528763"/>
          </a:xfrm>
          <a:prstGeom prst="rect">
            <a:avLst/>
          </a:prstGeom>
        </p:spPr>
      </p:pic>
      <p:sp>
        <p:nvSpPr>
          <p:cNvPr id="5" name="文本框 4"/>
          <p:cNvSpPr txBox="1"/>
          <p:nvPr/>
        </p:nvSpPr>
        <p:spPr>
          <a:xfrm>
            <a:off x="795814" y="3045116"/>
            <a:ext cx="7701439" cy="1476375"/>
          </a:xfrm>
          <a:prstGeom prst="rect">
            <a:avLst/>
          </a:prstGeom>
          <a:noFill/>
        </p:spPr>
        <p:txBody>
          <a:bodyPr wrap="square" rtlCol="0">
            <a:spAutoFit/>
          </a:bodyPr>
          <a:p>
            <a:pPr algn="just">
              <a:lnSpc>
                <a:spcPct val="150000"/>
              </a:lnSpc>
            </a:pPr>
            <a:r>
              <a:rPr lang="en-US" altLang="zh-CN" sz="1500" dirty="0">
                <a:solidFill>
                  <a:srgbClr val="D7452D"/>
                </a:solidFill>
                <a:latin typeface="微软雅黑" panose="020B0503020204020204" charset="-122"/>
                <a:ea typeface="微软雅黑" panose="020B0503020204020204" charset="-122"/>
              </a:rPr>
              <a:t>       </a:t>
            </a:r>
            <a:r>
              <a:rPr lang="zh-CN" altLang="en-US" sz="1500" dirty="0">
                <a:solidFill>
                  <a:srgbClr val="D7452D"/>
                </a:solidFill>
                <a:latin typeface="微软雅黑" panose="020B0503020204020204" charset="-122"/>
                <a:ea typeface="微软雅黑" panose="020B0503020204020204" charset="-122"/>
              </a:rPr>
              <a:t>全会号召，全省上下要更加紧密地团结在以习近平同志为核心的党中央周围，坚持以习近平新时代中国特色社会主义思想为指导，不忘初心，牢记使命，改革创新，奋发进取，加快建设经济强省、美丽河北，为全面建设社会主义现代化国家和实现中华民族伟大复兴的中国梦而不懈奋斗！</a:t>
            </a:r>
            <a:endParaRPr lang="zh-CN" altLang="en-US" sz="1500" dirty="0">
              <a:solidFill>
                <a:srgbClr val="D7452D"/>
              </a:solidFill>
              <a:latin typeface="微软雅黑" panose="020B0503020204020204" charset="-122"/>
              <a:ea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2"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pic>
        <p:nvPicPr>
          <p:cNvPr id="45" name="图片 44" descr="微信图片_20201108190134"/>
          <p:cNvPicPr>
            <a:picLocks noChangeAspect="1"/>
          </p:cNvPicPr>
          <p:nvPr/>
        </p:nvPicPr>
        <p:blipFill>
          <a:blip r:embed="rId4"/>
          <a:stretch>
            <a:fillRect/>
          </a:stretch>
        </p:blipFill>
        <p:spPr>
          <a:xfrm>
            <a:off x="490538" y="1207744"/>
            <a:ext cx="3571875" cy="2443163"/>
          </a:xfrm>
          <a:prstGeom prst="rect">
            <a:avLst/>
          </a:prstGeom>
        </p:spPr>
      </p:pic>
      <p:sp>
        <p:nvSpPr>
          <p:cNvPr id="100" name="文本框 99"/>
          <p:cNvSpPr txBox="1"/>
          <p:nvPr/>
        </p:nvSpPr>
        <p:spPr>
          <a:xfrm>
            <a:off x="4391025" y="1413484"/>
            <a:ext cx="4314825" cy="2168525"/>
          </a:xfrm>
          <a:prstGeom prst="rect">
            <a:avLst/>
          </a:prstGeom>
          <a:noFill/>
          <a:ln w="9525">
            <a:noFill/>
          </a:ln>
        </p:spPr>
        <p:txBody>
          <a:bodyPr wrap="square">
            <a:spAutoFit/>
          </a:bodyPr>
          <a:p>
            <a:pPr indent="0" algn="just" fontAlgn="auto">
              <a:lnSpc>
                <a:spcPct val="150000"/>
              </a:lnSpc>
            </a:pPr>
            <a:r>
              <a:rPr lang="en-US" altLang="zh-CN" sz="1500" b="0">
                <a:solidFill>
                  <a:srgbClr val="E71C0C"/>
                </a:solidFill>
                <a:latin typeface="微软雅黑" panose="020B0503020204020204" charset="-122"/>
                <a:ea typeface="微软雅黑" panose="020B0503020204020204" charset="-122"/>
                <a:cs typeface="微软雅黑" panose="020B0503020204020204" charset="-122"/>
              </a:rPr>
              <a:t>       </a:t>
            </a:r>
            <a:r>
              <a:rPr lang="zh-CN" sz="1500" b="0">
                <a:solidFill>
                  <a:srgbClr val="E71C0C"/>
                </a:solidFill>
                <a:latin typeface="微软雅黑" panose="020B0503020204020204" charset="-122"/>
                <a:ea typeface="微软雅黑" panose="020B0503020204020204" charset="-122"/>
                <a:cs typeface="微软雅黑" panose="020B0503020204020204" charset="-122"/>
              </a:rPr>
              <a:t>中国共产党河北省第九届委员会第十一次全体会议，于2020年11月7日至8日在石家庄召开。全会听取和讨论了王东峰受省委常委会委托作的工作报告，审议通过了《中共河北省委关于制定国民经济和社会发展第十四个五年规划和二〇三五年远景目标的建议》。</a:t>
            </a:r>
            <a:endParaRPr lang="zh-CN" altLang="en-US" sz="1500" b="0">
              <a:solidFill>
                <a:srgbClr val="E71C0C"/>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p:tgtEl>
                                          <p:spTgt spid="100"/>
                                        </p:tgtEl>
                                        <p:attrNameLst>
                                          <p:attrName>ppt_y</p:attrName>
                                        </p:attrNameLst>
                                      </p:cBhvr>
                                      <p:tavLst>
                                        <p:tav tm="0">
                                          <p:val>
                                            <p:strVal val="#ppt_y+#ppt_h*1.125000"/>
                                          </p:val>
                                        </p:tav>
                                        <p:tav tm="100000">
                                          <p:val>
                                            <p:strVal val="#ppt_y"/>
                                          </p:val>
                                        </p:tav>
                                      </p:tavLst>
                                    </p:anim>
                                    <p:animEffect transition="in" filter="wipe(up)">
                                      <p:cBhvr>
                                        <p:cTn id="1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6" name="组合 5"/>
          <p:cNvGrpSpPr/>
          <p:nvPr/>
        </p:nvGrpSpPr>
        <p:grpSpPr>
          <a:xfrm>
            <a:off x="-195580" y="0"/>
            <a:ext cx="9419590" cy="5144135"/>
            <a:chOff x="-308" y="0"/>
            <a:chExt cx="14834" cy="8101"/>
          </a:xfrm>
        </p:grpSpPr>
        <p:pic>
          <p:nvPicPr>
            <p:cNvPr id="7" name="图片 6" descr="555555555555555555555"/>
            <p:cNvPicPr>
              <a:picLocks noChangeAspect="1"/>
            </p:cNvPicPr>
            <p:nvPr/>
          </p:nvPicPr>
          <p:blipFill>
            <a:blip r:embed="rId1"/>
            <a:stretch>
              <a:fillRect/>
            </a:stretch>
          </p:blipFill>
          <p:spPr>
            <a:xfrm>
              <a:off x="-308" y="0"/>
              <a:ext cx="14834" cy="8101"/>
            </a:xfrm>
            <a:prstGeom prst="rect">
              <a:avLst/>
            </a:prstGeom>
          </p:spPr>
        </p:pic>
        <p:pic>
          <p:nvPicPr>
            <p:cNvPr id="8"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9"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2" name="图片 11" descr="背景1"/>
            <p:cNvPicPr>
              <a:picLocks noChangeAspect="1"/>
            </p:cNvPicPr>
            <p:nvPr/>
          </p:nvPicPr>
          <p:blipFill>
            <a:blip r:embed="rId3"/>
            <a:stretch>
              <a:fillRect/>
            </a:stretch>
          </p:blipFill>
          <p:spPr>
            <a:xfrm>
              <a:off x="301" y="171"/>
              <a:ext cx="1182" cy="1170"/>
            </a:xfrm>
            <a:prstGeom prst="rect">
              <a:avLst/>
            </a:prstGeom>
          </p:spPr>
        </p:pic>
      </p:grpSp>
      <p:grpSp>
        <p:nvGrpSpPr>
          <p:cNvPr id="64" name="组合 63"/>
          <p:cNvGrpSpPr/>
          <p:nvPr/>
        </p:nvGrpSpPr>
        <p:grpSpPr>
          <a:xfrm>
            <a:off x="730091" y="2716504"/>
            <a:ext cx="8419624" cy="815340"/>
            <a:chOff x="1533" y="5703"/>
            <a:chExt cx="17679" cy="1712"/>
          </a:xfrm>
        </p:grpSpPr>
        <p:grpSp>
          <p:nvGrpSpPr>
            <p:cNvPr id="13" name="组合 12"/>
            <p:cNvGrpSpPr/>
            <p:nvPr/>
          </p:nvGrpSpPr>
          <p:grpSpPr>
            <a:xfrm>
              <a:off x="1533" y="5703"/>
              <a:ext cx="14757" cy="1712"/>
              <a:chOff x="949774" y="2662385"/>
              <a:chExt cx="9370739" cy="1087000"/>
            </a:xfrm>
          </p:grpSpPr>
          <p:sp>
            <p:nvSpPr>
              <p:cNvPr id="14" name="Notched Right Arrow 24"/>
              <p:cNvSpPr/>
              <p:nvPr/>
            </p:nvSpPr>
            <p:spPr>
              <a:xfrm rot="10800000">
                <a:off x="949774" y="2662385"/>
                <a:ext cx="9370739" cy="1087000"/>
              </a:xfrm>
              <a:prstGeom prst="notchedRightArrow">
                <a:avLst>
                  <a:gd name="adj1" fmla="val 100000"/>
                  <a:gd name="adj2" fmla="val 46000"/>
                </a:avLst>
              </a:prstGeom>
              <a:solidFill>
                <a:srgbClr val="FF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85000"/>
                      <a:lumOff val="15000"/>
                    </a:schemeClr>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15" name="Oval 31"/>
              <p:cNvSpPr>
                <a:spLocks noChangeAspect="1"/>
              </p:cNvSpPr>
              <p:nvPr/>
            </p:nvSpPr>
            <p:spPr>
              <a:xfrm>
                <a:off x="1337222" y="2858763"/>
                <a:ext cx="694248" cy="694244"/>
              </a:xfrm>
              <a:prstGeom prst="ellipse">
                <a:avLst/>
              </a:prstGeom>
              <a:solidFill>
                <a:schemeClr val="bg1"/>
              </a:solidFill>
              <a:ln w="38100">
                <a:solidFill>
                  <a:srgbClr val="E5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rPr>
                  <a:t>2</a:t>
                </a:r>
                <a:endPar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nvGrpSpPr>
            <p:cNvPr id="19" name="组合 18"/>
            <p:cNvGrpSpPr/>
            <p:nvPr/>
          </p:nvGrpSpPr>
          <p:grpSpPr>
            <a:xfrm>
              <a:off x="15825" y="5703"/>
              <a:ext cx="3387" cy="1712"/>
              <a:chOff x="10041147" y="2673080"/>
              <a:chExt cx="2150661" cy="1087001"/>
            </a:xfrm>
          </p:grpSpPr>
          <p:sp>
            <p:nvSpPr>
              <p:cNvPr id="20" name="任意多边形 19"/>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3200" dirty="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21" name="任意多边形 20"/>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68580" tIns="34290" rIns="68580" bIns="34290" numCol="1" anchor="t" anchorCtr="0" compatLnSpc="1">
                <a:noAutofit/>
              </a:bodyPr>
              <a:lstStyle/>
              <a:p>
                <a:endParaRPr lang="zh-CN" altLang="en-US">
                  <a:solidFill>
                    <a:schemeClr val="bg1"/>
                  </a:solidFill>
                  <a:latin typeface="思源黑体旧字形 Normal" panose="020B0400000000000000" pitchFamily="34" charset="-128"/>
                  <a:ea typeface="思源黑体旧字形 Normal" panose="020B0400000000000000" pitchFamily="34" charset="-128"/>
                  <a:cs typeface="Arial" panose="020B0604020202090204" pitchFamily="34" charset="0"/>
                  <a:sym typeface="思源黑体旧字形 Normal" panose="020B0400000000000000" pitchFamily="34" charset="-128"/>
                </a:endParaRPr>
              </a:p>
            </p:txBody>
          </p:sp>
        </p:grpSp>
        <p:sp>
          <p:nvSpPr>
            <p:cNvPr id="2" name="文本框 1"/>
            <p:cNvSpPr txBox="1"/>
            <p:nvPr/>
          </p:nvSpPr>
          <p:spPr>
            <a:xfrm>
              <a:off x="5055" y="6238"/>
              <a:ext cx="10464" cy="688"/>
            </a:xfrm>
            <a:prstGeom prst="rect">
              <a:avLst/>
            </a:prstGeom>
            <a:noFill/>
          </p:spPr>
          <p:txBody>
            <a:bodyPr wrap="none" rtlCol="0" anchor="t">
              <a:spAutoFit/>
            </a:bodyPr>
            <a:p>
              <a:pPr algn="just">
                <a:lnSpc>
                  <a:spcPct val="114000"/>
                </a:lnSpc>
              </a:pPr>
              <a:r>
                <a:rPr lang="zh-CN" altLang="en-US" sz="13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思源黑体旧字形 Normal" panose="020B0400000000000000" pitchFamily="34" charset="-128"/>
                </a:rPr>
                <a:t>三大攻坚战有力有效，决胜全面建成小康社会取得决定性成就。</a:t>
              </a:r>
              <a:endParaRPr lang="zh-CN" altLang="en-US" sz="1350"/>
            </a:p>
          </p:txBody>
        </p:sp>
      </p:grpSp>
      <p:sp>
        <p:nvSpPr>
          <p:cNvPr id="3" name="文本框 2"/>
          <p:cNvSpPr txBox="1"/>
          <p:nvPr/>
        </p:nvSpPr>
        <p:spPr>
          <a:xfrm>
            <a:off x="989648" y="413835"/>
            <a:ext cx="5704523"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一、“十三五”时期河北经济社会发展取得显著成效</a:t>
            </a:r>
            <a:endParaRPr lang="zh-CN" b="1">
              <a:solidFill>
                <a:srgbClr val="E71C0C"/>
              </a:solidFill>
              <a:latin typeface="微软雅黑" panose="020B0503020204020204" charset="-122"/>
              <a:ea typeface="微软雅黑" panose="020B0503020204020204" charset="-122"/>
            </a:endParaRPr>
          </a:p>
        </p:txBody>
      </p:sp>
      <p:grpSp>
        <p:nvGrpSpPr>
          <p:cNvPr id="63" name="组合 62"/>
          <p:cNvGrpSpPr/>
          <p:nvPr/>
        </p:nvGrpSpPr>
        <p:grpSpPr>
          <a:xfrm>
            <a:off x="5715" y="1623034"/>
            <a:ext cx="8407718" cy="822484"/>
            <a:chOff x="12" y="3407"/>
            <a:chExt cx="17654" cy="1727"/>
          </a:xfrm>
        </p:grpSpPr>
        <p:grpSp>
          <p:nvGrpSpPr>
            <p:cNvPr id="38" name="组合 37"/>
            <p:cNvGrpSpPr/>
            <p:nvPr/>
          </p:nvGrpSpPr>
          <p:grpSpPr>
            <a:xfrm>
              <a:off x="12" y="3422"/>
              <a:ext cx="3363" cy="1712"/>
              <a:chOff x="1" y="1429445"/>
              <a:chExt cx="2135209" cy="1087000"/>
            </a:xfrm>
          </p:grpSpPr>
          <p:sp>
            <p:nvSpPr>
              <p:cNvPr id="39" name="任意多边形 38"/>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400" dirty="0">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40" name="任意多边形 39"/>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7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nvGrpSpPr>
            <p:cNvPr id="62" name="组合 61"/>
            <p:cNvGrpSpPr/>
            <p:nvPr/>
          </p:nvGrpSpPr>
          <p:grpSpPr>
            <a:xfrm>
              <a:off x="1252" y="3407"/>
              <a:ext cx="16414" cy="1712"/>
              <a:chOff x="1252" y="3407"/>
              <a:chExt cx="16414" cy="1712"/>
            </a:xfrm>
          </p:grpSpPr>
          <p:grpSp>
            <p:nvGrpSpPr>
              <p:cNvPr id="30" name="组合 29"/>
              <p:cNvGrpSpPr/>
              <p:nvPr/>
            </p:nvGrpSpPr>
            <p:grpSpPr>
              <a:xfrm>
                <a:off x="2909" y="3407"/>
                <a:ext cx="14757" cy="1712"/>
                <a:chOff x="1855445" y="1397359"/>
                <a:chExt cx="9370739" cy="1087001"/>
              </a:xfrm>
            </p:grpSpPr>
            <p:sp>
              <p:nvSpPr>
                <p:cNvPr id="31" name="Notched Right Arrow 20"/>
                <p:cNvSpPr/>
                <p:nvPr/>
              </p:nvSpPr>
              <p:spPr>
                <a:xfrm>
                  <a:off x="1855445" y="1397359"/>
                  <a:ext cx="9370739" cy="1087001"/>
                </a:xfrm>
                <a:prstGeom prst="notchedRightArrow">
                  <a:avLst>
                    <a:gd name="adj1" fmla="val 100000"/>
                    <a:gd name="adj2" fmla="val 46001"/>
                  </a:avLst>
                </a:prstGeom>
                <a:solidFill>
                  <a:srgbClr val="FF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85000"/>
                        <a:lumOff val="15000"/>
                      </a:schemeClr>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32" name="Oval 28"/>
                <p:cNvSpPr>
                  <a:spLocks noChangeAspect="1"/>
                </p:cNvSpPr>
                <p:nvPr/>
              </p:nvSpPr>
              <p:spPr>
                <a:xfrm>
                  <a:off x="10150853" y="1593737"/>
                  <a:ext cx="694248" cy="694244"/>
                </a:xfrm>
                <a:prstGeom prst="ellipse">
                  <a:avLst/>
                </a:prstGeom>
                <a:solidFill>
                  <a:schemeClr val="bg1"/>
                </a:solidFill>
                <a:ln w="38100">
                  <a:solidFill>
                    <a:srgbClr val="E5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rPr>
                    <a:t>1</a:t>
                  </a:r>
                  <a:endPar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sp>
            <p:nvSpPr>
              <p:cNvPr id="52" name="矩形 51"/>
              <p:cNvSpPr>
                <a:spLocks noChangeArrowheads="1"/>
              </p:cNvSpPr>
              <p:nvPr/>
            </p:nvSpPr>
            <p:spPr bwMode="auto">
              <a:xfrm>
                <a:off x="3727" y="3960"/>
                <a:ext cx="11532"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7" rIns="68572" bIns="34287">
                <a:spAutoFit/>
              </a:bodyPr>
              <a:p>
                <a:pPr algn="just">
                  <a:lnSpc>
                    <a:spcPct val="114000"/>
                  </a:lnSpc>
                </a:pPr>
                <a:r>
                  <a:rPr lang="zh-CN" altLang="en-US" sz="13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思源黑体旧字形 Normal" panose="020B0400000000000000" pitchFamily="34" charset="-128"/>
                  </a:rPr>
                  <a:t>“三件大事”强力协同推进，实施重大国家战略落地见效。</a:t>
                </a:r>
                <a:endParaRPr lang="zh-CN" altLang="en-US" sz="13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思源黑体旧字形 Normal" panose="020B0400000000000000" pitchFamily="34" charset="-128"/>
                </a:endParaRPr>
              </a:p>
            </p:txBody>
          </p:sp>
          <p:sp>
            <p:nvSpPr>
              <p:cNvPr id="55" name="任意多边形 54"/>
              <p:cNvSpPr/>
              <p:nvPr/>
            </p:nvSpPr>
            <p:spPr bwMode="auto">
              <a:xfrm>
                <a:off x="1252" y="3762"/>
                <a:ext cx="1036" cy="1005"/>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07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500"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fill="hold"/>
                                        <p:tgtEl>
                                          <p:spTgt spid="64"/>
                                        </p:tgtEl>
                                        <p:attrNameLst>
                                          <p:attrName>ppt_x</p:attrName>
                                        </p:attrNameLst>
                                      </p:cBhvr>
                                      <p:tavLst>
                                        <p:tav tm="0">
                                          <p:val>
                                            <p:strVal val="1+#ppt_w/2"/>
                                          </p:val>
                                        </p:tav>
                                        <p:tav tm="100000">
                                          <p:val>
                                            <p:strVal val="#ppt_x"/>
                                          </p:val>
                                        </p:tav>
                                      </p:tavLst>
                                    </p:anim>
                                    <p:anim calcmode="lin" valueType="num">
                                      <p:cBhvr additive="base">
                                        <p:cTn id="14" dur="5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4"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8"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9" name="图片 8" descr="背景1"/>
            <p:cNvPicPr>
              <a:picLocks noChangeAspect="1"/>
            </p:cNvPicPr>
            <p:nvPr/>
          </p:nvPicPr>
          <p:blipFill>
            <a:blip r:embed="rId3"/>
            <a:stretch>
              <a:fillRect/>
            </a:stretch>
          </p:blipFill>
          <p:spPr>
            <a:xfrm>
              <a:off x="301" y="171"/>
              <a:ext cx="1182" cy="1170"/>
            </a:xfrm>
            <a:prstGeom prst="rect">
              <a:avLst/>
            </a:prstGeom>
          </p:spPr>
        </p:pic>
      </p:grpSp>
      <p:grpSp>
        <p:nvGrpSpPr>
          <p:cNvPr id="43" name="组合 42"/>
          <p:cNvGrpSpPr/>
          <p:nvPr/>
        </p:nvGrpSpPr>
        <p:grpSpPr>
          <a:xfrm>
            <a:off x="5715" y="1626367"/>
            <a:ext cx="8407241" cy="815340"/>
            <a:chOff x="12" y="3414"/>
            <a:chExt cx="17653" cy="1712"/>
          </a:xfrm>
        </p:grpSpPr>
        <p:grpSp>
          <p:nvGrpSpPr>
            <p:cNvPr id="42" name="组合 41"/>
            <p:cNvGrpSpPr/>
            <p:nvPr/>
          </p:nvGrpSpPr>
          <p:grpSpPr>
            <a:xfrm>
              <a:off x="12" y="3414"/>
              <a:ext cx="17653" cy="1712"/>
              <a:chOff x="12" y="3414"/>
              <a:chExt cx="17653" cy="1712"/>
            </a:xfrm>
          </p:grpSpPr>
          <p:grpSp>
            <p:nvGrpSpPr>
              <p:cNvPr id="5" name="组合 4"/>
              <p:cNvGrpSpPr/>
              <p:nvPr/>
            </p:nvGrpSpPr>
            <p:grpSpPr>
              <a:xfrm>
                <a:off x="2909" y="3414"/>
                <a:ext cx="14757" cy="1712"/>
                <a:chOff x="1855445" y="3927410"/>
                <a:chExt cx="9370739" cy="1087001"/>
              </a:xfrm>
            </p:grpSpPr>
            <p:sp>
              <p:nvSpPr>
                <p:cNvPr id="6" name="Notched Right Arrow 37"/>
                <p:cNvSpPr/>
                <p:nvPr/>
              </p:nvSpPr>
              <p:spPr>
                <a:xfrm>
                  <a:off x="1855445" y="3927410"/>
                  <a:ext cx="9370739" cy="1087001"/>
                </a:xfrm>
                <a:prstGeom prst="notchedRightArrow">
                  <a:avLst>
                    <a:gd name="adj1" fmla="val 100000"/>
                    <a:gd name="adj2" fmla="val 46001"/>
                  </a:avLst>
                </a:prstGeom>
                <a:solidFill>
                  <a:srgbClr val="FF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85000"/>
                        <a:lumOff val="15000"/>
                      </a:schemeClr>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7" name="Oval 41"/>
                <p:cNvSpPr>
                  <a:spLocks noChangeAspect="1"/>
                </p:cNvSpPr>
                <p:nvPr/>
              </p:nvSpPr>
              <p:spPr>
                <a:xfrm>
                  <a:off x="10150853" y="4123788"/>
                  <a:ext cx="694248" cy="694244"/>
                </a:xfrm>
                <a:prstGeom prst="ellipse">
                  <a:avLst/>
                </a:prstGeom>
                <a:solidFill>
                  <a:schemeClr val="bg1"/>
                </a:solidFill>
                <a:ln w="38100">
                  <a:solidFill>
                    <a:srgbClr val="E5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rPr>
                    <a:t>3</a:t>
                  </a:r>
                  <a:endPar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nvGrpSpPr>
              <p:cNvPr id="10" name="组合 9"/>
              <p:cNvGrpSpPr/>
              <p:nvPr/>
            </p:nvGrpSpPr>
            <p:grpSpPr>
              <a:xfrm>
                <a:off x="12" y="3414"/>
                <a:ext cx="3363" cy="1712"/>
                <a:chOff x="1" y="3916719"/>
                <a:chExt cx="2135209" cy="1087000"/>
              </a:xfrm>
            </p:grpSpPr>
            <p:sp>
              <p:nvSpPr>
                <p:cNvPr id="11" name="任意多边形 10"/>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3200" dirty="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12"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68580" tIns="34290" rIns="68580" bIns="34290" numCol="1" anchor="t" anchorCtr="0" compatLnSpc="1"/>
                <a:lstStyle/>
                <a:p>
                  <a:endParaRPr lang="zh-CN" altLang="en-US">
                    <a:solidFill>
                      <a:schemeClr val="bg1"/>
                    </a:solidFill>
                    <a:latin typeface="思源黑体旧字形 Normal" panose="020B0400000000000000" pitchFamily="34" charset="-128"/>
                    <a:ea typeface="思源黑体旧字形 Normal" panose="020B0400000000000000" pitchFamily="34" charset="-128"/>
                    <a:cs typeface="Arial" panose="020B0604020202090204" pitchFamily="34" charset="0"/>
                    <a:sym typeface="思源黑体旧字形 Normal" panose="020B0400000000000000" pitchFamily="34" charset="-128"/>
                  </a:endParaRPr>
                </a:p>
              </p:txBody>
            </p:sp>
          </p:grpSp>
        </p:grpSp>
        <p:sp>
          <p:nvSpPr>
            <p:cNvPr id="17" name="矩形 16"/>
            <p:cNvSpPr>
              <a:spLocks noChangeArrowheads="1"/>
            </p:cNvSpPr>
            <p:nvPr/>
          </p:nvSpPr>
          <p:spPr bwMode="auto">
            <a:xfrm>
              <a:off x="3648" y="3951"/>
              <a:ext cx="9701"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7" rIns="68572" bIns="34287">
              <a:spAutoFit/>
            </a:bodyPr>
            <a:lstStyle/>
            <a:p>
              <a:pPr algn="r">
                <a:lnSpc>
                  <a:spcPct val="114000"/>
                </a:lnSpc>
              </a:pPr>
              <a:r>
                <a:rPr lang="zh-CN" altLang="en-US" sz="1350" dirty="0">
                  <a:solidFill>
                    <a:schemeClr val="tx1">
                      <a:lumMod val="85000"/>
                      <a:lumOff val="15000"/>
                    </a:schemeClr>
                  </a:solidFill>
                  <a:latin typeface="微软雅黑" panose="020B0503020204020204" charset="-122"/>
                  <a:ea typeface="微软雅黑" panose="020B0503020204020204" charset="-122"/>
                  <a:sym typeface="思源黑体旧字形 Normal" panose="020B0400000000000000" pitchFamily="34" charset="-128"/>
                </a:rPr>
                <a:t>综合经济实力持续提升，去产能调结构促转型成效突出。</a:t>
              </a:r>
              <a:endParaRPr lang="zh-CN" altLang="en-US" sz="1350" dirty="0">
                <a:solidFill>
                  <a:schemeClr val="tx1">
                    <a:lumMod val="85000"/>
                    <a:lumOff val="15000"/>
                  </a:schemeClr>
                </a:solidFill>
                <a:latin typeface="微软雅黑" panose="020B0503020204020204" charset="-122"/>
                <a:ea typeface="微软雅黑" panose="020B0503020204020204" charset="-122"/>
                <a:sym typeface="思源黑体旧字形 Normal" panose="020B0400000000000000" pitchFamily="34" charset="-128"/>
              </a:endParaRPr>
            </a:p>
          </p:txBody>
        </p:sp>
      </p:grpSp>
      <p:sp>
        <p:nvSpPr>
          <p:cNvPr id="18" name="任意多边形 17"/>
          <p:cNvSpPr/>
          <p:nvPr/>
        </p:nvSpPr>
        <p:spPr>
          <a:xfrm rot="5400000">
            <a:off x="8340855" y="2691119"/>
            <a:ext cx="4491" cy="207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3200" dirty="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nvGrpSpPr>
          <p:cNvPr id="45" name="组合 44"/>
          <p:cNvGrpSpPr/>
          <p:nvPr/>
        </p:nvGrpSpPr>
        <p:grpSpPr>
          <a:xfrm>
            <a:off x="711041" y="2721266"/>
            <a:ext cx="8419624" cy="816769"/>
            <a:chOff x="1493" y="5713"/>
            <a:chExt cx="17679" cy="1715"/>
          </a:xfrm>
        </p:grpSpPr>
        <p:grpSp>
          <p:nvGrpSpPr>
            <p:cNvPr id="22" name="组合 21"/>
            <p:cNvGrpSpPr/>
            <p:nvPr/>
          </p:nvGrpSpPr>
          <p:grpSpPr>
            <a:xfrm>
              <a:off x="1493" y="5713"/>
              <a:ext cx="14757" cy="1712"/>
              <a:chOff x="949774" y="5192437"/>
              <a:chExt cx="9370739" cy="1087000"/>
            </a:xfrm>
          </p:grpSpPr>
          <p:sp>
            <p:nvSpPr>
              <p:cNvPr id="23" name="Notched Right Arrow 32"/>
              <p:cNvSpPr/>
              <p:nvPr/>
            </p:nvSpPr>
            <p:spPr>
              <a:xfrm rot="10800000">
                <a:off x="949774" y="5192437"/>
                <a:ext cx="9370739" cy="1087000"/>
              </a:xfrm>
              <a:prstGeom prst="notchedRightArrow">
                <a:avLst>
                  <a:gd name="adj1" fmla="val 100000"/>
                  <a:gd name="adj2" fmla="val 46000"/>
                </a:avLst>
              </a:prstGeom>
              <a:solidFill>
                <a:srgbClr val="FF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5" dirty="0">
                  <a:solidFill>
                    <a:schemeClr val="tx1">
                      <a:lumMod val="85000"/>
                      <a:lumOff val="15000"/>
                    </a:schemeClr>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24" name="Oval 36"/>
              <p:cNvSpPr>
                <a:spLocks noChangeAspect="1"/>
              </p:cNvSpPr>
              <p:nvPr/>
            </p:nvSpPr>
            <p:spPr>
              <a:xfrm>
                <a:off x="1337222" y="5388816"/>
                <a:ext cx="694248" cy="694244"/>
              </a:xfrm>
              <a:prstGeom prst="ellipse">
                <a:avLst/>
              </a:prstGeom>
              <a:solidFill>
                <a:schemeClr val="bg1"/>
              </a:solidFill>
              <a:ln w="38100">
                <a:solidFill>
                  <a:srgbClr val="E5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rPr>
                  <a:t>4</a:t>
                </a:r>
                <a:endPar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nvGrpSpPr>
            <p:cNvPr id="27" name="组合 26"/>
            <p:cNvGrpSpPr/>
            <p:nvPr/>
          </p:nvGrpSpPr>
          <p:grpSpPr>
            <a:xfrm>
              <a:off x="15785" y="5716"/>
              <a:ext cx="3387" cy="1712"/>
              <a:chOff x="10041340" y="5162064"/>
              <a:chExt cx="2150661" cy="1087001"/>
            </a:xfrm>
          </p:grpSpPr>
          <p:sp>
            <p:nvSpPr>
              <p:cNvPr id="28" name="任意多边形 27"/>
              <p:cNvSpPr/>
              <p:nvPr/>
            </p:nvSpPr>
            <p:spPr>
              <a:xfrm rot="5400000">
                <a:off x="10573170" y="4630234"/>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3200" dirty="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29" name="Freeform 168"/>
              <p:cNvSpPr>
                <a:spLocks noChangeAspect="1" noEditPoints="1"/>
              </p:cNvSpPr>
              <p:nvPr/>
            </p:nvSpPr>
            <p:spPr bwMode="auto">
              <a:xfrm>
                <a:off x="10755422" y="5420286"/>
                <a:ext cx="626245" cy="570557"/>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68580" tIns="34290" rIns="68580" bIns="34290" numCol="1" anchor="t" anchorCtr="0" compatLnSpc="1"/>
              <a:lstStyle/>
              <a:p>
                <a:endParaRPr lang="zh-CN" altLang="en-US">
                  <a:solidFill>
                    <a:schemeClr val="bg1"/>
                  </a:solidFill>
                  <a:latin typeface="思源黑体旧字形 Normal" panose="020B0400000000000000" pitchFamily="34" charset="-128"/>
                  <a:ea typeface="思源黑体旧字形 Normal" panose="020B0400000000000000" pitchFamily="34" charset="-128"/>
                  <a:cs typeface="Arial" panose="020B0604020202090204" pitchFamily="34" charset="0"/>
                  <a:sym typeface="思源黑体旧字形 Normal" panose="020B0400000000000000" pitchFamily="34" charset="-128"/>
                </a:endParaRPr>
              </a:p>
            </p:txBody>
          </p:sp>
        </p:grpSp>
        <p:sp>
          <p:nvSpPr>
            <p:cNvPr id="100" name="文本框 99"/>
            <p:cNvSpPr txBox="1"/>
            <p:nvPr/>
          </p:nvSpPr>
          <p:spPr>
            <a:xfrm>
              <a:off x="5811" y="6249"/>
              <a:ext cx="9660" cy="628"/>
            </a:xfrm>
            <a:prstGeom prst="rect">
              <a:avLst/>
            </a:prstGeom>
            <a:noFill/>
            <a:ln w="9525">
              <a:noFill/>
            </a:ln>
          </p:spPr>
          <p:txBody>
            <a:bodyPr wrap="square">
              <a:spAutoFit/>
            </a:bodyPr>
            <a:p>
              <a:pPr indent="0"/>
              <a:r>
                <a:rPr lang="zh-CN" sz="1350" b="0">
                  <a:solidFill>
                    <a:srgbClr val="333333"/>
                  </a:solidFill>
                  <a:latin typeface="微软雅黑" panose="020B0503020204020204" charset="-122"/>
                  <a:ea typeface="微软雅黑" panose="020B0503020204020204" charset="-122"/>
                </a:rPr>
                <a:t>全面深化改革开放扎实推进，经济社会发展动能显著增强。</a:t>
              </a:r>
              <a:endParaRPr lang="zh-CN" altLang="en-US" sz="1350" b="0">
                <a:solidFill>
                  <a:srgbClr val="333333"/>
                </a:solidFill>
                <a:latin typeface="微软雅黑" panose="020B0503020204020204" charset="-122"/>
                <a:ea typeface="微软雅黑" panose="020B0503020204020204" charset="-122"/>
              </a:endParaRPr>
            </a:p>
          </p:txBody>
        </p:sp>
      </p:grpSp>
      <p:sp>
        <p:nvSpPr>
          <p:cNvPr id="50" name="文本框 49"/>
          <p:cNvSpPr txBox="1"/>
          <p:nvPr/>
        </p:nvSpPr>
        <p:spPr>
          <a:xfrm>
            <a:off x="989648" y="413835"/>
            <a:ext cx="5920264"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一、“十三五”时期河北经济社会发展取得显著成效</a:t>
            </a:r>
            <a:endParaRPr 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additive="base">
                                        <p:cTn id="13" dur="500" fill="hold"/>
                                        <p:tgtEl>
                                          <p:spTgt spid="45"/>
                                        </p:tgtEl>
                                        <p:attrNameLst>
                                          <p:attrName>ppt_x</p:attrName>
                                        </p:attrNameLst>
                                      </p:cBhvr>
                                      <p:tavLst>
                                        <p:tav tm="0">
                                          <p:val>
                                            <p:strVal val="1+#ppt_w/2"/>
                                          </p:val>
                                        </p:tav>
                                        <p:tav tm="100000">
                                          <p:val>
                                            <p:strVal val="#ppt_x"/>
                                          </p:val>
                                        </p:tav>
                                      </p:tavLst>
                                    </p:anim>
                                    <p:anim calcmode="lin" valueType="num">
                                      <p:cBhvr additive="base">
                                        <p:cTn id="1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2"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sp>
        <p:nvSpPr>
          <p:cNvPr id="11" name="任意多边形 10"/>
          <p:cNvSpPr/>
          <p:nvPr/>
        </p:nvSpPr>
        <p:spPr bwMode="auto">
          <a:xfrm>
            <a:off x="615315" y="1863540"/>
            <a:ext cx="493395" cy="478631"/>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07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58" name="文本框 57"/>
          <p:cNvSpPr txBox="1"/>
          <p:nvPr/>
        </p:nvSpPr>
        <p:spPr>
          <a:xfrm>
            <a:off x="989648" y="413835"/>
            <a:ext cx="6037898"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一、“十三五”时期河北经济社会发展取得显著成效</a:t>
            </a:r>
            <a:endParaRPr lang="zh-CN" b="1">
              <a:solidFill>
                <a:srgbClr val="E71C0C"/>
              </a:solidFill>
              <a:latin typeface="微软雅黑" panose="020B0503020204020204" charset="-122"/>
              <a:ea typeface="微软雅黑" panose="020B0503020204020204" charset="-122"/>
            </a:endParaRPr>
          </a:p>
        </p:txBody>
      </p:sp>
      <p:grpSp>
        <p:nvGrpSpPr>
          <p:cNvPr id="63" name="组合 62"/>
          <p:cNvGrpSpPr/>
          <p:nvPr/>
        </p:nvGrpSpPr>
        <p:grpSpPr>
          <a:xfrm>
            <a:off x="5715" y="1623034"/>
            <a:ext cx="8407718" cy="822484"/>
            <a:chOff x="12" y="3407"/>
            <a:chExt cx="17654" cy="1727"/>
          </a:xfrm>
        </p:grpSpPr>
        <p:grpSp>
          <p:nvGrpSpPr>
            <p:cNvPr id="64" name="组合 63"/>
            <p:cNvGrpSpPr/>
            <p:nvPr/>
          </p:nvGrpSpPr>
          <p:grpSpPr>
            <a:xfrm>
              <a:off x="12" y="3422"/>
              <a:ext cx="3363" cy="1712"/>
              <a:chOff x="1" y="1429445"/>
              <a:chExt cx="2135209" cy="1087000"/>
            </a:xfrm>
          </p:grpSpPr>
          <p:sp>
            <p:nvSpPr>
              <p:cNvPr id="65" name="任意多边形 64"/>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p>
                <a:pPr algn="ctr"/>
                <a:endParaRPr lang="en-US" sz="4400" dirty="0">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66" name="任意多边形 65"/>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07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nvGrpSpPr>
            <p:cNvPr id="67" name="组合 66"/>
            <p:cNvGrpSpPr/>
            <p:nvPr/>
          </p:nvGrpSpPr>
          <p:grpSpPr>
            <a:xfrm>
              <a:off x="1252" y="3407"/>
              <a:ext cx="16414" cy="1712"/>
              <a:chOff x="1252" y="3407"/>
              <a:chExt cx="16414" cy="1712"/>
            </a:xfrm>
          </p:grpSpPr>
          <p:grpSp>
            <p:nvGrpSpPr>
              <p:cNvPr id="68" name="组合 67"/>
              <p:cNvGrpSpPr/>
              <p:nvPr/>
            </p:nvGrpSpPr>
            <p:grpSpPr>
              <a:xfrm>
                <a:off x="2909" y="3407"/>
                <a:ext cx="14757" cy="1712"/>
                <a:chOff x="1855445" y="1397359"/>
                <a:chExt cx="9370739" cy="1087001"/>
              </a:xfrm>
            </p:grpSpPr>
            <p:sp>
              <p:nvSpPr>
                <p:cNvPr id="69" name="Notched Right Arrow 20"/>
                <p:cNvSpPr/>
                <p:nvPr/>
              </p:nvSpPr>
              <p:spPr>
                <a:xfrm>
                  <a:off x="1855445" y="1397359"/>
                  <a:ext cx="9370739" cy="1087001"/>
                </a:xfrm>
                <a:prstGeom prst="notchedRightArrow">
                  <a:avLst>
                    <a:gd name="adj1" fmla="val 100000"/>
                    <a:gd name="adj2" fmla="val 46001"/>
                  </a:avLst>
                </a:prstGeom>
                <a:solidFill>
                  <a:srgbClr val="FF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665" dirty="0">
                    <a:solidFill>
                      <a:schemeClr val="tx1">
                        <a:lumMod val="85000"/>
                        <a:lumOff val="15000"/>
                      </a:schemeClr>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70" name="Oval 28"/>
                <p:cNvSpPr>
                  <a:spLocks noChangeAspect="1"/>
                </p:cNvSpPr>
                <p:nvPr/>
              </p:nvSpPr>
              <p:spPr>
                <a:xfrm>
                  <a:off x="10150853" y="1593737"/>
                  <a:ext cx="694248" cy="694244"/>
                </a:xfrm>
                <a:prstGeom prst="ellipse">
                  <a:avLst/>
                </a:prstGeom>
                <a:solidFill>
                  <a:schemeClr val="bg1"/>
                </a:solidFill>
                <a:ln w="38100">
                  <a:solidFill>
                    <a:srgbClr val="E5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rPr>
                    <a:t>5</a:t>
                  </a:r>
                  <a:endPar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sp>
            <p:nvSpPr>
              <p:cNvPr id="71" name="矩形 70"/>
              <p:cNvSpPr>
                <a:spLocks noChangeArrowheads="1"/>
              </p:cNvSpPr>
              <p:nvPr/>
            </p:nvSpPr>
            <p:spPr bwMode="auto">
              <a:xfrm>
                <a:off x="3839" y="3959"/>
                <a:ext cx="11532"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2" tIns="34287" rIns="68572" bIns="34287">
                <a:spAutoFit/>
              </a:bodyPr>
              <a:p>
                <a:pPr algn="just">
                  <a:lnSpc>
                    <a:spcPct val="114000"/>
                  </a:lnSpc>
                </a:pPr>
                <a:r>
                  <a:rPr lang="zh-CN" altLang="en-US" sz="13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思源黑体旧字形 Normal" panose="020B0400000000000000" pitchFamily="34" charset="-128"/>
                  </a:rPr>
                  <a:t>保障改善民生力度空前，人民生活水平不断改善。</a:t>
                </a:r>
                <a:endParaRPr lang="zh-CN" altLang="en-US" sz="13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思源黑体旧字形 Normal" panose="020B0400000000000000" pitchFamily="34" charset="-128"/>
                </a:endParaRPr>
              </a:p>
            </p:txBody>
          </p:sp>
          <p:sp>
            <p:nvSpPr>
              <p:cNvPr id="72" name="任意多边形 71"/>
              <p:cNvSpPr/>
              <p:nvPr/>
            </p:nvSpPr>
            <p:spPr bwMode="auto">
              <a:xfrm>
                <a:off x="1252" y="3762"/>
                <a:ext cx="1036" cy="1005"/>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07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grpSp>
        <p:nvGrpSpPr>
          <p:cNvPr id="73" name="组合 72"/>
          <p:cNvGrpSpPr/>
          <p:nvPr/>
        </p:nvGrpSpPr>
        <p:grpSpPr>
          <a:xfrm>
            <a:off x="730091" y="2716504"/>
            <a:ext cx="8419624" cy="815340"/>
            <a:chOff x="1533" y="5703"/>
            <a:chExt cx="17679" cy="1712"/>
          </a:xfrm>
        </p:grpSpPr>
        <p:grpSp>
          <p:nvGrpSpPr>
            <p:cNvPr id="74" name="组合 73"/>
            <p:cNvGrpSpPr/>
            <p:nvPr/>
          </p:nvGrpSpPr>
          <p:grpSpPr>
            <a:xfrm>
              <a:off x="1533" y="5703"/>
              <a:ext cx="14757" cy="1712"/>
              <a:chOff x="949774" y="2662385"/>
              <a:chExt cx="9370739" cy="1087000"/>
            </a:xfrm>
          </p:grpSpPr>
          <p:sp>
            <p:nvSpPr>
              <p:cNvPr id="75" name="Notched Right Arrow 24"/>
              <p:cNvSpPr/>
              <p:nvPr/>
            </p:nvSpPr>
            <p:spPr>
              <a:xfrm rot="10800000">
                <a:off x="949774" y="2662385"/>
                <a:ext cx="9370739" cy="1087000"/>
              </a:xfrm>
              <a:prstGeom prst="notchedRightArrow">
                <a:avLst>
                  <a:gd name="adj1" fmla="val 100000"/>
                  <a:gd name="adj2" fmla="val 46000"/>
                </a:avLst>
              </a:prstGeom>
              <a:solidFill>
                <a:srgbClr val="FFE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2665" dirty="0">
                  <a:solidFill>
                    <a:schemeClr val="tx1">
                      <a:lumMod val="85000"/>
                      <a:lumOff val="15000"/>
                    </a:schemeClr>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76" name="Oval 31"/>
              <p:cNvSpPr>
                <a:spLocks noChangeAspect="1"/>
              </p:cNvSpPr>
              <p:nvPr/>
            </p:nvSpPr>
            <p:spPr>
              <a:xfrm>
                <a:off x="1337222" y="2858763"/>
                <a:ext cx="694248" cy="694244"/>
              </a:xfrm>
              <a:prstGeom prst="ellipse">
                <a:avLst/>
              </a:prstGeom>
              <a:solidFill>
                <a:schemeClr val="bg1"/>
              </a:solidFill>
              <a:ln w="38100">
                <a:solidFill>
                  <a:srgbClr val="E5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rPr>
                  <a:t>6</a:t>
                </a:r>
                <a:endParaRPr lang="en-US" sz="1500" dirty="0">
                  <a:solidFill>
                    <a:srgbClr val="FF0000"/>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grpSp>
        <p:grpSp>
          <p:nvGrpSpPr>
            <p:cNvPr id="77" name="组合 76"/>
            <p:cNvGrpSpPr/>
            <p:nvPr/>
          </p:nvGrpSpPr>
          <p:grpSpPr>
            <a:xfrm>
              <a:off x="15825" y="5703"/>
              <a:ext cx="3387" cy="1712"/>
              <a:chOff x="10041147" y="2673080"/>
              <a:chExt cx="2150661" cy="1087001"/>
            </a:xfrm>
          </p:grpSpPr>
          <p:sp>
            <p:nvSpPr>
              <p:cNvPr id="78" name="任意多边形 77"/>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p>
                <a:pPr algn="ctr"/>
                <a:endParaRPr lang="en-US" sz="3200" dirty="0">
                  <a:solidFill>
                    <a:schemeClr val="bg1"/>
                  </a:solidFill>
                  <a:latin typeface="思源黑体旧字形 Normal" panose="020B0400000000000000" pitchFamily="34" charset="-128"/>
                  <a:ea typeface="思源黑体旧字形 Normal" panose="020B0400000000000000" pitchFamily="34" charset="-128"/>
                  <a:sym typeface="思源黑体旧字形 Normal" panose="020B0400000000000000" pitchFamily="34" charset="-128"/>
                </a:endParaRPr>
              </a:p>
            </p:txBody>
          </p:sp>
          <p:sp>
            <p:nvSpPr>
              <p:cNvPr id="79" name="任意多边形 78"/>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68580" tIns="34290" rIns="68580" bIns="34290" numCol="1" anchor="t" anchorCtr="0" compatLnSpc="1">
                <a:noAutofit/>
              </a:bodyPr>
              <a:p>
                <a:endParaRPr lang="zh-CN" altLang="en-US">
                  <a:solidFill>
                    <a:schemeClr val="bg1"/>
                  </a:solidFill>
                  <a:latin typeface="思源黑体旧字形 Normal" panose="020B0400000000000000" pitchFamily="34" charset="-128"/>
                  <a:ea typeface="思源黑体旧字形 Normal" panose="020B0400000000000000" pitchFamily="34" charset="-128"/>
                  <a:cs typeface="Arial" panose="020B0604020202090204" pitchFamily="34" charset="0"/>
                  <a:sym typeface="思源黑体旧字形 Normal" panose="020B0400000000000000" pitchFamily="34" charset="-128"/>
                </a:endParaRPr>
              </a:p>
            </p:txBody>
          </p:sp>
        </p:grpSp>
        <p:sp>
          <p:nvSpPr>
            <p:cNvPr id="80" name="文本框 79"/>
            <p:cNvSpPr txBox="1"/>
            <p:nvPr/>
          </p:nvSpPr>
          <p:spPr>
            <a:xfrm>
              <a:off x="4875" y="6238"/>
              <a:ext cx="10824" cy="688"/>
            </a:xfrm>
            <a:prstGeom prst="rect">
              <a:avLst/>
            </a:prstGeom>
            <a:noFill/>
          </p:spPr>
          <p:txBody>
            <a:bodyPr wrap="none" rtlCol="0" anchor="t">
              <a:spAutoFit/>
            </a:bodyPr>
            <a:p>
              <a:pPr algn="just">
                <a:lnSpc>
                  <a:spcPct val="114000"/>
                </a:lnSpc>
              </a:pPr>
              <a:r>
                <a:rPr lang="zh-CN" altLang="en-US" sz="13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思源黑体旧字形 Normal" panose="020B0400000000000000" pitchFamily="34" charset="-128"/>
                </a:rPr>
                <a:t>创新社会治理扎实推进，平安河北、法治河北建设取得重要成果。</a:t>
              </a:r>
              <a:endParaRPr lang="zh-CN" altLang="en-US" sz="13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思源黑体旧字形 Normal" panose="020B0400000000000000" pitchFamily="34" charset="-128"/>
              </a:endParaRPr>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500"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1+#ppt_w/2"/>
                                          </p:val>
                                        </p:tav>
                                        <p:tav tm="100000">
                                          <p:val>
                                            <p:strVal val="#ppt_x"/>
                                          </p:val>
                                        </p:tav>
                                      </p:tavLst>
                                    </p:anim>
                                    <p:anim calcmode="lin" valueType="num">
                                      <p:cBhvr additive="base">
                                        <p:cTn id="14"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2"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sp>
        <p:nvSpPr>
          <p:cNvPr id="23" name="矩形 22"/>
          <p:cNvSpPr/>
          <p:nvPr/>
        </p:nvSpPr>
        <p:spPr>
          <a:xfrm>
            <a:off x="1335881" y="1850205"/>
            <a:ext cx="6476048" cy="1442561"/>
          </a:xfrm>
          <a:prstGeom prst="rect">
            <a:avLst/>
          </a:prstGeom>
          <a:solidFill>
            <a:schemeClr val="bg1">
              <a:alpha val="83000"/>
            </a:schemeClr>
          </a:solidFill>
          <a:ln w="12700" cmpd="sng">
            <a:noFill/>
            <a:prstDash val="lgDash"/>
          </a:ln>
          <a:effectLst>
            <a:outerShdw blurRad="63500" dist="38100" dir="8100000" sx="101000" sy="101000" algn="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00" name="文本框 99"/>
          <p:cNvSpPr txBox="1"/>
          <p:nvPr/>
        </p:nvSpPr>
        <p:spPr>
          <a:xfrm>
            <a:off x="1664494" y="2204852"/>
            <a:ext cx="5819299" cy="922020"/>
          </a:xfrm>
          <a:prstGeom prst="rect">
            <a:avLst/>
          </a:prstGeom>
          <a:noFill/>
          <a:ln w="9525">
            <a:noFill/>
          </a:ln>
        </p:spPr>
        <p:txBody>
          <a:bodyPr wrap="square">
            <a:spAutoFit/>
          </a:bodyPr>
          <a:p>
            <a:pPr indent="0" fontAlgn="auto">
              <a:lnSpc>
                <a:spcPct val="150000"/>
              </a:lnSpc>
            </a:pPr>
            <a:r>
              <a:rPr lang="en-US" altLang="zh-CN" sz="1200" b="0">
                <a:solidFill>
                  <a:srgbClr val="333333"/>
                </a:solidFill>
                <a:latin typeface="微软雅黑" panose="020B0503020204020204" charset="-122"/>
                <a:ea typeface="微软雅黑" panose="020B0503020204020204" charset="-122"/>
              </a:rPr>
              <a:t>       </a:t>
            </a:r>
            <a:r>
              <a:rPr lang="zh-CN" sz="1200" b="0">
                <a:solidFill>
                  <a:srgbClr val="333333"/>
                </a:solidFill>
                <a:latin typeface="微软雅黑" panose="020B0503020204020204" charset="-122"/>
                <a:ea typeface="微软雅黑" panose="020B0503020204020204" charset="-122"/>
              </a:rPr>
              <a:t>区位优势明显，产业体系完备，交通优势突出，市场空间广阔，政治生态和营商环境不断优化，高质量发展具有诸多有利条件，但前进道路上也有不少风险和挑战。</a:t>
            </a:r>
            <a:endParaRPr lang="zh-CN" altLang="en-US" sz="1200" b="0">
              <a:solidFill>
                <a:srgbClr val="333333"/>
              </a:solidFill>
              <a:latin typeface="微软雅黑" panose="020B0503020204020204" charset="-122"/>
              <a:ea typeface="微软雅黑" panose="020B0503020204020204" charset="-122"/>
            </a:endParaRPr>
          </a:p>
        </p:txBody>
      </p:sp>
      <p:sp>
        <p:nvSpPr>
          <p:cNvPr id="35" name="文本框 34"/>
          <p:cNvSpPr txBox="1"/>
          <p:nvPr/>
        </p:nvSpPr>
        <p:spPr>
          <a:xfrm>
            <a:off x="989965" y="414020"/>
            <a:ext cx="5012690" cy="36830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二、河北仍处于历史性窗口期和战略性机遇期</a:t>
            </a:r>
            <a:endParaRPr 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100" grpId="0"/>
      <p:bldP spid="23" grpId="1" animBg="1"/>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4" name="组合 3"/>
          <p:cNvGrpSpPr/>
          <p:nvPr/>
        </p:nvGrpSpPr>
        <p:grpSpPr>
          <a:xfrm>
            <a:off x="-195580" y="0"/>
            <a:ext cx="9419590" cy="5144135"/>
            <a:chOff x="-308" y="0"/>
            <a:chExt cx="14834" cy="8101"/>
          </a:xfrm>
        </p:grpSpPr>
        <p:pic>
          <p:nvPicPr>
            <p:cNvPr id="5" name="图片 4"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7"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0" name="图片 9" descr="背景1"/>
            <p:cNvPicPr>
              <a:picLocks noChangeAspect="1"/>
            </p:cNvPicPr>
            <p:nvPr/>
          </p:nvPicPr>
          <p:blipFill>
            <a:blip r:embed="rId3"/>
            <a:stretch>
              <a:fillRect/>
            </a:stretch>
          </p:blipFill>
          <p:spPr>
            <a:xfrm>
              <a:off x="301" y="171"/>
              <a:ext cx="1182" cy="1170"/>
            </a:xfrm>
            <a:prstGeom prst="rect">
              <a:avLst/>
            </a:prstGeom>
          </p:spPr>
        </p:pic>
      </p:grpSp>
      <p:grpSp>
        <p:nvGrpSpPr>
          <p:cNvPr id="2" name="组合 1"/>
          <p:cNvGrpSpPr/>
          <p:nvPr/>
        </p:nvGrpSpPr>
        <p:grpSpPr>
          <a:xfrm>
            <a:off x="1322546" y="1343951"/>
            <a:ext cx="6504146" cy="1554004"/>
            <a:chOff x="2777" y="3289"/>
            <a:chExt cx="13657" cy="3263"/>
          </a:xfrm>
        </p:grpSpPr>
        <p:grpSp>
          <p:nvGrpSpPr>
            <p:cNvPr id="25" name="组合 24"/>
            <p:cNvGrpSpPr/>
            <p:nvPr/>
          </p:nvGrpSpPr>
          <p:grpSpPr>
            <a:xfrm>
              <a:off x="2777" y="3289"/>
              <a:ext cx="13657" cy="3263"/>
              <a:chOff x="2192" y="2400"/>
              <a:chExt cx="16016" cy="2634"/>
            </a:xfrm>
          </p:grpSpPr>
          <p:sp>
            <p:nvSpPr>
              <p:cNvPr id="3" name="矩形 2"/>
              <p:cNvSpPr/>
              <p:nvPr/>
            </p:nvSpPr>
            <p:spPr>
              <a:xfrm>
                <a:off x="2192" y="2400"/>
                <a:ext cx="16016" cy="2357"/>
              </a:xfrm>
              <a:prstGeom prst="rect">
                <a:avLst/>
              </a:prstGeom>
              <a:solidFill>
                <a:srgbClr val="FFFFFF">
                  <a:alpha val="50000"/>
                </a:srgbClr>
              </a:solidFill>
              <a:ln w="12700"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 95"/>
              <p:cNvSpPr/>
              <p:nvPr/>
            </p:nvSpPr>
            <p:spPr>
              <a:xfrm flipH="1">
                <a:off x="2434" y="4764"/>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图形 183"/>
              <p:cNvSpPr/>
              <p:nvPr/>
            </p:nvSpPr>
            <p:spPr>
              <a:xfrm>
                <a:off x="2930" y="3243"/>
                <a:ext cx="932" cy="670"/>
              </a:xfrm>
              <a:custGeom>
                <a:avLst/>
                <a:gdLst>
                  <a:gd name="connsiteX0" fmla="*/ 3166546 w 3293202"/>
                  <a:gd name="connsiteY0" fmla="*/ 481316 h 4078511"/>
                  <a:gd name="connsiteX1" fmla="*/ 3039885 w 3293202"/>
                  <a:gd name="connsiteY1" fmla="*/ 607977 h 4078511"/>
                  <a:gd name="connsiteX2" fmla="*/ 3039885 w 3293202"/>
                  <a:gd name="connsiteY2" fmla="*/ 3546532 h 4078511"/>
                  <a:gd name="connsiteX3" fmla="*/ 2786559 w 3293202"/>
                  <a:gd name="connsiteY3" fmla="*/ 3799854 h 4078511"/>
                  <a:gd name="connsiteX4" fmla="*/ 557314 w 3293202"/>
                  <a:gd name="connsiteY4" fmla="*/ 3799854 h 4078511"/>
                  <a:gd name="connsiteX5" fmla="*/ 227994 w 3293202"/>
                  <a:gd name="connsiteY5" fmla="*/ 3546532 h 4078511"/>
                  <a:gd name="connsiteX6" fmla="*/ 227994 w 3293202"/>
                  <a:gd name="connsiteY6" fmla="*/ 3267875 h 4078511"/>
                  <a:gd name="connsiteX7" fmla="*/ 531983 w 3293202"/>
                  <a:gd name="connsiteY7" fmla="*/ 3065216 h 4078511"/>
                  <a:gd name="connsiteX8" fmla="*/ 2659898 w 3293202"/>
                  <a:gd name="connsiteY8" fmla="*/ 3065216 h 4078511"/>
                  <a:gd name="connsiteX9" fmla="*/ 2786563 w 3293202"/>
                  <a:gd name="connsiteY9" fmla="*/ 2938555 h 4078511"/>
                  <a:gd name="connsiteX10" fmla="*/ 2786563 w 3293202"/>
                  <a:gd name="connsiteY10" fmla="*/ 455981 h 4078511"/>
                  <a:gd name="connsiteX11" fmla="*/ 2279912 w 3293202"/>
                  <a:gd name="connsiteY11" fmla="*/ 0 h 4078511"/>
                  <a:gd name="connsiteX12" fmla="*/ 557314 w 3293202"/>
                  <a:gd name="connsiteY12" fmla="*/ 0 h 4078511"/>
                  <a:gd name="connsiteX13" fmla="*/ 0 w 3293202"/>
                  <a:gd name="connsiteY13" fmla="*/ 455981 h 4078511"/>
                  <a:gd name="connsiteX14" fmla="*/ 0 w 3293202"/>
                  <a:gd name="connsiteY14" fmla="*/ 3647858 h 4078511"/>
                  <a:gd name="connsiteX15" fmla="*/ 481316 w 3293202"/>
                  <a:gd name="connsiteY15" fmla="*/ 4078511 h 4078511"/>
                  <a:gd name="connsiteX16" fmla="*/ 2786555 w 3293202"/>
                  <a:gd name="connsiteY16" fmla="*/ 4078511 h 4078511"/>
                  <a:gd name="connsiteX17" fmla="*/ 3293203 w 3293202"/>
                  <a:gd name="connsiteY17" fmla="*/ 3597195 h 4078511"/>
                  <a:gd name="connsiteX18" fmla="*/ 3293203 w 3293202"/>
                  <a:gd name="connsiteY18" fmla="*/ 607977 h 4078511"/>
                  <a:gd name="connsiteX19" fmla="*/ 3166542 w 3293202"/>
                  <a:gd name="connsiteY19" fmla="*/ 481316 h 4078511"/>
                  <a:gd name="connsiteX20" fmla="*/ 2685230 w 3293202"/>
                  <a:gd name="connsiteY20" fmla="*/ 3318542 h 4078511"/>
                  <a:gd name="connsiteX21" fmla="*/ 607977 w 3293202"/>
                  <a:gd name="connsiteY21" fmla="*/ 3318542 h 4078511"/>
                  <a:gd name="connsiteX22" fmla="*/ 481316 w 3293202"/>
                  <a:gd name="connsiteY22" fmla="*/ 3445199 h 4078511"/>
                  <a:gd name="connsiteX23" fmla="*/ 607973 w 3293202"/>
                  <a:gd name="connsiteY23" fmla="*/ 3571864 h 4078511"/>
                  <a:gd name="connsiteX24" fmla="*/ 2685230 w 3293202"/>
                  <a:gd name="connsiteY24" fmla="*/ 3571864 h 4078511"/>
                  <a:gd name="connsiteX25" fmla="*/ 2811890 w 3293202"/>
                  <a:gd name="connsiteY25" fmla="*/ 3445203 h 4078511"/>
                  <a:gd name="connsiteX26" fmla="*/ 2685234 w 3293202"/>
                  <a:gd name="connsiteY26" fmla="*/ 3318542 h 407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93202" h="4078511">
                    <a:moveTo>
                      <a:pt x="3166546" y="481316"/>
                    </a:moveTo>
                    <a:cubicBezTo>
                      <a:pt x="3090551" y="481316"/>
                      <a:pt x="3039885" y="531979"/>
                      <a:pt x="3039885" y="607977"/>
                    </a:cubicBezTo>
                    <a:lnTo>
                      <a:pt x="3039885" y="3546532"/>
                    </a:lnTo>
                    <a:cubicBezTo>
                      <a:pt x="3039885" y="3673193"/>
                      <a:pt x="2913220" y="3799854"/>
                      <a:pt x="2786559" y="3799854"/>
                    </a:cubicBezTo>
                    <a:lnTo>
                      <a:pt x="557314" y="3799854"/>
                    </a:lnTo>
                    <a:cubicBezTo>
                      <a:pt x="405322" y="3799854"/>
                      <a:pt x="227994" y="3673193"/>
                      <a:pt x="227994" y="3546532"/>
                    </a:cubicBezTo>
                    <a:lnTo>
                      <a:pt x="227994" y="3267875"/>
                    </a:lnTo>
                    <a:cubicBezTo>
                      <a:pt x="227994" y="3141214"/>
                      <a:pt x="379991" y="3065216"/>
                      <a:pt x="531983" y="3065216"/>
                    </a:cubicBezTo>
                    <a:lnTo>
                      <a:pt x="2659898" y="3065216"/>
                    </a:lnTo>
                    <a:cubicBezTo>
                      <a:pt x="2735900" y="3065216"/>
                      <a:pt x="2786563" y="3014553"/>
                      <a:pt x="2786563" y="2938555"/>
                    </a:cubicBezTo>
                    <a:lnTo>
                      <a:pt x="2786563" y="455981"/>
                    </a:lnTo>
                    <a:cubicBezTo>
                      <a:pt x="2786559" y="177328"/>
                      <a:pt x="2583904" y="0"/>
                      <a:pt x="2279912" y="0"/>
                    </a:cubicBezTo>
                    <a:lnTo>
                      <a:pt x="557314" y="0"/>
                    </a:lnTo>
                    <a:cubicBezTo>
                      <a:pt x="278657" y="0"/>
                      <a:pt x="0" y="151992"/>
                      <a:pt x="0" y="455981"/>
                    </a:cubicBezTo>
                    <a:lnTo>
                      <a:pt x="0" y="3647858"/>
                    </a:lnTo>
                    <a:cubicBezTo>
                      <a:pt x="25331" y="3875852"/>
                      <a:pt x="253322" y="4053180"/>
                      <a:pt x="481316" y="4078511"/>
                    </a:cubicBezTo>
                    <a:lnTo>
                      <a:pt x="2786555" y="4078511"/>
                    </a:lnTo>
                    <a:cubicBezTo>
                      <a:pt x="3065212" y="4078511"/>
                      <a:pt x="3293203" y="3850521"/>
                      <a:pt x="3293203" y="3597195"/>
                    </a:cubicBezTo>
                    <a:lnTo>
                      <a:pt x="3293203" y="607977"/>
                    </a:lnTo>
                    <a:cubicBezTo>
                      <a:pt x="3293203" y="557314"/>
                      <a:pt x="3242540" y="481316"/>
                      <a:pt x="3166542" y="481316"/>
                    </a:cubicBezTo>
                    <a:close/>
                    <a:moveTo>
                      <a:pt x="2685230" y="3318542"/>
                    </a:moveTo>
                    <a:lnTo>
                      <a:pt x="607977" y="3318542"/>
                    </a:lnTo>
                    <a:cubicBezTo>
                      <a:pt x="531983" y="3318542"/>
                      <a:pt x="481316" y="3369205"/>
                      <a:pt x="481316" y="3445199"/>
                    </a:cubicBezTo>
                    <a:cubicBezTo>
                      <a:pt x="481316" y="3521193"/>
                      <a:pt x="531979" y="3571864"/>
                      <a:pt x="607973" y="3571864"/>
                    </a:cubicBezTo>
                    <a:lnTo>
                      <a:pt x="2685230" y="3571864"/>
                    </a:lnTo>
                    <a:cubicBezTo>
                      <a:pt x="2761224" y="3571864"/>
                      <a:pt x="2811890" y="3521201"/>
                      <a:pt x="2811890" y="3445203"/>
                    </a:cubicBezTo>
                    <a:cubicBezTo>
                      <a:pt x="2811890" y="3369205"/>
                      <a:pt x="2761228" y="3318542"/>
                      <a:pt x="2685234" y="3318542"/>
                    </a:cubicBezTo>
                    <a:close/>
                  </a:path>
                </a:pathLst>
              </a:custGeom>
              <a:solidFill>
                <a:srgbClr val="E50000"/>
              </a:solidFill>
              <a:ln w="3981" cap="flat">
                <a:noFill/>
                <a:prstDash val="solid"/>
                <a:miter/>
              </a:ln>
            </p:spPr>
            <p:txBody>
              <a:bodyPr rtlCol="0" anchor="ctr"/>
              <a:lstStyle/>
              <a:p>
                <a:endParaRPr lang="zh-CN" altLang="en-US" sz="1350"/>
              </a:p>
            </p:txBody>
          </p:sp>
        </p:grpSp>
        <p:sp>
          <p:nvSpPr>
            <p:cNvPr id="100" name="文本框 99"/>
            <p:cNvSpPr txBox="1"/>
            <p:nvPr/>
          </p:nvSpPr>
          <p:spPr>
            <a:xfrm>
              <a:off x="4270" y="3513"/>
              <a:ext cx="11784" cy="2517"/>
            </a:xfrm>
            <a:prstGeom prst="rect">
              <a:avLst/>
            </a:prstGeom>
            <a:noFill/>
            <a:ln w="9525">
              <a:noFill/>
            </a:ln>
          </p:spPr>
          <p:txBody>
            <a:bodyPr wrap="square">
              <a:spAutoFit/>
            </a:bodyPr>
            <a:p>
              <a:pPr indent="0" algn="just" fontAlgn="auto">
                <a:lnSpc>
                  <a:spcPct val="150000"/>
                </a:lnSpc>
              </a:pPr>
              <a:r>
                <a:rPr lang="en-US" altLang="zh-CN" sz="1200" b="0">
                  <a:solidFill>
                    <a:srgbClr val="333333"/>
                  </a:solidFill>
                  <a:latin typeface="微软雅黑" panose="020B0503020204020204" charset="-122"/>
                  <a:ea typeface="微软雅黑" panose="020B0503020204020204" charset="-122"/>
                  <a:cs typeface="微软雅黑" panose="020B0503020204020204" charset="-122"/>
                </a:rPr>
                <a:t>       </a:t>
              </a:r>
              <a:r>
                <a:rPr lang="zh-CN" sz="1200" b="0">
                  <a:solidFill>
                    <a:srgbClr val="333333"/>
                  </a:solidFill>
                  <a:latin typeface="微软雅黑" panose="020B0503020204020204" charset="-122"/>
                  <a:ea typeface="微软雅黑" panose="020B0503020204020204" charset="-122"/>
                  <a:cs typeface="微软雅黑" panose="020B0503020204020204" charset="-122"/>
                </a:rPr>
                <a:t>全面构建新发展格局，重大国家战略和国家大事取得历史性成就，雄安新区基本建成高水平社会主义现代化城市和贯彻落实新发展理念的创新发展示范区，河北“三区一基地”功能定位全面落实，有效承接北京非首都功能取得新成效，形成京津冀区域协同发展新的增长极。</a:t>
              </a:r>
              <a:endParaRPr lang="zh-CN" altLang="en-US" sz="1200" b="0">
                <a:solidFill>
                  <a:srgbClr val="333333"/>
                </a:solidFill>
                <a:latin typeface="微软雅黑" panose="020B0503020204020204" charset="-122"/>
                <a:ea typeface="微软雅黑" panose="020B0503020204020204" charset="-122"/>
                <a:cs typeface="微软雅黑" panose="020B0503020204020204" charset="-122"/>
              </a:endParaRPr>
            </a:p>
          </p:txBody>
        </p:sp>
      </p:grpSp>
      <p:sp>
        <p:nvSpPr>
          <p:cNvPr id="35" name="文本框 34"/>
          <p:cNvSpPr txBox="1"/>
          <p:nvPr/>
        </p:nvSpPr>
        <p:spPr>
          <a:xfrm>
            <a:off x="989648" y="413835"/>
            <a:ext cx="7737634" cy="64516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三、到二〇三五年全面建成经济强省、美丽河北和基本实现社会主义现代化远景目标</a:t>
            </a:r>
            <a:endParaRPr lang="en-US" altLang="zh-CN" b="1">
              <a:solidFill>
                <a:srgbClr val="E71C0C"/>
              </a:solidFill>
              <a:latin typeface="微软雅黑" panose="020B0503020204020204" charset="-122"/>
              <a:ea typeface="微软雅黑" panose="020B0503020204020204" charset="-122"/>
            </a:endParaRPr>
          </a:p>
        </p:txBody>
      </p:sp>
      <p:grpSp>
        <p:nvGrpSpPr>
          <p:cNvPr id="8" name="组合 7"/>
          <p:cNvGrpSpPr/>
          <p:nvPr/>
        </p:nvGrpSpPr>
        <p:grpSpPr>
          <a:xfrm>
            <a:off x="1319530" y="3188335"/>
            <a:ext cx="6503670" cy="880110"/>
            <a:chOff x="2083" y="5336"/>
            <a:chExt cx="10242" cy="1386"/>
          </a:xfrm>
        </p:grpSpPr>
        <p:grpSp>
          <p:nvGrpSpPr>
            <p:cNvPr id="13" name="组合 12"/>
            <p:cNvGrpSpPr/>
            <p:nvPr/>
          </p:nvGrpSpPr>
          <p:grpSpPr>
            <a:xfrm rot="0">
              <a:off x="2083" y="5336"/>
              <a:ext cx="10243" cy="1386"/>
              <a:chOff x="2777" y="7114"/>
              <a:chExt cx="13657" cy="1848"/>
            </a:xfrm>
          </p:grpSpPr>
          <p:grpSp>
            <p:nvGrpSpPr>
              <p:cNvPr id="31" name="组合 30"/>
              <p:cNvGrpSpPr/>
              <p:nvPr/>
            </p:nvGrpSpPr>
            <p:grpSpPr>
              <a:xfrm>
                <a:off x="2777" y="7114"/>
                <a:ext cx="13657" cy="1848"/>
                <a:chOff x="8483" y="8009"/>
                <a:chExt cx="16016" cy="2510"/>
              </a:xfrm>
            </p:grpSpPr>
            <p:sp>
              <p:nvSpPr>
                <p:cNvPr id="26" name="矩形 25"/>
                <p:cNvSpPr/>
                <p:nvPr/>
              </p:nvSpPr>
              <p:spPr>
                <a:xfrm>
                  <a:off x="8483" y="8009"/>
                  <a:ext cx="16016" cy="2247"/>
                </a:xfrm>
                <a:prstGeom prst="rect">
                  <a:avLst/>
                </a:prstGeom>
                <a:solidFill>
                  <a:srgbClr val="FFFFFF"/>
                </a:solid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7" name="矩形 95"/>
                <p:cNvSpPr/>
                <p:nvPr/>
              </p:nvSpPr>
              <p:spPr>
                <a:xfrm flipH="1">
                  <a:off x="8725" y="10251"/>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32" name="文本框 31"/>
              <p:cNvSpPr txBox="1"/>
              <p:nvPr/>
            </p:nvSpPr>
            <p:spPr>
              <a:xfrm>
                <a:off x="4417" y="7287"/>
                <a:ext cx="11569" cy="1355"/>
              </a:xfrm>
              <a:prstGeom prst="rect">
                <a:avLst/>
              </a:prstGeom>
              <a:noFill/>
              <a:ln w="9525">
                <a:noFill/>
              </a:ln>
            </p:spPr>
            <p:txBody>
              <a:bodyPr wrap="square">
                <a:spAutoFit/>
              </a:bodyPr>
              <a:p>
                <a:pPr indent="0" algn="just" fontAlgn="auto">
                  <a:lnSpc>
                    <a:spcPct val="150000"/>
                  </a:lnSpc>
                </a:pPr>
                <a:r>
                  <a:rPr lang="en-US" altLang="zh-CN" sz="1200" b="0">
                    <a:solidFill>
                      <a:srgbClr val="333333"/>
                    </a:solidFill>
                    <a:latin typeface="微软雅黑" panose="020B0503020204020204" charset="-122"/>
                    <a:ea typeface="微软雅黑" panose="020B0503020204020204" charset="-122"/>
                  </a:rPr>
                  <a:t>       </a:t>
                </a:r>
                <a:r>
                  <a:rPr lang="zh-CN" sz="1200" b="0">
                    <a:solidFill>
                      <a:srgbClr val="333333"/>
                    </a:solidFill>
                    <a:latin typeface="微软雅黑" panose="020B0503020204020204" charset="-122"/>
                    <a:ea typeface="微软雅黑" panose="020B0503020204020204" charset="-122"/>
                  </a:rPr>
                  <a:t>全省经济实力、科技实力大幅提升，经济总量和城乡居民人均收入迈上新的大台阶，跻身创新型省份前列。</a:t>
                </a:r>
                <a:endParaRPr lang="zh-CN" altLang="en-US" sz="1350">
                  <a:latin typeface="微软雅黑" panose="020B0503020204020204" charset="-122"/>
                  <a:ea typeface="微软雅黑" panose="020B0503020204020204" charset="-122"/>
                </a:endParaRPr>
              </a:p>
            </p:txBody>
          </p:sp>
        </p:grpSp>
        <p:sp>
          <p:nvSpPr>
            <p:cNvPr id="30" name="图形 188"/>
            <p:cNvSpPr/>
            <p:nvPr/>
          </p:nvSpPr>
          <p:spPr>
            <a:xfrm>
              <a:off x="2609" y="5611"/>
              <a:ext cx="488" cy="689"/>
            </a:xfrm>
            <a:custGeom>
              <a:avLst/>
              <a:gdLst>
                <a:gd name="connsiteX0" fmla="*/ 419524 w 419523"/>
                <a:gd name="connsiteY0" fmla="*/ 378386 h 592269"/>
                <a:gd name="connsiteX1" fmla="*/ 209762 w 419523"/>
                <a:gd name="connsiteY1" fmla="*/ 592269 h 592269"/>
                <a:gd name="connsiteX2" fmla="*/ 0 w 419523"/>
                <a:gd name="connsiteY2" fmla="*/ 378374 h 592269"/>
                <a:gd name="connsiteX3" fmla="*/ 145217 w 419523"/>
                <a:gd name="connsiteY3" fmla="*/ 174399 h 592269"/>
                <a:gd name="connsiteX4" fmla="*/ 145217 w 419523"/>
                <a:gd name="connsiteY4" fmla="*/ 98699 h 592269"/>
                <a:gd name="connsiteX5" fmla="*/ 96811 w 419523"/>
                <a:gd name="connsiteY5" fmla="*/ 49356 h 592269"/>
                <a:gd name="connsiteX6" fmla="*/ 145217 w 419523"/>
                <a:gd name="connsiteY6" fmla="*/ 0 h 592269"/>
                <a:gd name="connsiteX7" fmla="*/ 274307 w 419523"/>
                <a:gd name="connsiteY7" fmla="*/ 0 h 592269"/>
                <a:gd name="connsiteX8" fmla="*/ 322700 w 419523"/>
                <a:gd name="connsiteY8" fmla="*/ 49356 h 592269"/>
                <a:gd name="connsiteX9" fmla="*/ 274307 w 419523"/>
                <a:gd name="connsiteY9" fmla="*/ 98699 h 592269"/>
                <a:gd name="connsiteX10" fmla="*/ 274307 w 419523"/>
                <a:gd name="connsiteY10" fmla="*/ 174399 h 592269"/>
                <a:gd name="connsiteX11" fmla="*/ 419524 w 419523"/>
                <a:gd name="connsiteY11" fmla="*/ 378386 h 592269"/>
                <a:gd name="connsiteX12" fmla="*/ 166576 w 419523"/>
                <a:gd name="connsiteY12" fmla="*/ 468880 h 592269"/>
                <a:gd name="connsiteX13" fmla="*/ 148067 w 419523"/>
                <a:gd name="connsiteY13" fmla="*/ 487388 h 592269"/>
                <a:gd name="connsiteX14" fmla="*/ 166576 w 419523"/>
                <a:gd name="connsiteY14" fmla="*/ 505896 h 592269"/>
                <a:gd name="connsiteX15" fmla="*/ 333151 w 419523"/>
                <a:gd name="connsiteY15" fmla="*/ 339321 h 592269"/>
                <a:gd name="connsiteX16" fmla="*/ 314643 w 419523"/>
                <a:gd name="connsiteY16" fmla="*/ 320812 h 592269"/>
                <a:gd name="connsiteX17" fmla="*/ 296135 w 419523"/>
                <a:gd name="connsiteY17" fmla="*/ 339321 h 592269"/>
                <a:gd name="connsiteX18" fmla="*/ 166576 w 419523"/>
                <a:gd name="connsiteY18" fmla="*/ 468880 h 592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9523" h="592269">
                  <a:moveTo>
                    <a:pt x="419524" y="378386"/>
                  </a:moveTo>
                  <a:cubicBezTo>
                    <a:pt x="419524" y="496840"/>
                    <a:pt x="325933" y="592269"/>
                    <a:pt x="209762" y="592269"/>
                  </a:cubicBezTo>
                  <a:cubicBezTo>
                    <a:pt x="93591" y="592269"/>
                    <a:pt x="0" y="496840"/>
                    <a:pt x="0" y="378374"/>
                  </a:cubicBezTo>
                  <a:cubicBezTo>
                    <a:pt x="0" y="282969"/>
                    <a:pt x="61312" y="202346"/>
                    <a:pt x="145217" y="174399"/>
                  </a:cubicBezTo>
                  <a:lnTo>
                    <a:pt x="145217" y="98699"/>
                  </a:lnTo>
                  <a:cubicBezTo>
                    <a:pt x="119392" y="98699"/>
                    <a:pt x="96811" y="77316"/>
                    <a:pt x="96811" y="49356"/>
                  </a:cubicBezTo>
                  <a:cubicBezTo>
                    <a:pt x="96811" y="21383"/>
                    <a:pt x="119392" y="0"/>
                    <a:pt x="145217" y="0"/>
                  </a:cubicBezTo>
                  <a:lnTo>
                    <a:pt x="274307" y="0"/>
                  </a:lnTo>
                  <a:cubicBezTo>
                    <a:pt x="301736" y="0"/>
                    <a:pt x="322700" y="21383"/>
                    <a:pt x="322700" y="49356"/>
                  </a:cubicBezTo>
                  <a:cubicBezTo>
                    <a:pt x="322700" y="77316"/>
                    <a:pt x="301736" y="98699"/>
                    <a:pt x="274307" y="98699"/>
                  </a:cubicBezTo>
                  <a:lnTo>
                    <a:pt x="274307" y="174399"/>
                  </a:lnTo>
                  <a:cubicBezTo>
                    <a:pt x="358199" y="202346"/>
                    <a:pt x="419524" y="282969"/>
                    <a:pt x="419524" y="378386"/>
                  </a:cubicBezTo>
                  <a:close/>
                  <a:moveTo>
                    <a:pt x="166576" y="468880"/>
                  </a:moveTo>
                  <a:cubicBezTo>
                    <a:pt x="156354" y="468880"/>
                    <a:pt x="148067" y="477166"/>
                    <a:pt x="148067" y="487388"/>
                  </a:cubicBezTo>
                  <a:cubicBezTo>
                    <a:pt x="148067" y="497610"/>
                    <a:pt x="156354" y="505896"/>
                    <a:pt x="166576" y="505896"/>
                  </a:cubicBezTo>
                  <a:cubicBezTo>
                    <a:pt x="258427" y="505896"/>
                    <a:pt x="333151" y="431172"/>
                    <a:pt x="333151" y="339321"/>
                  </a:cubicBezTo>
                  <a:cubicBezTo>
                    <a:pt x="333151" y="329099"/>
                    <a:pt x="324865" y="320812"/>
                    <a:pt x="314643" y="320812"/>
                  </a:cubicBezTo>
                  <a:cubicBezTo>
                    <a:pt x="304421" y="320812"/>
                    <a:pt x="296135" y="329099"/>
                    <a:pt x="296135" y="339321"/>
                  </a:cubicBezTo>
                  <a:cubicBezTo>
                    <a:pt x="296135" y="410763"/>
                    <a:pt x="238006" y="468880"/>
                    <a:pt x="166576" y="468880"/>
                  </a:cubicBezTo>
                  <a:close/>
                </a:path>
              </a:pathLst>
            </a:custGeom>
            <a:solidFill>
              <a:srgbClr val="E50000"/>
            </a:solidFill>
            <a:ln w="577" cap="flat">
              <a:noFill/>
              <a:prstDash val="solid"/>
              <a:miter/>
            </a:ln>
          </p:spPr>
          <p:txBody>
            <a:bodyPr rtlCol="0" anchor="ctr"/>
            <a:p>
              <a:endParaRPr lang="zh-CN" altLang="en-US" sz="1350"/>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4" name="组合 13"/>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8"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9" name="图片 8" descr="背景1"/>
            <p:cNvPicPr>
              <a:picLocks noChangeAspect="1"/>
            </p:cNvPicPr>
            <p:nvPr/>
          </p:nvPicPr>
          <p:blipFill>
            <a:blip r:embed="rId3"/>
            <a:stretch>
              <a:fillRect/>
            </a:stretch>
          </p:blipFill>
          <p:spPr>
            <a:xfrm>
              <a:off x="301" y="171"/>
              <a:ext cx="1182" cy="1170"/>
            </a:xfrm>
            <a:prstGeom prst="rect">
              <a:avLst/>
            </a:prstGeom>
          </p:spPr>
        </p:pic>
      </p:grpSp>
      <p:grpSp>
        <p:nvGrpSpPr>
          <p:cNvPr id="7" name="组合 6"/>
          <p:cNvGrpSpPr/>
          <p:nvPr/>
        </p:nvGrpSpPr>
        <p:grpSpPr>
          <a:xfrm>
            <a:off x="1874044" y="2796990"/>
            <a:ext cx="5399246" cy="846296"/>
            <a:chOff x="3935" y="5872"/>
            <a:chExt cx="11337" cy="1777"/>
          </a:xfrm>
        </p:grpSpPr>
        <p:grpSp>
          <p:nvGrpSpPr>
            <p:cNvPr id="2" name="组合 1"/>
            <p:cNvGrpSpPr/>
            <p:nvPr/>
          </p:nvGrpSpPr>
          <p:grpSpPr>
            <a:xfrm>
              <a:off x="3935" y="5872"/>
              <a:ext cx="11337" cy="1777"/>
              <a:chOff x="8483" y="8009"/>
              <a:chExt cx="16016" cy="2510"/>
            </a:xfrm>
          </p:grpSpPr>
          <p:sp>
            <p:nvSpPr>
              <p:cNvPr id="3" name="矩形 2"/>
              <p:cNvSpPr/>
              <p:nvPr/>
            </p:nvSpPr>
            <p:spPr>
              <a:xfrm>
                <a:off x="8483" y="8009"/>
                <a:ext cx="16016" cy="2247"/>
              </a:xfrm>
              <a:prstGeom prst="rect">
                <a:avLst/>
              </a:prstGeom>
              <a:solidFill>
                <a:srgbClr val="FFFFFF"/>
              </a:solid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矩形 95"/>
              <p:cNvSpPr/>
              <p:nvPr/>
            </p:nvSpPr>
            <p:spPr>
              <a:xfrm flipH="1">
                <a:off x="8725" y="10251"/>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6" name="文本框 5"/>
            <p:cNvSpPr txBox="1"/>
            <p:nvPr/>
          </p:nvSpPr>
          <p:spPr>
            <a:xfrm>
              <a:off x="5578" y="6015"/>
              <a:ext cx="8699" cy="1355"/>
            </a:xfrm>
            <a:prstGeom prst="rect">
              <a:avLst/>
            </a:prstGeom>
            <a:noFill/>
            <a:ln w="9525">
              <a:noFill/>
            </a:ln>
          </p:spPr>
          <p:txBody>
            <a:bodyPr wrap="square">
              <a:spAutoFit/>
            </a:bodyPr>
            <a:p>
              <a:pPr indent="0" fontAlgn="auto">
                <a:lnSpc>
                  <a:spcPct val="150000"/>
                </a:lnSpc>
              </a:pPr>
              <a:r>
                <a:rPr lang="en-US" altLang="zh-CN" sz="1200" b="0">
                  <a:solidFill>
                    <a:srgbClr val="333333"/>
                  </a:solidFill>
                  <a:latin typeface="微软雅黑" panose="020B0503020204020204" charset="-122"/>
                  <a:ea typeface="微软雅黑" panose="020B0503020204020204" charset="-122"/>
                </a:rPr>
                <a:t>       </a:t>
              </a:r>
              <a:r>
                <a:rPr lang="zh-CN" sz="1200" b="0">
                  <a:solidFill>
                    <a:srgbClr val="333333"/>
                  </a:solidFill>
                  <a:latin typeface="微软雅黑" panose="020B0503020204020204" charset="-122"/>
                  <a:ea typeface="微软雅黑" panose="020B0503020204020204" charset="-122"/>
                </a:rPr>
                <a:t>各方面制度更加完善，基本实现治理体系和治理能力现代化，建成更高水平的法治河北、平安河北。</a:t>
              </a:r>
              <a:endParaRPr lang="zh-CN" altLang="en-US" sz="1350">
                <a:latin typeface="微软雅黑" panose="020B0503020204020204" charset="-122"/>
                <a:ea typeface="微软雅黑" panose="020B0503020204020204" charset="-122"/>
              </a:endParaRPr>
            </a:p>
          </p:txBody>
        </p:sp>
        <p:sp>
          <p:nvSpPr>
            <p:cNvPr id="23" name="Freeform 586"/>
            <p:cNvSpPr>
              <a:spLocks noEditPoints="1"/>
            </p:cNvSpPr>
            <p:nvPr/>
          </p:nvSpPr>
          <p:spPr bwMode="auto">
            <a:xfrm>
              <a:off x="4342" y="6305"/>
              <a:ext cx="894" cy="726"/>
            </a:xfrm>
            <a:custGeom>
              <a:avLst/>
              <a:gdLst>
                <a:gd name="T0" fmla="*/ 0 w 63"/>
                <a:gd name="T1" fmla="*/ 1 h 51"/>
                <a:gd name="T2" fmla="*/ 15 w 63"/>
                <a:gd name="T3" fmla="*/ 1 h 51"/>
                <a:gd name="T4" fmla="*/ 15 w 63"/>
                <a:gd name="T5" fmla="*/ 49 h 51"/>
                <a:gd name="T6" fmla="*/ 0 w 63"/>
                <a:gd name="T7" fmla="*/ 49 h 51"/>
                <a:gd name="T8" fmla="*/ 0 w 63"/>
                <a:gd name="T9" fmla="*/ 1 h 51"/>
                <a:gd name="T10" fmla="*/ 33 w 63"/>
                <a:gd name="T11" fmla="*/ 5 h 51"/>
                <a:gd name="T12" fmla="*/ 48 w 63"/>
                <a:gd name="T13" fmla="*/ 0 h 51"/>
                <a:gd name="T14" fmla="*/ 63 w 63"/>
                <a:gd name="T15" fmla="*/ 46 h 51"/>
                <a:gd name="T16" fmla="*/ 49 w 63"/>
                <a:gd name="T17" fmla="*/ 51 h 51"/>
                <a:gd name="T18" fmla="*/ 33 w 63"/>
                <a:gd name="T19" fmla="*/ 5 h 51"/>
                <a:gd name="T20" fmla="*/ 51 w 63"/>
                <a:gd name="T21" fmla="*/ 32 h 51"/>
                <a:gd name="T22" fmla="*/ 48 w 63"/>
                <a:gd name="T23" fmla="*/ 39 h 51"/>
                <a:gd name="T24" fmla="*/ 54 w 63"/>
                <a:gd name="T25" fmla="*/ 42 h 51"/>
                <a:gd name="T26" fmla="*/ 57 w 63"/>
                <a:gd name="T27" fmla="*/ 35 h 51"/>
                <a:gd name="T28" fmla="*/ 51 w 63"/>
                <a:gd name="T29" fmla="*/ 32 h 51"/>
                <a:gd name="T30" fmla="*/ 39 w 63"/>
                <a:gd name="T31" fmla="*/ 15 h 51"/>
                <a:gd name="T32" fmla="*/ 41 w 63"/>
                <a:gd name="T33" fmla="*/ 19 h 51"/>
                <a:gd name="T34" fmla="*/ 51 w 63"/>
                <a:gd name="T35" fmla="*/ 15 h 51"/>
                <a:gd name="T36" fmla="*/ 50 w 63"/>
                <a:gd name="T37" fmla="*/ 12 h 51"/>
                <a:gd name="T38" fmla="*/ 39 w 63"/>
                <a:gd name="T39" fmla="*/ 15 h 51"/>
                <a:gd name="T40" fmla="*/ 37 w 63"/>
                <a:gd name="T41" fmla="*/ 8 h 51"/>
                <a:gd name="T42" fmla="*/ 38 w 63"/>
                <a:gd name="T43" fmla="*/ 12 h 51"/>
                <a:gd name="T44" fmla="*/ 49 w 63"/>
                <a:gd name="T45" fmla="*/ 8 h 51"/>
                <a:gd name="T46" fmla="*/ 47 w 63"/>
                <a:gd name="T47" fmla="*/ 5 h 51"/>
                <a:gd name="T48" fmla="*/ 37 w 63"/>
                <a:gd name="T49" fmla="*/ 8 h 51"/>
                <a:gd name="T50" fmla="*/ 17 w 63"/>
                <a:gd name="T51" fmla="*/ 1 h 51"/>
                <a:gd name="T52" fmla="*/ 32 w 63"/>
                <a:gd name="T53" fmla="*/ 1 h 51"/>
                <a:gd name="T54" fmla="*/ 32 w 63"/>
                <a:gd name="T55" fmla="*/ 49 h 51"/>
                <a:gd name="T56" fmla="*/ 17 w 63"/>
                <a:gd name="T57" fmla="*/ 49 h 51"/>
                <a:gd name="T58" fmla="*/ 17 w 63"/>
                <a:gd name="T59" fmla="*/ 1 h 51"/>
                <a:gd name="T60" fmla="*/ 25 w 63"/>
                <a:gd name="T61" fmla="*/ 32 h 51"/>
                <a:gd name="T62" fmla="*/ 20 w 63"/>
                <a:gd name="T63" fmla="*/ 38 h 51"/>
                <a:gd name="T64" fmla="*/ 25 w 63"/>
                <a:gd name="T65" fmla="*/ 43 h 51"/>
                <a:gd name="T66" fmla="*/ 30 w 63"/>
                <a:gd name="T67" fmla="*/ 38 h 51"/>
                <a:gd name="T68" fmla="*/ 25 w 63"/>
                <a:gd name="T69" fmla="*/ 32 h 51"/>
                <a:gd name="T70" fmla="*/ 19 w 63"/>
                <a:gd name="T71" fmla="*/ 13 h 51"/>
                <a:gd name="T72" fmla="*/ 19 w 63"/>
                <a:gd name="T73" fmla="*/ 17 h 51"/>
                <a:gd name="T74" fmla="*/ 30 w 63"/>
                <a:gd name="T75" fmla="*/ 17 h 51"/>
                <a:gd name="T76" fmla="*/ 30 w 63"/>
                <a:gd name="T77" fmla="*/ 13 h 51"/>
                <a:gd name="T78" fmla="*/ 19 w 63"/>
                <a:gd name="T79" fmla="*/ 13 h 51"/>
                <a:gd name="T80" fmla="*/ 19 w 63"/>
                <a:gd name="T81" fmla="*/ 6 h 51"/>
                <a:gd name="T82" fmla="*/ 19 w 63"/>
                <a:gd name="T83" fmla="*/ 9 h 51"/>
                <a:gd name="T84" fmla="*/ 30 w 63"/>
                <a:gd name="T85" fmla="*/ 9 h 51"/>
                <a:gd name="T86" fmla="*/ 30 w 63"/>
                <a:gd name="T87" fmla="*/ 6 h 51"/>
                <a:gd name="T88" fmla="*/ 19 w 63"/>
                <a:gd name="T89" fmla="*/ 6 h 51"/>
                <a:gd name="T90" fmla="*/ 7 w 63"/>
                <a:gd name="T91" fmla="*/ 32 h 51"/>
                <a:gd name="T92" fmla="*/ 2 w 63"/>
                <a:gd name="T93" fmla="*/ 38 h 51"/>
                <a:gd name="T94" fmla="*/ 7 w 63"/>
                <a:gd name="T95" fmla="*/ 43 h 51"/>
                <a:gd name="T96" fmla="*/ 12 w 63"/>
                <a:gd name="T97" fmla="*/ 38 h 51"/>
                <a:gd name="T98" fmla="*/ 7 w 63"/>
                <a:gd name="T99" fmla="*/ 32 h 51"/>
                <a:gd name="T100" fmla="*/ 2 w 63"/>
                <a:gd name="T101" fmla="*/ 13 h 51"/>
                <a:gd name="T102" fmla="*/ 2 w 63"/>
                <a:gd name="T103" fmla="*/ 17 h 51"/>
                <a:gd name="T104" fmla="*/ 13 w 63"/>
                <a:gd name="T105" fmla="*/ 17 h 51"/>
                <a:gd name="T106" fmla="*/ 13 w 63"/>
                <a:gd name="T107" fmla="*/ 13 h 51"/>
                <a:gd name="T108" fmla="*/ 2 w 63"/>
                <a:gd name="T109" fmla="*/ 13 h 51"/>
                <a:gd name="T110" fmla="*/ 2 w 63"/>
                <a:gd name="T111" fmla="*/ 6 h 51"/>
                <a:gd name="T112" fmla="*/ 2 w 63"/>
                <a:gd name="T113" fmla="*/ 9 h 51"/>
                <a:gd name="T114" fmla="*/ 13 w 63"/>
                <a:gd name="T115" fmla="*/ 9 h 51"/>
                <a:gd name="T116" fmla="*/ 13 w 63"/>
                <a:gd name="T117" fmla="*/ 6 h 51"/>
                <a:gd name="T118" fmla="*/ 2 w 63"/>
                <a:gd name="T119"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51">
                  <a:moveTo>
                    <a:pt x="0" y="1"/>
                  </a:moveTo>
                  <a:cubicBezTo>
                    <a:pt x="15" y="1"/>
                    <a:pt x="15" y="1"/>
                    <a:pt x="15" y="1"/>
                  </a:cubicBezTo>
                  <a:cubicBezTo>
                    <a:pt x="15" y="49"/>
                    <a:pt x="15" y="49"/>
                    <a:pt x="15" y="49"/>
                  </a:cubicBezTo>
                  <a:cubicBezTo>
                    <a:pt x="0" y="49"/>
                    <a:pt x="0" y="49"/>
                    <a:pt x="0" y="49"/>
                  </a:cubicBezTo>
                  <a:cubicBezTo>
                    <a:pt x="0" y="1"/>
                    <a:pt x="0" y="1"/>
                    <a:pt x="0" y="1"/>
                  </a:cubicBezTo>
                  <a:close/>
                  <a:moveTo>
                    <a:pt x="33" y="5"/>
                  </a:moveTo>
                  <a:cubicBezTo>
                    <a:pt x="48" y="0"/>
                    <a:pt x="48" y="0"/>
                    <a:pt x="48" y="0"/>
                  </a:cubicBezTo>
                  <a:cubicBezTo>
                    <a:pt x="63" y="46"/>
                    <a:pt x="63" y="46"/>
                    <a:pt x="63" y="46"/>
                  </a:cubicBezTo>
                  <a:cubicBezTo>
                    <a:pt x="49" y="51"/>
                    <a:pt x="49" y="51"/>
                    <a:pt x="49" y="51"/>
                  </a:cubicBezTo>
                  <a:cubicBezTo>
                    <a:pt x="33" y="5"/>
                    <a:pt x="33" y="5"/>
                    <a:pt x="33" y="5"/>
                  </a:cubicBezTo>
                  <a:close/>
                  <a:moveTo>
                    <a:pt x="51" y="32"/>
                  </a:moveTo>
                  <a:cubicBezTo>
                    <a:pt x="48" y="33"/>
                    <a:pt x="47" y="36"/>
                    <a:pt x="48" y="39"/>
                  </a:cubicBezTo>
                  <a:cubicBezTo>
                    <a:pt x="48" y="41"/>
                    <a:pt x="51" y="43"/>
                    <a:pt x="54" y="42"/>
                  </a:cubicBezTo>
                  <a:cubicBezTo>
                    <a:pt x="57" y="41"/>
                    <a:pt x="58" y="38"/>
                    <a:pt x="57" y="35"/>
                  </a:cubicBezTo>
                  <a:cubicBezTo>
                    <a:pt x="56" y="33"/>
                    <a:pt x="53" y="31"/>
                    <a:pt x="51" y="32"/>
                  </a:cubicBezTo>
                  <a:close/>
                  <a:moveTo>
                    <a:pt x="39" y="15"/>
                  </a:moveTo>
                  <a:cubicBezTo>
                    <a:pt x="41" y="19"/>
                    <a:pt x="41" y="19"/>
                    <a:pt x="41" y="19"/>
                  </a:cubicBezTo>
                  <a:cubicBezTo>
                    <a:pt x="51" y="15"/>
                    <a:pt x="51" y="15"/>
                    <a:pt x="51" y="15"/>
                  </a:cubicBezTo>
                  <a:cubicBezTo>
                    <a:pt x="50" y="12"/>
                    <a:pt x="50" y="12"/>
                    <a:pt x="50" y="12"/>
                  </a:cubicBezTo>
                  <a:cubicBezTo>
                    <a:pt x="39" y="15"/>
                    <a:pt x="39" y="15"/>
                    <a:pt x="39" y="15"/>
                  </a:cubicBezTo>
                  <a:close/>
                  <a:moveTo>
                    <a:pt x="37" y="8"/>
                  </a:moveTo>
                  <a:cubicBezTo>
                    <a:pt x="38" y="12"/>
                    <a:pt x="38" y="12"/>
                    <a:pt x="38" y="12"/>
                  </a:cubicBezTo>
                  <a:cubicBezTo>
                    <a:pt x="49" y="8"/>
                    <a:pt x="49" y="8"/>
                    <a:pt x="49" y="8"/>
                  </a:cubicBezTo>
                  <a:cubicBezTo>
                    <a:pt x="47" y="5"/>
                    <a:pt x="47" y="5"/>
                    <a:pt x="47" y="5"/>
                  </a:cubicBezTo>
                  <a:cubicBezTo>
                    <a:pt x="37" y="8"/>
                    <a:pt x="37" y="8"/>
                    <a:pt x="37" y="8"/>
                  </a:cubicBezTo>
                  <a:close/>
                  <a:moveTo>
                    <a:pt x="17" y="1"/>
                  </a:moveTo>
                  <a:cubicBezTo>
                    <a:pt x="32" y="1"/>
                    <a:pt x="32" y="1"/>
                    <a:pt x="32" y="1"/>
                  </a:cubicBezTo>
                  <a:cubicBezTo>
                    <a:pt x="32" y="49"/>
                    <a:pt x="32" y="49"/>
                    <a:pt x="32" y="49"/>
                  </a:cubicBezTo>
                  <a:cubicBezTo>
                    <a:pt x="17" y="49"/>
                    <a:pt x="17" y="49"/>
                    <a:pt x="17" y="49"/>
                  </a:cubicBezTo>
                  <a:cubicBezTo>
                    <a:pt x="17" y="1"/>
                    <a:pt x="17" y="1"/>
                    <a:pt x="17" y="1"/>
                  </a:cubicBezTo>
                  <a:close/>
                  <a:moveTo>
                    <a:pt x="25" y="32"/>
                  </a:moveTo>
                  <a:cubicBezTo>
                    <a:pt x="22" y="32"/>
                    <a:pt x="20" y="35"/>
                    <a:pt x="20" y="38"/>
                  </a:cubicBezTo>
                  <a:cubicBezTo>
                    <a:pt x="20" y="40"/>
                    <a:pt x="22" y="43"/>
                    <a:pt x="25" y="43"/>
                  </a:cubicBezTo>
                  <a:cubicBezTo>
                    <a:pt x="28" y="43"/>
                    <a:pt x="30" y="40"/>
                    <a:pt x="30" y="38"/>
                  </a:cubicBezTo>
                  <a:cubicBezTo>
                    <a:pt x="30" y="35"/>
                    <a:pt x="28" y="32"/>
                    <a:pt x="25" y="32"/>
                  </a:cubicBezTo>
                  <a:close/>
                  <a:moveTo>
                    <a:pt x="19" y="13"/>
                  </a:moveTo>
                  <a:cubicBezTo>
                    <a:pt x="19" y="17"/>
                    <a:pt x="19" y="17"/>
                    <a:pt x="19" y="17"/>
                  </a:cubicBezTo>
                  <a:cubicBezTo>
                    <a:pt x="30" y="17"/>
                    <a:pt x="30" y="17"/>
                    <a:pt x="30" y="17"/>
                  </a:cubicBezTo>
                  <a:cubicBezTo>
                    <a:pt x="30" y="13"/>
                    <a:pt x="30" y="13"/>
                    <a:pt x="30" y="13"/>
                  </a:cubicBezTo>
                  <a:cubicBezTo>
                    <a:pt x="19" y="13"/>
                    <a:pt x="19" y="13"/>
                    <a:pt x="19" y="13"/>
                  </a:cubicBezTo>
                  <a:close/>
                  <a:moveTo>
                    <a:pt x="19" y="6"/>
                  </a:moveTo>
                  <a:cubicBezTo>
                    <a:pt x="19" y="9"/>
                    <a:pt x="19" y="9"/>
                    <a:pt x="19" y="9"/>
                  </a:cubicBezTo>
                  <a:cubicBezTo>
                    <a:pt x="30" y="9"/>
                    <a:pt x="30" y="9"/>
                    <a:pt x="30" y="9"/>
                  </a:cubicBezTo>
                  <a:cubicBezTo>
                    <a:pt x="30" y="6"/>
                    <a:pt x="30" y="6"/>
                    <a:pt x="30" y="6"/>
                  </a:cubicBezTo>
                  <a:cubicBezTo>
                    <a:pt x="19" y="6"/>
                    <a:pt x="19" y="6"/>
                    <a:pt x="19" y="6"/>
                  </a:cubicBezTo>
                  <a:close/>
                  <a:moveTo>
                    <a:pt x="7" y="32"/>
                  </a:moveTo>
                  <a:cubicBezTo>
                    <a:pt x="4" y="32"/>
                    <a:pt x="2" y="35"/>
                    <a:pt x="2" y="38"/>
                  </a:cubicBezTo>
                  <a:cubicBezTo>
                    <a:pt x="2" y="40"/>
                    <a:pt x="4" y="43"/>
                    <a:pt x="7" y="43"/>
                  </a:cubicBezTo>
                  <a:cubicBezTo>
                    <a:pt x="10" y="43"/>
                    <a:pt x="12" y="40"/>
                    <a:pt x="12" y="38"/>
                  </a:cubicBezTo>
                  <a:cubicBezTo>
                    <a:pt x="12" y="35"/>
                    <a:pt x="10" y="32"/>
                    <a:pt x="7" y="32"/>
                  </a:cubicBezTo>
                  <a:close/>
                  <a:moveTo>
                    <a:pt x="2" y="13"/>
                  </a:moveTo>
                  <a:cubicBezTo>
                    <a:pt x="2" y="17"/>
                    <a:pt x="2" y="17"/>
                    <a:pt x="2" y="17"/>
                  </a:cubicBezTo>
                  <a:cubicBezTo>
                    <a:pt x="13" y="17"/>
                    <a:pt x="13" y="17"/>
                    <a:pt x="13" y="17"/>
                  </a:cubicBezTo>
                  <a:cubicBezTo>
                    <a:pt x="13" y="13"/>
                    <a:pt x="13" y="13"/>
                    <a:pt x="13" y="13"/>
                  </a:cubicBezTo>
                  <a:cubicBezTo>
                    <a:pt x="2" y="13"/>
                    <a:pt x="2" y="13"/>
                    <a:pt x="2" y="13"/>
                  </a:cubicBezTo>
                  <a:close/>
                  <a:moveTo>
                    <a:pt x="2" y="6"/>
                  </a:moveTo>
                  <a:cubicBezTo>
                    <a:pt x="2" y="9"/>
                    <a:pt x="2" y="9"/>
                    <a:pt x="2" y="9"/>
                  </a:cubicBezTo>
                  <a:cubicBezTo>
                    <a:pt x="13" y="9"/>
                    <a:pt x="13" y="9"/>
                    <a:pt x="13" y="9"/>
                  </a:cubicBezTo>
                  <a:cubicBezTo>
                    <a:pt x="13" y="6"/>
                    <a:pt x="13" y="6"/>
                    <a:pt x="13" y="6"/>
                  </a:cubicBezTo>
                  <a:lnTo>
                    <a:pt x="2" y="6"/>
                  </a:lnTo>
                  <a:close/>
                </a:path>
              </a:pathLst>
            </a:custGeom>
            <a:solidFill>
              <a:srgbClr val="E50000"/>
            </a:solidFill>
            <a:ln>
              <a:noFill/>
            </a:ln>
          </p:spPr>
          <p:txBody>
            <a:bodyPr vert="horz" wrap="square" lIns="68580" tIns="34290" rIns="68580" bIns="34290" numCol="1" anchor="t" anchorCtr="0" compatLnSpc="1"/>
            <a:p>
              <a:endParaRPr lang="zh-CN" altLang="en-US" sz="1350">
                <a:latin typeface="方正黑体简体" panose="02010601030101010101" charset="-122"/>
                <a:ea typeface="方正黑体简体" panose="02010601030101010101" charset="-122"/>
              </a:endParaRPr>
            </a:p>
          </p:txBody>
        </p:sp>
      </p:grpSp>
      <p:grpSp>
        <p:nvGrpSpPr>
          <p:cNvPr id="4" name="组合 3"/>
          <p:cNvGrpSpPr/>
          <p:nvPr/>
        </p:nvGrpSpPr>
        <p:grpSpPr>
          <a:xfrm>
            <a:off x="1874044" y="1607317"/>
            <a:ext cx="5399246" cy="846296"/>
            <a:chOff x="3935" y="3374"/>
            <a:chExt cx="11337" cy="1777"/>
          </a:xfrm>
        </p:grpSpPr>
        <p:grpSp>
          <p:nvGrpSpPr>
            <p:cNvPr id="31" name="组合 30"/>
            <p:cNvGrpSpPr/>
            <p:nvPr/>
          </p:nvGrpSpPr>
          <p:grpSpPr>
            <a:xfrm>
              <a:off x="3935" y="3374"/>
              <a:ext cx="11337" cy="1777"/>
              <a:chOff x="8483" y="8009"/>
              <a:chExt cx="16016" cy="2510"/>
            </a:xfrm>
          </p:grpSpPr>
          <p:sp>
            <p:nvSpPr>
              <p:cNvPr id="26" name="矩形 25"/>
              <p:cNvSpPr/>
              <p:nvPr/>
            </p:nvSpPr>
            <p:spPr>
              <a:xfrm>
                <a:off x="8483" y="8009"/>
                <a:ext cx="16016" cy="2247"/>
              </a:xfrm>
              <a:prstGeom prst="rect">
                <a:avLst/>
              </a:prstGeom>
              <a:solidFill>
                <a:srgbClr val="FFFFFF"/>
              </a:solid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7" name="矩形 95"/>
              <p:cNvSpPr/>
              <p:nvPr/>
            </p:nvSpPr>
            <p:spPr>
              <a:xfrm flipH="1">
                <a:off x="8725" y="10251"/>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00" name="文本框 99"/>
            <p:cNvSpPr txBox="1"/>
            <p:nvPr/>
          </p:nvSpPr>
          <p:spPr>
            <a:xfrm>
              <a:off x="5578" y="3465"/>
              <a:ext cx="8699" cy="1355"/>
            </a:xfrm>
            <a:prstGeom prst="rect">
              <a:avLst/>
            </a:prstGeom>
            <a:noFill/>
            <a:ln w="9525">
              <a:noFill/>
            </a:ln>
          </p:spPr>
          <p:txBody>
            <a:bodyPr wrap="square">
              <a:spAutoFit/>
            </a:bodyPr>
            <a:p>
              <a:pPr indent="0" fontAlgn="auto">
                <a:lnSpc>
                  <a:spcPct val="150000"/>
                </a:lnSpc>
              </a:pPr>
              <a:r>
                <a:rPr lang="en-US" altLang="zh-CN" sz="1200" b="0">
                  <a:solidFill>
                    <a:srgbClr val="333333"/>
                  </a:solidFill>
                  <a:latin typeface="微软雅黑" panose="020B0503020204020204" charset="-122"/>
                  <a:ea typeface="微软雅黑" panose="020B0503020204020204" charset="-122"/>
                </a:rPr>
                <a:t>       </a:t>
              </a:r>
              <a:r>
                <a:rPr lang="zh-CN" sz="1200" b="0">
                  <a:solidFill>
                    <a:srgbClr val="333333"/>
                  </a:solidFill>
                  <a:latin typeface="微软雅黑" panose="020B0503020204020204" charset="-122"/>
                  <a:ea typeface="微软雅黑" panose="020B0503020204020204" charset="-122"/>
                </a:rPr>
                <a:t>现代化建设全面推进，基本实现新型工业化、信息化、城镇化、农业现代化，建成现代化经济体系。</a:t>
              </a:r>
              <a:endParaRPr lang="zh-CN" altLang="en-US" sz="1350">
                <a:latin typeface="微软雅黑" panose="020B0503020204020204" charset="-122"/>
                <a:ea typeface="微软雅黑" panose="020B0503020204020204" charset="-122"/>
              </a:endParaRPr>
            </a:p>
          </p:txBody>
        </p:sp>
        <p:sp>
          <p:nvSpPr>
            <p:cNvPr id="10" name="Freeform 628"/>
            <p:cNvSpPr>
              <a:spLocks noEditPoints="1"/>
            </p:cNvSpPr>
            <p:nvPr/>
          </p:nvSpPr>
          <p:spPr bwMode="auto">
            <a:xfrm>
              <a:off x="4342" y="3706"/>
              <a:ext cx="595" cy="744"/>
            </a:xfrm>
            <a:custGeom>
              <a:avLst/>
              <a:gdLst>
                <a:gd name="T0" fmla="*/ 7 w 123"/>
                <a:gd name="T1" fmla="*/ 0 h 154"/>
                <a:gd name="T2" fmla="*/ 115 w 123"/>
                <a:gd name="T3" fmla="*/ 0 h 154"/>
                <a:gd name="T4" fmla="*/ 123 w 123"/>
                <a:gd name="T5" fmla="*/ 0 h 154"/>
                <a:gd name="T6" fmla="*/ 123 w 123"/>
                <a:gd name="T7" fmla="*/ 5 h 154"/>
                <a:gd name="T8" fmla="*/ 123 w 123"/>
                <a:gd name="T9" fmla="*/ 147 h 154"/>
                <a:gd name="T10" fmla="*/ 123 w 123"/>
                <a:gd name="T11" fmla="*/ 154 h 154"/>
                <a:gd name="T12" fmla="*/ 115 w 123"/>
                <a:gd name="T13" fmla="*/ 154 h 154"/>
                <a:gd name="T14" fmla="*/ 37 w 123"/>
                <a:gd name="T15" fmla="*/ 154 h 154"/>
                <a:gd name="T16" fmla="*/ 37 w 123"/>
                <a:gd name="T17" fmla="*/ 154 h 154"/>
                <a:gd name="T18" fmla="*/ 35 w 123"/>
                <a:gd name="T19" fmla="*/ 154 h 154"/>
                <a:gd name="T20" fmla="*/ 2 w 123"/>
                <a:gd name="T21" fmla="*/ 128 h 154"/>
                <a:gd name="T22" fmla="*/ 0 w 123"/>
                <a:gd name="T23" fmla="*/ 128 h 154"/>
                <a:gd name="T24" fmla="*/ 0 w 123"/>
                <a:gd name="T25" fmla="*/ 123 h 154"/>
                <a:gd name="T26" fmla="*/ 0 w 123"/>
                <a:gd name="T27" fmla="*/ 5 h 154"/>
                <a:gd name="T28" fmla="*/ 0 w 123"/>
                <a:gd name="T29" fmla="*/ 0 h 154"/>
                <a:gd name="T30" fmla="*/ 7 w 123"/>
                <a:gd name="T31" fmla="*/ 0 h 154"/>
                <a:gd name="T32" fmla="*/ 7 w 123"/>
                <a:gd name="T33" fmla="*/ 0 h 154"/>
                <a:gd name="T34" fmla="*/ 11 w 123"/>
                <a:gd name="T35" fmla="*/ 116 h 154"/>
                <a:gd name="T36" fmla="*/ 33 w 123"/>
                <a:gd name="T37" fmla="*/ 109 h 154"/>
                <a:gd name="T38" fmla="*/ 35 w 123"/>
                <a:gd name="T39" fmla="*/ 109 h 154"/>
                <a:gd name="T40" fmla="*/ 35 w 123"/>
                <a:gd name="T41" fmla="*/ 112 h 154"/>
                <a:gd name="T42" fmla="*/ 44 w 123"/>
                <a:gd name="T43" fmla="*/ 142 h 154"/>
                <a:gd name="T44" fmla="*/ 111 w 123"/>
                <a:gd name="T45" fmla="*/ 142 h 154"/>
                <a:gd name="T46" fmla="*/ 111 w 123"/>
                <a:gd name="T47" fmla="*/ 12 h 154"/>
                <a:gd name="T48" fmla="*/ 11 w 123"/>
                <a:gd name="T49" fmla="*/ 12 h 154"/>
                <a:gd name="T50" fmla="*/ 11 w 123"/>
                <a:gd name="T51" fmla="*/ 116 h 154"/>
                <a:gd name="T52" fmla="*/ 11 w 123"/>
                <a:gd name="T53" fmla="*/ 116 h 154"/>
                <a:gd name="T54" fmla="*/ 37 w 123"/>
                <a:gd name="T55" fmla="*/ 140 h 154"/>
                <a:gd name="T56" fmla="*/ 30 w 123"/>
                <a:gd name="T57" fmla="*/ 116 h 154"/>
                <a:gd name="T58" fmla="*/ 14 w 123"/>
                <a:gd name="T59" fmla="*/ 123 h 154"/>
                <a:gd name="T60" fmla="*/ 37 w 123"/>
                <a:gd name="T61" fmla="*/ 140 h 154"/>
                <a:gd name="T62" fmla="*/ 37 w 123"/>
                <a:gd name="T63" fmla="*/ 140 h 154"/>
                <a:gd name="T64" fmla="*/ 28 w 123"/>
                <a:gd name="T65" fmla="*/ 83 h 154"/>
                <a:gd name="T66" fmla="*/ 28 w 123"/>
                <a:gd name="T67" fmla="*/ 88 h 154"/>
                <a:gd name="T68" fmla="*/ 94 w 123"/>
                <a:gd name="T69" fmla="*/ 88 h 154"/>
                <a:gd name="T70" fmla="*/ 94 w 123"/>
                <a:gd name="T71" fmla="*/ 83 h 154"/>
                <a:gd name="T72" fmla="*/ 28 w 123"/>
                <a:gd name="T73" fmla="*/ 83 h 154"/>
                <a:gd name="T74" fmla="*/ 28 w 123"/>
                <a:gd name="T75" fmla="*/ 83 h 154"/>
                <a:gd name="T76" fmla="*/ 28 w 123"/>
                <a:gd name="T77" fmla="*/ 67 h 154"/>
                <a:gd name="T78" fmla="*/ 28 w 123"/>
                <a:gd name="T79" fmla="*/ 71 h 154"/>
                <a:gd name="T80" fmla="*/ 94 w 123"/>
                <a:gd name="T81" fmla="*/ 71 h 154"/>
                <a:gd name="T82" fmla="*/ 94 w 123"/>
                <a:gd name="T83" fmla="*/ 67 h 154"/>
                <a:gd name="T84" fmla="*/ 28 w 123"/>
                <a:gd name="T85" fmla="*/ 67 h 154"/>
                <a:gd name="T86" fmla="*/ 28 w 123"/>
                <a:gd name="T87" fmla="*/ 67 h 154"/>
                <a:gd name="T88" fmla="*/ 28 w 123"/>
                <a:gd name="T89" fmla="*/ 50 h 154"/>
                <a:gd name="T90" fmla="*/ 28 w 123"/>
                <a:gd name="T91" fmla="*/ 55 h 154"/>
                <a:gd name="T92" fmla="*/ 94 w 123"/>
                <a:gd name="T93" fmla="*/ 55 h 154"/>
                <a:gd name="T94" fmla="*/ 94 w 123"/>
                <a:gd name="T95" fmla="*/ 50 h 154"/>
                <a:gd name="T96" fmla="*/ 28 w 123"/>
                <a:gd name="T97" fmla="*/ 50 h 154"/>
                <a:gd name="T98" fmla="*/ 28 w 123"/>
                <a:gd name="T99" fmla="*/ 50 h 154"/>
                <a:gd name="T100" fmla="*/ 28 w 123"/>
                <a:gd name="T101" fmla="*/ 34 h 154"/>
                <a:gd name="T102" fmla="*/ 28 w 123"/>
                <a:gd name="T103" fmla="*/ 38 h 154"/>
                <a:gd name="T104" fmla="*/ 94 w 123"/>
                <a:gd name="T105" fmla="*/ 38 h 154"/>
                <a:gd name="T106" fmla="*/ 94 w 123"/>
                <a:gd name="T107" fmla="*/ 34 h 154"/>
                <a:gd name="T108" fmla="*/ 28 w 123"/>
                <a:gd name="T109" fmla="*/ 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4">
                  <a:moveTo>
                    <a:pt x="7" y="0"/>
                  </a:moveTo>
                  <a:lnTo>
                    <a:pt x="115" y="0"/>
                  </a:lnTo>
                  <a:lnTo>
                    <a:pt x="123" y="0"/>
                  </a:lnTo>
                  <a:lnTo>
                    <a:pt x="123" y="5"/>
                  </a:lnTo>
                  <a:lnTo>
                    <a:pt x="123" y="147"/>
                  </a:lnTo>
                  <a:lnTo>
                    <a:pt x="123" y="154"/>
                  </a:lnTo>
                  <a:lnTo>
                    <a:pt x="115" y="154"/>
                  </a:lnTo>
                  <a:lnTo>
                    <a:pt x="37" y="154"/>
                  </a:lnTo>
                  <a:lnTo>
                    <a:pt x="37" y="154"/>
                  </a:lnTo>
                  <a:lnTo>
                    <a:pt x="35" y="154"/>
                  </a:lnTo>
                  <a:lnTo>
                    <a:pt x="2" y="128"/>
                  </a:lnTo>
                  <a:lnTo>
                    <a:pt x="0" y="128"/>
                  </a:lnTo>
                  <a:lnTo>
                    <a:pt x="0" y="123"/>
                  </a:lnTo>
                  <a:lnTo>
                    <a:pt x="0" y="5"/>
                  </a:lnTo>
                  <a:lnTo>
                    <a:pt x="0" y="0"/>
                  </a:lnTo>
                  <a:lnTo>
                    <a:pt x="7" y="0"/>
                  </a:lnTo>
                  <a:lnTo>
                    <a:pt x="7" y="0"/>
                  </a:lnTo>
                  <a:close/>
                  <a:moveTo>
                    <a:pt x="11" y="116"/>
                  </a:moveTo>
                  <a:lnTo>
                    <a:pt x="33" y="109"/>
                  </a:lnTo>
                  <a:lnTo>
                    <a:pt x="35" y="109"/>
                  </a:lnTo>
                  <a:lnTo>
                    <a:pt x="35" y="112"/>
                  </a:lnTo>
                  <a:lnTo>
                    <a:pt x="44" y="142"/>
                  </a:lnTo>
                  <a:lnTo>
                    <a:pt x="111" y="142"/>
                  </a:lnTo>
                  <a:lnTo>
                    <a:pt x="111" y="12"/>
                  </a:lnTo>
                  <a:lnTo>
                    <a:pt x="11" y="12"/>
                  </a:lnTo>
                  <a:lnTo>
                    <a:pt x="11" y="116"/>
                  </a:lnTo>
                  <a:lnTo>
                    <a:pt x="11" y="116"/>
                  </a:lnTo>
                  <a:close/>
                  <a:moveTo>
                    <a:pt x="37" y="140"/>
                  </a:moveTo>
                  <a:lnTo>
                    <a:pt x="30" y="116"/>
                  </a:lnTo>
                  <a:lnTo>
                    <a:pt x="14" y="123"/>
                  </a:lnTo>
                  <a:lnTo>
                    <a:pt x="37" y="140"/>
                  </a:lnTo>
                  <a:lnTo>
                    <a:pt x="37" y="140"/>
                  </a:lnTo>
                  <a:close/>
                  <a:moveTo>
                    <a:pt x="28" y="83"/>
                  </a:moveTo>
                  <a:lnTo>
                    <a:pt x="28" y="88"/>
                  </a:lnTo>
                  <a:lnTo>
                    <a:pt x="94" y="88"/>
                  </a:lnTo>
                  <a:lnTo>
                    <a:pt x="94" y="83"/>
                  </a:lnTo>
                  <a:lnTo>
                    <a:pt x="28" y="83"/>
                  </a:lnTo>
                  <a:lnTo>
                    <a:pt x="28" y="83"/>
                  </a:lnTo>
                  <a:close/>
                  <a:moveTo>
                    <a:pt x="28" y="67"/>
                  </a:moveTo>
                  <a:lnTo>
                    <a:pt x="28" y="71"/>
                  </a:lnTo>
                  <a:lnTo>
                    <a:pt x="94" y="71"/>
                  </a:lnTo>
                  <a:lnTo>
                    <a:pt x="94" y="67"/>
                  </a:lnTo>
                  <a:lnTo>
                    <a:pt x="28" y="67"/>
                  </a:lnTo>
                  <a:lnTo>
                    <a:pt x="28" y="67"/>
                  </a:lnTo>
                  <a:close/>
                  <a:moveTo>
                    <a:pt x="28" y="50"/>
                  </a:moveTo>
                  <a:lnTo>
                    <a:pt x="28" y="55"/>
                  </a:lnTo>
                  <a:lnTo>
                    <a:pt x="94" y="55"/>
                  </a:lnTo>
                  <a:lnTo>
                    <a:pt x="94" y="50"/>
                  </a:lnTo>
                  <a:lnTo>
                    <a:pt x="28" y="50"/>
                  </a:lnTo>
                  <a:lnTo>
                    <a:pt x="28" y="50"/>
                  </a:lnTo>
                  <a:close/>
                  <a:moveTo>
                    <a:pt x="28" y="34"/>
                  </a:moveTo>
                  <a:lnTo>
                    <a:pt x="28" y="38"/>
                  </a:lnTo>
                  <a:lnTo>
                    <a:pt x="94" y="38"/>
                  </a:lnTo>
                  <a:lnTo>
                    <a:pt x="94" y="34"/>
                  </a:lnTo>
                  <a:lnTo>
                    <a:pt x="28" y="34"/>
                  </a:lnTo>
                  <a:close/>
                </a:path>
              </a:pathLst>
            </a:custGeom>
            <a:solidFill>
              <a:srgbClr val="E50000"/>
            </a:solidFill>
            <a:ln>
              <a:noFill/>
            </a:ln>
          </p:spPr>
          <p:txBody>
            <a:bodyPr vert="horz" wrap="square" lIns="68580" tIns="34290" rIns="68580" bIns="34290" numCol="1" anchor="t" anchorCtr="0" compatLnSpc="1"/>
            <a:p>
              <a:endParaRPr lang="zh-CN" altLang="en-US" sz="1350">
                <a:latin typeface="方正黑体简体" panose="02010601030101010101" charset="-122"/>
                <a:ea typeface="方正黑体简体" panose="02010601030101010101" charset="-122"/>
              </a:endParaRPr>
            </a:p>
          </p:txBody>
        </p:sp>
      </p:grpSp>
      <p:sp>
        <p:nvSpPr>
          <p:cNvPr id="35" name="文本框 34"/>
          <p:cNvSpPr txBox="1"/>
          <p:nvPr/>
        </p:nvSpPr>
        <p:spPr>
          <a:xfrm>
            <a:off x="989648" y="413835"/>
            <a:ext cx="7737634" cy="64516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三、到二〇三五年全面建成经济强省、美丽河北和基本实现社会主义现代化远景目标</a:t>
            </a:r>
            <a:endParaRPr lang="en-US" alt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0" name="组合 9"/>
          <p:cNvGrpSpPr/>
          <p:nvPr/>
        </p:nvGrpSpPr>
        <p:grpSpPr>
          <a:xfrm>
            <a:off x="-195580" y="0"/>
            <a:ext cx="9419590" cy="5144135"/>
            <a:chOff x="-308" y="0"/>
            <a:chExt cx="14834" cy="8101"/>
          </a:xfrm>
        </p:grpSpPr>
        <p:pic>
          <p:nvPicPr>
            <p:cNvPr id="13" name="图片 12" descr="555555555555555555555"/>
            <p:cNvPicPr>
              <a:picLocks noChangeAspect="1"/>
            </p:cNvPicPr>
            <p:nvPr/>
          </p:nvPicPr>
          <p:blipFill>
            <a:blip r:embed="rId1"/>
            <a:stretch>
              <a:fillRect/>
            </a:stretch>
          </p:blipFill>
          <p:spPr>
            <a:xfrm>
              <a:off x="-308" y="0"/>
              <a:ext cx="14834" cy="8101"/>
            </a:xfrm>
            <a:prstGeom prst="rect">
              <a:avLst/>
            </a:prstGeom>
          </p:spPr>
        </p:pic>
        <p:pic>
          <p:nvPicPr>
            <p:cNvPr id="17" name="图片"/>
            <p:cNvPicPr>
              <a:picLocks noChangeAspect="1"/>
            </p:cNvPicPr>
            <p:nvPr/>
          </p:nvPicPr>
          <p:blipFill rotWithShape="1">
            <a:blip r:embed="rId2" cstate="screen"/>
            <a:srcRect t="28373" b="16234"/>
            <a:stretch>
              <a:fillRect/>
            </a:stretch>
          </p:blipFill>
          <p:spPr>
            <a:xfrm flipH="1">
              <a:off x="1" y="6259"/>
              <a:ext cx="14400" cy="1842"/>
            </a:xfrm>
            <a:prstGeom prst="rect">
              <a:avLst/>
            </a:prstGeom>
          </p:spPr>
        </p:pic>
        <p:pic>
          <p:nvPicPr>
            <p:cNvPr id="16" name="图片"/>
            <p:cNvPicPr>
              <a:picLocks noChangeAspect="1"/>
            </p:cNvPicPr>
            <p:nvPr/>
          </p:nvPicPr>
          <p:blipFill rotWithShape="1">
            <a:blip r:embed="rId2" cstate="screen"/>
            <a:srcRect t="28373" b="16234"/>
            <a:stretch>
              <a:fillRect/>
            </a:stretch>
          </p:blipFill>
          <p:spPr>
            <a:xfrm rot="10800000" flipH="1">
              <a:off x="0" y="0"/>
              <a:ext cx="14401" cy="793"/>
            </a:xfrm>
            <a:prstGeom prst="rect">
              <a:avLst/>
            </a:prstGeom>
          </p:spPr>
        </p:pic>
        <p:pic>
          <p:nvPicPr>
            <p:cNvPr id="18" name="图片 17" descr="背景1"/>
            <p:cNvPicPr>
              <a:picLocks noChangeAspect="1"/>
            </p:cNvPicPr>
            <p:nvPr/>
          </p:nvPicPr>
          <p:blipFill>
            <a:blip r:embed="rId3"/>
            <a:stretch>
              <a:fillRect/>
            </a:stretch>
          </p:blipFill>
          <p:spPr>
            <a:xfrm>
              <a:off x="301" y="171"/>
              <a:ext cx="1182" cy="1170"/>
            </a:xfrm>
            <a:prstGeom prst="rect">
              <a:avLst/>
            </a:prstGeom>
          </p:spPr>
        </p:pic>
      </p:grpSp>
      <p:grpSp>
        <p:nvGrpSpPr>
          <p:cNvPr id="4" name="组合 3"/>
          <p:cNvGrpSpPr/>
          <p:nvPr/>
        </p:nvGrpSpPr>
        <p:grpSpPr>
          <a:xfrm>
            <a:off x="1874044" y="1577790"/>
            <a:ext cx="5408771" cy="846296"/>
            <a:chOff x="3935" y="3312"/>
            <a:chExt cx="11357" cy="1777"/>
          </a:xfrm>
        </p:grpSpPr>
        <p:grpSp>
          <p:nvGrpSpPr>
            <p:cNvPr id="12" name="组合 11"/>
            <p:cNvGrpSpPr/>
            <p:nvPr/>
          </p:nvGrpSpPr>
          <p:grpSpPr>
            <a:xfrm>
              <a:off x="3935" y="3312"/>
              <a:ext cx="11357" cy="1777"/>
              <a:chOff x="8483" y="8009"/>
              <a:chExt cx="16016" cy="2510"/>
            </a:xfrm>
          </p:grpSpPr>
          <p:sp>
            <p:nvSpPr>
              <p:cNvPr id="14" name="矩形 13"/>
              <p:cNvSpPr/>
              <p:nvPr/>
            </p:nvSpPr>
            <p:spPr>
              <a:xfrm>
                <a:off x="8483" y="8009"/>
                <a:ext cx="16016" cy="2247"/>
              </a:xfrm>
              <a:prstGeom prst="rect">
                <a:avLst/>
              </a:prstGeom>
              <a:solidFill>
                <a:srgbClr val="FFFFFF"/>
              </a:solid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5" name="矩形 95"/>
              <p:cNvSpPr/>
              <p:nvPr/>
            </p:nvSpPr>
            <p:spPr>
              <a:xfrm flipH="1">
                <a:off x="8725" y="10251"/>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00" name="文本框 99"/>
            <p:cNvSpPr txBox="1"/>
            <p:nvPr/>
          </p:nvSpPr>
          <p:spPr>
            <a:xfrm>
              <a:off x="5441" y="3434"/>
              <a:ext cx="9680" cy="1355"/>
            </a:xfrm>
            <a:prstGeom prst="rect">
              <a:avLst/>
            </a:prstGeom>
            <a:noFill/>
            <a:ln w="9525">
              <a:noFill/>
            </a:ln>
          </p:spPr>
          <p:txBody>
            <a:bodyPr wrap="square">
              <a:spAutoFit/>
            </a:bodyPr>
            <a:p>
              <a:pPr indent="0" fontAlgn="auto">
                <a:lnSpc>
                  <a:spcPct val="150000"/>
                </a:lnSpc>
              </a:pPr>
              <a:r>
                <a:rPr lang="en-US" altLang="zh-CN" sz="1200">
                  <a:solidFill>
                    <a:srgbClr val="333333"/>
                  </a:solidFill>
                  <a:latin typeface="微软雅黑" panose="020B0503020204020204" charset="-122"/>
                  <a:ea typeface="微软雅黑" panose="020B0503020204020204" charset="-122"/>
                  <a:sym typeface="+mn-ea"/>
                </a:rPr>
                <a:t>       </a:t>
              </a:r>
              <a:r>
                <a:rPr lang="zh-CN" sz="1200">
                  <a:solidFill>
                    <a:srgbClr val="333333"/>
                  </a:solidFill>
                  <a:latin typeface="微软雅黑" panose="020B0503020204020204" charset="-122"/>
                  <a:ea typeface="微软雅黑" panose="020B0503020204020204" charset="-122"/>
                  <a:sym typeface="+mn-ea"/>
                </a:rPr>
                <a:t>社会事业全面进步，建成文化强省、教育强省、人才强省、体育强省、健康河北，公民素质和社会文明程度达到新高度。</a:t>
              </a:r>
              <a:endParaRPr lang="zh-CN" altLang="en-US" sz="1350">
                <a:latin typeface="微软雅黑" panose="020B0503020204020204" charset="-122"/>
                <a:ea typeface="微软雅黑" panose="020B0503020204020204" charset="-122"/>
              </a:endParaRPr>
            </a:p>
          </p:txBody>
        </p:sp>
        <p:sp>
          <p:nvSpPr>
            <p:cNvPr id="8" name="Freeform 626"/>
            <p:cNvSpPr>
              <a:spLocks noEditPoints="1"/>
            </p:cNvSpPr>
            <p:nvPr/>
          </p:nvSpPr>
          <p:spPr bwMode="auto">
            <a:xfrm>
              <a:off x="4486" y="3715"/>
              <a:ext cx="653" cy="744"/>
            </a:xfrm>
            <a:custGeom>
              <a:avLst/>
              <a:gdLst>
                <a:gd name="T0" fmla="*/ 38 w 57"/>
                <a:gd name="T1" fmla="*/ 4 h 65"/>
                <a:gd name="T2" fmla="*/ 46 w 57"/>
                <a:gd name="T3" fmla="*/ 37 h 65"/>
                <a:gd name="T4" fmla="*/ 41 w 57"/>
                <a:gd name="T5" fmla="*/ 9 h 65"/>
                <a:gd name="T6" fmla="*/ 8 w 57"/>
                <a:gd name="T7" fmla="*/ 12 h 65"/>
                <a:gd name="T8" fmla="*/ 3 w 57"/>
                <a:gd name="T9" fmla="*/ 12 h 65"/>
                <a:gd name="T10" fmla="*/ 8 w 57"/>
                <a:gd name="T11" fmla="*/ 56 h 65"/>
                <a:gd name="T12" fmla="*/ 8 w 57"/>
                <a:gd name="T13" fmla="*/ 60 h 65"/>
                <a:gd name="T14" fmla="*/ 0 w 57"/>
                <a:gd name="T15" fmla="*/ 12 h 65"/>
                <a:gd name="T16" fmla="*/ 8 w 57"/>
                <a:gd name="T17" fmla="*/ 0 h 65"/>
                <a:gd name="T18" fmla="*/ 33 w 57"/>
                <a:gd name="T19" fmla="*/ 42 h 65"/>
                <a:gd name="T20" fmla="*/ 33 w 57"/>
                <a:gd name="T21" fmla="*/ 64 h 65"/>
                <a:gd name="T22" fmla="*/ 54 w 57"/>
                <a:gd name="T23" fmla="*/ 65 h 65"/>
                <a:gd name="T24" fmla="*/ 57 w 57"/>
                <a:gd name="T25" fmla="*/ 44 h 65"/>
                <a:gd name="T26" fmla="*/ 54 w 57"/>
                <a:gd name="T27" fmla="*/ 41 h 65"/>
                <a:gd name="T28" fmla="*/ 16 w 57"/>
                <a:gd name="T29" fmla="*/ 46 h 65"/>
                <a:gd name="T30" fmla="*/ 30 w 57"/>
                <a:gd name="T31" fmla="*/ 39 h 65"/>
                <a:gd name="T32" fmla="*/ 33 w 57"/>
                <a:gd name="T33" fmla="*/ 37 h 65"/>
                <a:gd name="T34" fmla="*/ 30 w 57"/>
                <a:gd name="T35" fmla="*/ 39 h 65"/>
                <a:gd name="T36" fmla="*/ 7 w 57"/>
                <a:gd name="T37" fmla="*/ 45 h 65"/>
                <a:gd name="T38" fmla="*/ 8 w 57"/>
                <a:gd name="T39" fmla="*/ 51 h 65"/>
                <a:gd name="T40" fmla="*/ 14 w 57"/>
                <a:gd name="T41" fmla="*/ 50 h 65"/>
                <a:gd name="T42" fmla="*/ 13 w 57"/>
                <a:gd name="T43" fmla="*/ 44 h 65"/>
                <a:gd name="T44" fmla="*/ 9 w 57"/>
                <a:gd name="T45" fmla="*/ 45 h 65"/>
                <a:gd name="T46" fmla="*/ 13 w 57"/>
                <a:gd name="T47" fmla="*/ 45 h 65"/>
                <a:gd name="T48" fmla="*/ 7 w 57"/>
                <a:gd name="T49" fmla="*/ 35 h 65"/>
                <a:gd name="T50" fmla="*/ 8 w 57"/>
                <a:gd name="T51" fmla="*/ 42 h 65"/>
                <a:gd name="T52" fmla="*/ 14 w 57"/>
                <a:gd name="T53" fmla="*/ 41 h 65"/>
                <a:gd name="T54" fmla="*/ 13 w 57"/>
                <a:gd name="T55" fmla="*/ 34 h 65"/>
                <a:gd name="T56" fmla="*/ 9 w 57"/>
                <a:gd name="T57" fmla="*/ 36 h 65"/>
                <a:gd name="T58" fmla="*/ 13 w 57"/>
                <a:gd name="T59" fmla="*/ 36 h 65"/>
                <a:gd name="T60" fmla="*/ 36 w 57"/>
                <a:gd name="T61" fmla="*/ 29 h 65"/>
                <a:gd name="T62" fmla="*/ 8 w 57"/>
                <a:gd name="T63" fmla="*/ 24 h 65"/>
                <a:gd name="T64" fmla="*/ 7 w 57"/>
                <a:gd name="T65" fmla="*/ 31 h 65"/>
                <a:gd name="T66" fmla="*/ 13 w 57"/>
                <a:gd name="T67" fmla="*/ 32 h 65"/>
                <a:gd name="T68" fmla="*/ 14 w 57"/>
                <a:gd name="T69" fmla="*/ 25 h 65"/>
                <a:gd name="T70" fmla="*/ 8 w 57"/>
                <a:gd name="T71" fmla="*/ 24 h 65"/>
                <a:gd name="T72" fmla="*/ 9 w 57"/>
                <a:gd name="T73" fmla="*/ 30 h 65"/>
                <a:gd name="T74" fmla="*/ 16 w 57"/>
                <a:gd name="T75" fmla="*/ 18 h 65"/>
                <a:gd name="T76" fmla="*/ 36 w 57"/>
                <a:gd name="T77" fmla="*/ 18 h 65"/>
                <a:gd name="T78" fmla="*/ 7 w 57"/>
                <a:gd name="T79" fmla="*/ 15 h 65"/>
                <a:gd name="T80" fmla="*/ 7 w 57"/>
                <a:gd name="T81" fmla="*/ 23 h 65"/>
                <a:gd name="T82" fmla="*/ 14 w 57"/>
                <a:gd name="T83" fmla="*/ 23 h 65"/>
                <a:gd name="T84" fmla="*/ 14 w 57"/>
                <a:gd name="T85" fmla="*/ 15 h 65"/>
                <a:gd name="T86" fmla="*/ 13 w 57"/>
                <a:gd name="T87" fmla="*/ 17 h 65"/>
                <a:gd name="T88" fmla="*/ 13 w 57"/>
                <a:gd name="T89" fmla="*/ 21 h 65"/>
                <a:gd name="T90" fmla="*/ 42 w 57"/>
                <a:gd name="T91" fmla="*/ 63 h 65"/>
                <a:gd name="T92" fmla="*/ 55 w 57"/>
                <a:gd name="T93" fmla="*/ 46 h 65"/>
                <a:gd name="T94" fmla="*/ 43 w 57"/>
                <a:gd name="T95" fmla="*/ 57 h 65"/>
                <a:gd name="T96" fmla="*/ 34 w 57"/>
                <a:gd name="T97"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 h="65">
                  <a:moveTo>
                    <a:pt x="8" y="0"/>
                  </a:moveTo>
                  <a:cubicBezTo>
                    <a:pt x="38" y="0"/>
                    <a:pt x="38" y="0"/>
                    <a:pt x="38" y="0"/>
                  </a:cubicBezTo>
                  <a:cubicBezTo>
                    <a:pt x="38" y="4"/>
                    <a:pt x="38" y="4"/>
                    <a:pt x="38" y="4"/>
                  </a:cubicBezTo>
                  <a:cubicBezTo>
                    <a:pt x="40" y="4"/>
                    <a:pt x="42" y="5"/>
                    <a:pt x="43" y="6"/>
                  </a:cubicBezTo>
                  <a:cubicBezTo>
                    <a:pt x="45" y="8"/>
                    <a:pt x="46" y="10"/>
                    <a:pt x="46" y="12"/>
                  </a:cubicBezTo>
                  <a:cubicBezTo>
                    <a:pt x="46" y="37"/>
                    <a:pt x="46" y="37"/>
                    <a:pt x="46" y="37"/>
                  </a:cubicBezTo>
                  <a:cubicBezTo>
                    <a:pt x="42" y="37"/>
                    <a:pt x="42" y="37"/>
                    <a:pt x="42" y="37"/>
                  </a:cubicBezTo>
                  <a:cubicBezTo>
                    <a:pt x="42" y="12"/>
                    <a:pt x="42" y="12"/>
                    <a:pt x="42" y="12"/>
                  </a:cubicBezTo>
                  <a:cubicBezTo>
                    <a:pt x="42" y="11"/>
                    <a:pt x="42" y="10"/>
                    <a:pt x="41" y="9"/>
                  </a:cubicBezTo>
                  <a:cubicBezTo>
                    <a:pt x="40" y="8"/>
                    <a:pt x="39" y="8"/>
                    <a:pt x="38" y="8"/>
                  </a:cubicBezTo>
                  <a:cubicBezTo>
                    <a:pt x="38" y="12"/>
                    <a:pt x="38" y="12"/>
                    <a:pt x="38" y="12"/>
                  </a:cubicBezTo>
                  <a:cubicBezTo>
                    <a:pt x="8" y="12"/>
                    <a:pt x="8" y="12"/>
                    <a:pt x="8" y="12"/>
                  </a:cubicBezTo>
                  <a:cubicBezTo>
                    <a:pt x="8" y="8"/>
                    <a:pt x="8" y="8"/>
                    <a:pt x="8" y="8"/>
                  </a:cubicBezTo>
                  <a:cubicBezTo>
                    <a:pt x="6" y="8"/>
                    <a:pt x="5" y="8"/>
                    <a:pt x="5" y="9"/>
                  </a:cubicBezTo>
                  <a:cubicBezTo>
                    <a:pt x="4" y="10"/>
                    <a:pt x="3" y="11"/>
                    <a:pt x="3" y="12"/>
                  </a:cubicBezTo>
                  <a:cubicBezTo>
                    <a:pt x="3" y="52"/>
                    <a:pt x="3" y="52"/>
                    <a:pt x="3" y="52"/>
                  </a:cubicBezTo>
                  <a:cubicBezTo>
                    <a:pt x="3" y="53"/>
                    <a:pt x="4" y="54"/>
                    <a:pt x="5" y="55"/>
                  </a:cubicBezTo>
                  <a:cubicBezTo>
                    <a:pt x="6" y="56"/>
                    <a:pt x="7" y="56"/>
                    <a:pt x="8" y="56"/>
                  </a:cubicBezTo>
                  <a:cubicBezTo>
                    <a:pt x="28" y="56"/>
                    <a:pt x="28" y="56"/>
                    <a:pt x="28" y="56"/>
                  </a:cubicBezTo>
                  <a:cubicBezTo>
                    <a:pt x="28" y="60"/>
                    <a:pt x="28" y="60"/>
                    <a:pt x="28" y="60"/>
                  </a:cubicBezTo>
                  <a:cubicBezTo>
                    <a:pt x="8" y="60"/>
                    <a:pt x="8" y="60"/>
                    <a:pt x="8" y="60"/>
                  </a:cubicBezTo>
                  <a:cubicBezTo>
                    <a:pt x="6" y="60"/>
                    <a:pt x="4" y="59"/>
                    <a:pt x="2" y="58"/>
                  </a:cubicBezTo>
                  <a:cubicBezTo>
                    <a:pt x="1" y="56"/>
                    <a:pt x="0" y="54"/>
                    <a:pt x="0" y="52"/>
                  </a:cubicBezTo>
                  <a:cubicBezTo>
                    <a:pt x="0" y="12"/>
                    <a:pt x="0" y="12"/>
                    <a:pt x="0" y="12"/>
                  </a:cubicBezTo>
                  <a:cubicBezTo>
                    <a:pt x="0" y="10"/>
                    <a:pt x="1" y="8"/>
                    <a:pt x="2" y="6"/>
                  </a:cubicBezTo>
                  <a:cubicBezTo>
                    <a:pt x="4" y="5"/>
                    <a:pt x="5" y="4"/>
                    <a:pt x="8" y="4"/>
                  </a:cubicBezTo>
                  <a:cubicBezTo>
                    <a:pt x="8" y="0"/>
                    <a:pt x="8" y="0"/>
                    <a:pt x="8" y="0"/>
                  </a:cubicBezTo>
                  <a:close/>
                  <a:moveTo>
                    <a:pt x="54" y="41"/>
                  </a:moveTo>
                  <a:cubicBezTo>
                    <a:pt x="35" y="41"/>
                    <a:pt x="35" y="41"/>
                    <a:pt x="35" y="41"/>
                  </a:cubicBezTo>
                  <a:cubicBezTo>
                    <a:pt x="34" y="41"/>
                    <a:pt x="34" y="41"/>
                    <a:pt x="33" y="42"/>
                  </a:cubicBezTo>
                  <a:cubicBezTo>
                    <a:pt x="32" y="42"/>
                    <a:pt x="32" y="43"/>
                    <a:pt x="32" y="44"/>
                  </a:cubicBezTo>
                  <a:cubicBezTo>
                    <a:pt x="32" y="62"/>
                    <a:pt x="32" y="62"/>
                    <a:pt x="32" y="62"/>
                  </a:cubicBezTo>
                  <a:cubicBezTo>
                    <a:pt x="32" y="63"/>
                    <a:pt x="32" y="64"/>
                    <a:pt x="33" y="64"/>
                  </a:cubicBezTo>
                  <a:cubicBezTo>
                    <a:pt x="33" y="64"/>
                    <a:pt x="33" y="64"/>
                    <a:pt x="33" y="64"/>
                  </a:cubicBezTo>
                  <a:cubicBezTo>
                    <a:pt x="34" y="65"/>
                    <a:pt x="34" y="65"/>
                    <a:pt x="35" y="65"/>
                  </a:cubicBezTo>
                  <a:cubicBezTo>
                    <a:pt x="54" y="65"/>
                    <a:pt x="54" y="65"/>
                    <a:pt x="54" y="65"/>
                  </a:cubicBezTo>
                  <a:cubicBezTo>
                    <a:pt x="55" y="65"/>
                    <a:pt x="56" y="65"/>
                    <a:pt x="56" y="64"/>
                  </a:cubicBezTo>
                  <a:cubicBezTo>
                    <a:pt x="57" y="64"/>
                    <a:pt x="57" y="63"/>
                    <a:pt x="57" y="62"/>
                  </a:cubicBezTo>
                  <a:cubicBezTo>
                    <a:pt x="57" y="44"/>
                    <a:pt x="57" y="44"/>
                    <a:pt x="57" y="44"/>
                  </a:cubicBezTo>
                  <a:cubicBezTo>
                    <a:pt x="57" y="43"/>
                    <a:pt x="57" y="42"/>
                    <a:pt x="56" y="42"/>
                  </a:cubicBezTo>
                  <a:cubicBezTo>
                    <a:pt x="56" y="42"/>
                    <a:pt x="56" y="42"/>
                    <a:pt x="56" y="42"/>
                  </a:cubicBezTo>
                  <a:cubicBezTo>
                    <a:pt x="56" y="41"/>
                    <a:pt x="55" y="41"/>
                    <a:pt x="54" y="41"/>
                  </a:cubicBezTo>
                  <a:close/>
                  <a:moveTo>
                    <a:pt x="28" y="48"/>
                  </a:moveTo>
                  <a:cubicBezTo>
                    <a:pt x="28" y="46"/>
                    <a:pt x="28" y="46"/>
                    <a:pt x="28" y="46"/>
                  </a:cubicBezTo>
                  <a:cubicBezTo>
                    <a:pt x="16" y="46"/>
                    <a:pt x="16" y="46"/>
                    <a:pt x="16" y="46"/>
                  </a:cubicBezTo>
                  <a:cubicBezTo>
                    <a:pt x="16" y="48"/>
                    <a:pt x="16" y="48"/>
                    <a:pt x="16" y="48"/>
                  </a:cubicBezTo>
                  <a:cubicBezTo>
                    <a:pt x="28" y="48"/>
                    <a:pt x="28" y="48"/>
                    <a:pt x="28" y="48"/>
                  </a:cubicBezTo>
                  <a:close/>
                  <a:moveTo>
                    <a:pt x="30" y="39"/>
                  </a:moveTo>
                  <a:cubicBezTo>
                    <a:pt x="30" y="39"/>
                    <a:pt x="30" y="39"/>
                    <a:pt x="30" y="39"/>
                  </a:cubicBezTo>
                  <a:cubicBezTo>
                    <a:pt x="30" y="39"/>
                    <a:pt x="30" y="39"/>
                    <a:pt x="30" y="39"/>
                  </a:cubicBezTo>
                  <a:cubicBezTo>
                    <a:pt x="31" y="38"/>
                    <a:pt x="32" y="37"/>
                    <a:pt x="33" y="37"/>
                  </a:cubicBezTo>
                  <a:cubicBezTo>
                    <a:pt x="16" y="37"/>
                    <a:pt x="16" y="37"/>
                    <a:pt x="16" y="37"/>
                  </a:cubicBezTo>
                  <a:cubicBezTo>
                    <a:pt x="16" y="39"/>
                    <a:pt x="16" y="39"/>
                    <a:pt x="16" y="39"/>
                  </a:cubicBezTo>
                  <a:cubicBezTo>
                    <a:pt x="30" y="39"/>
                    <a:pt x="30" y="39"/>
                    <a:pt x="30" y="39"/>
                  </a:cubicBezTo>
                  <a:close/>
                  <a:moveTo>
                    <a:pt x="8" y="44"/>
                  </a:moveTo>
                  <a:cubicBezTo>
                    <a:pt x="7" y="44"/>
                    <a:pt x="7" y="44"/>
                    <a:pt x="7" y="44"/>
                  </a:cubicBezTo>
                  <a:cubicBezTo>
                    <a:pt x="7" y="45"/>
                    <a:pt x="7" y="45"/>
                    <a:pt x="7" y="45"/>
                  </a:cubicBezTo>
                  <a:cubicBezTo>
                    <a:pt x="7" y="50"/>
                    <a:pt x="7" y="50"/>
                    <a:pt x="7" y="50"/>
                  </a:cubicBezTo>
                  <a:cubicBezTo>
                    <a:pt x="7" y="51"/>
                    <a:pt x="7" y="51"/>
                    <a:pt x="7" y="51"/>
                  </a:cubicBezTo>
                  <a:cubicBezTo>
                    <a:pt x="8" y="51"/>
                    <a:pt x="8" y="51"/>
                    <a:pt x="8" y="51"/>
                  </a:cubicBezTo>
                  <a:cubicBezTo>
                    <a:pt x="13" y="51"/>
                    <a:pt x="13" y="51"/>
                    <a:pt x="13" y="51"/>
                  </a:cubicBezTo>
                  <a:cubicBezTo>
                    <a:pt x="14" y="51"/>
                    <a:pt x="14" y="51"/>
                    <a:pt x="14" y="51"/>
                  </a:cubicBezTo>
                  <a:cubicBezTo>
                    <a:pt x="14" y="50"/>
                    <a:pt x="14" y="50"/>
                    <a:pt x="14" y="50"/>
                  </a:cubicBezTo>
                  <a:cubicBezTo>
                    <a:pt x="14" y="45"/>
                    <a:pt x="14" y="45"/>
                    <a:pt x="14" y="45"/>
                  </a:cubicBezTo>
                  <a:cubicBezTo>
                    <a:pt x="14" y="44"/>
                    <a:pt x="14" y="44"/>
                    <a:pt x="14" y="44"/>
                  </a:cubicBezTo>
                  <a:cubicBezTo>
                    <a:pt x="13" y="44"/>
                    <a:pt x="13" y="44"/>
                    <a:pt x="13" y="44"/>
                  </a:cubicBezTo>
                  <a:cubicBezTo>
                    <a:pt x="8" y="44"/>
                    <a:pt x="8" y="44"/>
                    <a:pt x="8" y="44"/>
                  </a:cubicBezTo>
                  <a:close/>
                  <a:moveTo>
                    <a:pt x="13" y="45"/>
                  </a:moveTo>
                  <a:cubicBezTo>
                    <a:pt x="9" y="45"/>
                    <a:pt x="9" y="45"/>
                    <a:pt x="9" y="45"/>
                  </a:cubicBezTo>
                  <a:cubicBezTo>
                    <a:pt x="9" y="49"/>
                    <a:pt x="9" y="49"/>
                    <a:pt x="9" y="49"/>
                  </a:cubicBezTo>
                  <a:cubicBezTo>
                    <a:pt x="13" y="49"/>
                    <a:pt x="13" y="49"/>
                    <a:pt x="13" y="49"/>
                  </a:cubicBezTo>
                  <a:cubicBezTo>
                    <a:pt x="13" y="45"/>
                    <a:pt x="13" y="45"/>
                    <a:pt x="13" y="45"/>
                  </a:cubicBezTo>
                  <a:close/>
                  <a:moveTo>
                    <a:pt x="8" y="34"/>
                  </a:moveTo>
                  <a:cubicBezTo>
                    <a:pt x="7" y="34"/>
                    <a:pt x="7" y="34"/>
                    <a:pt x="7" y="34"/>
                  </a:cubicBezTo>
                  <a:cubicBezTo>
                    <a:pt x="7" y="35"/>
                    <a:pt x="7" y="35"/>
                    <a:pt x="7" y="35"/>
                  </a:cubicBezTo>
                  <a:cubicBezTo>
                    <a:pt x="7" y="41"/>
                    <a:pt x="7" y="41"/>
                    <a:pt x="7" y="41"/>
                  </a:cubicBezTo>
                  <a:cubicBezTo>
                    <a:pt x="7" y="42"/>
                    <a:pt x="7" y="42"/>
                    <a:pt x="7" y="42"/>
                  </a:cubicBezTo>
                  <a:cubicBezTo>
                    <a:pt x="8" y="42"/>
                    <a:pt x="8" y="42"/>
                    <a:pt x="8" y="42"/>
                  </a:cubicBezTo>
                  <a:cubicBezTo>
                    <a:pt x="13" y="42"/>
                    <a:pt x="13" y="42"/>
                    <a:pt x="13" y="42"/>
                  </a:cubicBezTo>
                  <a:cubicBezTo>
                    <a:pt x="14" y="42"/>
                    <a:pt x="14" y="42"/>
                    <a:pt x="14" y="42"/>
                  </a:cubicBezTo>
                  <a:cubicBezTo>
                    <a:pt x="14" y="41"/>
                    <a:pt x="14" y="41"/>
                    <a:pt x="14" y="41"/>
                  </a:cubicBezTo>
                  <a:cubicBezTo>
                    <a:pt x="14" y="35"/>
                    <a:pt x="14" y="35"/>
                    <a:pt x="14" y="35"/>
                  </a:cubicBezTo>
                  <a:cubicBezTo>
                    <a:pt x="14" y="34"/>
                    <a:pt x="14" y="34"/>
                    <a:pt x="14" y="34"/>
                  </a:cubicBezTo>
                  <a:cubicBezTo>
                    <a:pt x="13" y="34"/>
                    <a:pt x="13" y="34"/>
                    <a:pt x="13" y="34"/>
                  </a:cubicBezTo>
                  <a:cubicBezTo>
                    <a:pt x="8" y="34"/>
                    <a:pt x="8" y="34"/>
                    <a:pt x="8" y="34"/>
                  </a:cubicBezTo>
                  <a:close/>
                  <a:moveTo>
                    <a:pt x="13" y="36"/>
                  </a:moveTo>
                  <a:cubicBezTo>
                    <a:pt x="9" y="36"/>
                    <a:pt x="9" y="36"/>
                    <a:pt x="9" y="36"/>
                  </a:cubicBezTo>
                  <a:cubicBezTo>
                    <a:pt x="9" y="40"/>
                    <a:pt x="9" y="40"/>
                    <a:pt x="9" y="40"/>
                  </a:cubicBezTo>
                  <a:cubicBezTo>
                    <a:pt x="13" y="40"/>
                    <a:pt x="13" y="40"/>
                    <a:pt x="13" y="40"/>
                  </a:cubicBezTo>
                  <a:cubicBezTo>
                    <a:pt x="13" y="36"/>
                    <a:pt x="13" y="36"/>
                    <a:pt x="13" y="36"/>
                  </a:cubicBezTo>
                  <a:close/>
                  <a:moveTo>
                    <a:pt x="16" y="27"/>
                  </a:moveTo>
                  <a:cubicBezTo>
                    <a:pt x="16" y="29"/>
                    <a:pt x="16" y="29"/>
                    <a:pt x="16" y="29"/>
                  </a:cubicBezTo>
                  <a:cubicBezTo>
                    <a:pt x="36" y="29"/>
                    <a:pt x="36" y="29"/>
                    <a:pt x="36" y="29"/>
                  </a:cubicBezTo>
                  <a:cubicBezTo>
                    <a:pt x="36" y="27"/>
                    <a:pt x="36" y="27"/>
                    <a:pt x="36" y="27"/>
                  </a:cubicBezTo>
                  <a:cubicBezTo>
                    <a:pt x="16" y="27"/>
                    <a:pt x="16" y="27"/>
                    <a:pt x="16" y="27"/>
                  </a:cubicBezTo>
                  <a:close/>
                  <a:moveTo>
                    <a:pt x="8" y="24"/>
                  </a:moveTo>
                  <a:cubicBezTo>
                    <a:pt x="7" y="24"/>
                    <a:pt x="7" y="24"/>
                    <a:pt x="7" y="24"/>
                  </a:cubicBezTo>
                  <a:cubicBezTo>
                    <a:pt x="7" y="25"/>
                    <a:pt x="7" y="25"/>
                    <a:pt x="7" y="25"/>
                  </a:cubicBezTo>
                  <a:cubicBezTo>
                    <a:pt x="7" y="31"/>
                    <a:pt x="7" y="31"/>
                    <a:pt x="7" y="31"/>
                  </a:cubicBezTo>
                  <a:cubicBezTo>
                    <a:pt x="7" y="32"/>
                    <a:pt x="7" y="32"/>
                    <a:pt x="7" y="32"/>
                  </a:cubicBezTo>
                  <a:cubicBezTo>
                    <a:pt x="8" y="32"/>
                    <a:pt x="8" y="32"/>
                    <a:pt x="8" y="32"/>
                  </a:cubicBezTo>
                  <a:cubicBezTo>
                    <a:pt x="13" y="32"/>
                    <a:pt x="13" y="32"/>
                    <a:pt x="13" y="32"/>
                  </a:cubicBezTo>
                  <a:cubicBezTo>
                    <a:pt x="14" y="32"/>
                    <a:pt x="14" y="32"/>
                    <a:pt x="14" y="32"/>
                  </a:cubicBezTo>
                  <a:cubicBezTo>
                    <a:pt x="14" y="31"/>
                    <a:pt x="14" y="31"/>
                    <a:pt x="14" y="31"/>
                  </a:cubicBezTo>
                  <a:cubicBezTo>
                    <a:pt x="14" y="25"/>
                    <a:pt x="14" y="25"/>
                    <a:pt x="14" y="25"/>
                  </a:cubicBezTo>
                  <a:cubicBezTo>
                    <a:pt x="14" y="24"/>
                    <a:pt x="14" y="24"/>
                    <a:pt x="14" y="24"/>
                  </a:cubicBezTo>
                  <a:cubicBezTo>
                    <a:pt x="13" y="24"/>
                    <a:pt x="13" y="24"/>
                    <a:pt x="13" y="24"/>
                  </a:cubicBezTo>
                  <a:cubicBezTo>
                    <a:pt x="8" y="24"/>
                    <a:pt x="8" y="24"/>
                    <a:pt x="8" y="24"/>
                  </a:cubicBezTo>
                  <a:close/>
                  <a:moveTo>
                    <a:pt x="13" y="26"/>
                  </a:moveTo>
                  <a:cubicBezTo>
                    <a:pt x="9" y="26"/>
                    <a:pt x="9" y="26"/>
                    <a:pt x="9" y="26"/>
                  </a:cubicBezTo>
                  <a:cubicBezTo>
                    <a:pt x="9" y="30"/>
                    <a:pt x="9" y="30"/>
                    <a:pt x="9" y="30"/>
                  </a:cubicBezTo>
                  <a:cubicBezTo>
                    <a:pt x="13" y="30"/>
                    <a:pt x="13" y="30"/>
                    <a:pt x="13" y="30"/>
                  </a:cubicBezTo>
                  <a:cubicBezTo>
                    <a:pt x="13" y="26"/>
                    <a:pt x="13" y="26"/>
                    <a:pt x="13" y="26"/>
                  </a:cubicBezTo>
                  <a:close/>
                  <a:moveTo>
                    <a:pt x="16" y="18"/>
                  </a:moveTo>
                  <a:cubicBezTo>
                    <a:pt x="16" y="20"/>
                    <a:pt x="16" y="20"/>
                    <a:pt x="16" y="20"/>
                  </a:cubicBezTo>
                  <a:cubicBezTo>
                    <a:pt x="36" y="20"/>
                    <a:pt x="36" y="20"/>
                    <a:pt x="36" y="20"/>
                  </a:cubicBezTo>
                  <a:cubicBezTo>
                    <a:pt x="36" y="18"/>
                    <a:pt x="36" y="18"/>
                    <a:pt x="36" y="18"/>
                  </a:cubicBezTo>
                  <a:cubicBezTo>
                    <a:pt x="16" y="18"/>
                    <a:pt x="16" y="18"/>
                    <a:pt x="16" y="18"/>
                  </a:cubicBezTo>
                  <a:close/>
                  <a:moveTo>
                    <a:pt x="8" y="15"/>
                  </a:moveTo>
                  <a:cubicBezTo>
                    <a:pt x="7" y="15"/>
                    <a:pt x="7" y="15"/>
                    <a:pt x="7" y="15"/>
                  </a:cubicBezTo>
                  <a:cubicBezTo>
                    <a:pt x="7" y="16"/>
                    <a:pt x="7" y="16"/>
                    <a:pt x="7" y="16"/>
                  </a:cubicBezTo>
                  <a:cubicBezTo>
                    <a:pt x="7" y="22"/>
                    <a:pt x="7" y="22"/>
                    <a:pt x="7" y="22"/>
                  </a:cubicBezTo>
                  <a:cubicBezTo>
                    <a:pt x="7" y="23"/>
                    <a:pt x="7" y="23"/>
                    <a:pt x="7" y="23"/>
                  </a:cubicBezTo>
                  <a:cubicBezTo>
                    <a:pt x="8" y="23"/>
                    <a:pt x="8" y="23"/>
                    <a:pt x="8" y="23"/>
                  </a:cubicBezTo>
                  <a:cubicBezTo>
                    <a:pt x="13" y="23"/>
                    <a:pt x="13" y="23"/>
                    <a:pt x="13" y="23"/>
                  </a:cubicBezTo>
                  <a:cubicBezTo>
                    <a:pt x="14" y="23"/>
                    <a:pt x="14" y="23"/>
                    <a:pt x="14" y="23"/>
                  </a:cubicBezTo>
                  <a:cubicBezTo>
                    <a:pt x="14" y="22"/>
                    <a:pt x="14" y="22"/>
                    <a:pt x="14" y="22"/>
                  </a:cubicBezTo>
                  <a:cubicBezTo>
                    <a:pt x="14" y="16"/>
                    <a:pt x="14" y="16"/>
                    <a:pt x="14" y="16"/>
                  </a:cubicBezTo>
                  <a:cubicBezTo>
                    <a:pt x="14" y="15"/>
                    <a:pt x="14" y="15"/>
                    <a:pt x="14" y="15"/>
                  </a:cubicBezTo>
                  <a:cubicBezTo>
                    <a:pt x="13" y="15"/>
                    <a:pt x="13" y="15"/>
                    <a:pt x="13" y="15"/>
                  </a:cubicBezTo>
                  <a:cubicBezTo>
                    <a:pt x="8" y="15"/>
                    <a:pt x="8" y="15"/>
                    <a:pt x="8" y="15"/>
                  </a:cubicBezTo>
                  <a:close/>
                  <a:moveTo>
                    <a:pt x="13" y="17"/>
                  </a:moveTo>
                  <a:cubicBezTo>
                    <a:pt x="9" y="17"/>
                    <a:pt x="9" y="17"/>
                    <a:pt x="9" y="17"/>
                  </a:cubicBezTo>
                  <a:cubicBezTo>
                    <a:pt x="9" y="21"/>
                    <a:pt x="9" y="21"/>
                    <a:pt x="9" y="21"/>
                  </a:cubicBezTo>
                  <a:cubicBezTo>
                    <a:pt x="13" y="21"/>
                    <a:pt x="13" y="21"/>
                    <a:pt x="13" y="21"/>
                  </a:cubicBezTo>
                  <a:cubicBezTo>
                    <a:pt x="13" y="17"/>
                    <a:pt x="13" y="17"/>
                    <a:pt x="13" y="17"/>
                  </a:cubicBezTo>
                  <a:close/>
                  <a:moveTo>
                    <a:pt x="34" y="53"/>
                  </a:moveTo>
                  <a:cubicBezTo>
                    <a:pt x="42" y="63"/>
                    <a:pt x="42" y="63"/>
                    <a:pt x="42" y="63"/>
                  </a:cubicBezTo>
                  <a:cubicBezTo>
                    <a:pt x="42" y="64"/>
                    <a:pt x="44" y="64"/>
                    <a:pt x="45" y="64"/>
                  </a:cubicBezTo>
                  <a:cubicBezTo>
                    <a:pt x="46" y="63"/>
                    <a:pt x="46" y="63"/>
                    <a:pt x="46" y="63"/>
                  </a:cubicBezTo>
                  <a:cubicBezTo>
                    <a:pt x="55" y="46"/>
                    <a:pt x="55" y="46"/>
                    <a:pt x="55" y="46"/>
                  </a:cubicBezTo>
                  <a:cubicBezTo>
                    <a:pt x="56" y="45"/>
                    <a:pt x="55" y="43"/>
                    <a:pt x="54" y="43"/>
                  </a:cubicBezTo>
                  <a:cubicBezTo>
                    <a:pt x="53" y="42"/>
                    <a:pt x="51" y="43"/>
                    <a:pt x="50" y="44"/>
                  </a:cubicBezTo>
                  <a:cubicBezTo>
                    <a:pt x="43" y="57"/>
                    <a:pt x="43" y="57"/>
                    <a:pt x="43" y="57"/>
                  </a:cubicBezTo>
                  <a:cubicBezTo>
                    <a:pt x="39" y="50"/>
                    <a:pt x="39" y="50"/>
                    <a:pt x="39" y="50"/>
                  </a:cubicBezTo>
                  <a:cubicBezTo>
                    <a:pt x="38" y="49"/>
                    <a:pt x="36" y="49"/>
                    <a:pt x="35" y="50"/>
                  </a:cubicBezTo>
                  <a:cubicBezTo>
                    <a:pt x="34" y="51"/>
                    <a:pt x="34" y="52"/>
                    <a:pt x="34" y="53"/>
                  </a:cubicBezTo>
                  <a:close/>
                </a:path>
              </a:pathLst>
            </a:custGeom>
            <a:solidFill>
              <a:srgbClr val="E50000"/>
            </a:solidFill>
            <a:ln>
              <a:noFill/>
            </a:ln>
          </p:spPr>
          <p:txBody>
            <a:bodyPr vert="horz" wrap="square" lIns="68580" tIns="34290" rIns="68580" bIns="34290" numCol="1" anchor="t" anchorCtr="0" compatLnSpc="1"/>
            <a:p>
              <a:endParaRPr lang="zh-CN" altLang="en-US" sz="1350">
                <a:latin typeface="方正黑体简体" panose="02010601030101010101" charset="-122"/>
                <a:ea typeface="方正黑体简体" panose="02010601030101010101" charset="-122"/>
              </a:endParaRPr>
            </a:p>
          </p:txBody>
        </p:sp>
      </p:grpSp>
      <p:grpSp>
        <p:nvGrpSpPr>
          <p:cNvPr id="7" name="组合 6"/>
          <p:cNvGrpSpPr/>
          <p:nvPr/>
        </p:nvGrpSpPr>
        <p:grpSpPr>
          <a:xfrm>
            <a:off x="1874044" y="2835090"/>
            <a:ext cx="5408771" cy="846296"/>
            <a:chOff x="3935" y="5952"/>
            <a:chExt cx="11357" cy="1777"/>
          </a:xfrm>
        </p:grpSpPr>
        <p:grpSp>
          <p:nvGrpSpPr>
            <p:cNvPr id="2" name="组合 1"/>
            <p:cNvGrpSpPr/>
            <p:nvPr/>
          </p:nvGrpSpPr>
          <p:grpSpPr>
            <a:xfrm>
              <a:off x="3935" y="5952"/>
              <a:ext cx="11357" cy="1777"/>
              <a:chOff x="8483" y="8009"/>
              <a:chExt cx="16016" cy="2510"/>
            </a:xfrm>
          </p:grpSpPr>
          <p:sp>
            <p:nvSpPr>
              <p:cNvPr id="3" name="矩形 2"/>
              <p:cNvSpPr/>
              <p:nvPr/>
            </p:nvSpPr>
            <p:spPr>
              <a:xfrm>
                <a:off x="8483" y="8009"/>
                <a:ext cx="16016" cy="2247"/>
              </a:xfrm>
              <a:prstGeom prst="rect">
                <a:avLst/>
              </a:prstGeom>
              <a:solidFill>
                <a:srgbClr val="FFFFFF"/>
              </a:solidFill>
              <a:ln w="12700" cap="flat" cmpd="sng" algn="ctr">
                <a:solidFill>
                  <a:schemeClr val="bg1">
                    <a:lumMod val="75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矩形 95"/>
              <p:cNvSpPr/>
              <p:nvPr/>
            </p:nvSpPr>
            <p:spPr>
              <a:xfrm flipH="1">
                <a:off x="8725" y="10251"/>
                <a:ext cx="15532" cy="269"/>
              </a:xfrm>
              <a:custGeom>
                <a:avLst/>
                <a:gdLst>
                  <a:gd name="connsiteX0" fmla="*/ 0 w 9784414"/>
                  <a:gd name="connsiteY0" fmla="*/ 0 h 211637"/>
                  <a:gd name="connsiteX1" fmla="*/ 9784414 w 9784414"/>
                  <a:gd name="connsiteY1" fmla="*/ 0 h 211637"/>
                  <a:gd name="connsiteX2" fmla="*/ 9784414 w 9784414"/>
                  <a:gd name="connsiteY2" fmla="*/ 211637 h 211637"/>
                  <a:gd name="connsiteX3" fmla="*/ 0 w 9784414"/>
                  <a:gd name="connsiteY3" fmla="*/ 211637 h 211637"/>
                  <a:gd name="connsiteX4" fmla="*/ 0 w 9784414"/>
                  <a:gd name="connsiteY4" fmla="*/ 0 h 211637"/>
                  <a:gd name="connsiteX0-1" fmla="*/ 279133 w 9784414"/>
                  <a:gd name="connsiteY0-2" fmla="*/ 9625 h 211637"/>
                  <a:gd name="connsiteX1-3" fmla="*/ 9784414 w 9784414"/>
                  <a:gd name="connsiteY1-4" fmla="*/ 0 h 211637"/>
                  <a:gd name="connsiteX2-5" fmla="*/ 9784414 w 9784414"/>
                  <a:gd name="connsiteY2-6" fmla="*/ 211637 h 211637"/>
                  <a:gd name="connsiteX3-7" fmla="*/ 0 w 9784414"/>
                  <a:gd name="connsiteY3-8" fmla="*/ 211637 h 211637"/>
                  <a:gd name="connsiteX4-9" fmla="*/ 279133 w 9784414"/>
                  <a:gd name="connsiteY4-10" fmla="*/ 9625 h 211637"/>
                  <a:gd name="connsiteX0-11" fmla="*/ 279133 w 9976919"/>
                  <a:gd name="connsiteY0-12" fmla="*/ 0 h 202012"/>
                  <a:gd name="connsiteX1-13" fmla="*/ 9976919 w 9976919"/>
                  <a:gd name="connsiteY1-14" fmla="*/ 0 h 202012"/>
                  <a:gd name="connsiteX2-15" fmla="*/ 9784414 w 9976919"/>
                  <a:gd name="connsiteY2-16" fmla="*/ 202012 h 202012"/>
                  <a:gd name="connsiteX3-17" fmla="*/ 0 w 9976919"/>
                  <a:gd name="connsiteY3-18" fmla="*/ 202012 h 202012"/>
                  <a:gd name="connsiteX4-19" fmla="*/ 279133 w 9976919"/>
                  <a:gd name="connsiteY4-20" fmla="*/ 0 h 202012"/>
                  <a:gd name="connsiteX0-21" fmla="*/ 114033 w 9976919"/>
                  <a:gd name="connsiteY0-22" fmla="*/ 0 h 202012"/>
                  <a:gd name="connsiteX1-23" fmla="*/ 9976919 w 9976919"/>
                  <a:gd name="connsiteY1-24" fmla="*/ 0 h 202012"/>
                  <a:gd name="connsiteX2-25" fmla="*/ 9784414 w 9976919"/>
                  <a:gd name="connsiteY2-26" fmla="*/ 202012 h 202012"/>
                  <a:gd name="connsiteX3-27" fmla="*/ 0 w 9976919"/>
                  <a:gd name="connsiteY3-28" fmla="*/ 202012 h 202012"/>
                  <a:gd name="connsiteX4-29" fmla="*/ 114033 w 9976919"/>
                  <a:gd name="connsiteY4-30" fmla="*/ 0 h 202012"/>
                  <a:gd name="connsiteX0-31" fmla="*/ 0 w 9862886"/>
                  <a:gd name="connsiteY0-32" fmla="*/ 0 h 202012"/>
                  <a:gd name="connsiteX1-33" fmla="*/ 9862886 w 9862886"/>
                  <a:gd name="connsiteY1-34" fmla="*/ 0 h 202012"/>
                  <a:gd name="connsiteX2-35" fmla="*/ 9670381 w 9862886"/>
                  <a:gd name="connsiteY2-36" fmla="*/ 202012 h 202012"/>
                  <a:gd name="connsiteX3-37" fmla="*/ 203467 w 9862886"/>
                  <a:gd name="connsiteY3-38" fmla="*/ 189312 h 202012"/>
                  <a:gd name="connsiteX4-39" fmla="*/ 0 w 9862886"/>
                  <a:gd name="connsiteY4-40" fmla="*/ 0 h 202012"/>
                  <a:gd name="connsiteX0-41" fmla="*/ 0 w 9862886"/>
                  <a:gd name="connsiteY0-42" fmla="*/ 0 h 202012"/>
                  <a:gd name="connsiteX1-43" fmla="*/ 9862886 w 9862886"/>
                  <a:gd name="connsiteY1-44" fmla="*/ 0 h 202012"/>
                  <a:gd name="connsiteX2-45" fmla="*/ 9670381 w 9862886"/>
                  <a:gd name="connsiteY2-46" fmla="*/ 202012 h 202012"/>
                  <a:gd name="connsiteX3-47" fmla="*/ 203467 w 9862886"/>
                  <a:gd name="connsiteY3-48" fmla="*/ 198837 h 202012"/>
                  <a:gd name="connsiteX4-49" fmla="*/ 0 w 9862886"/>
                  <a:gd name="connsiteY4-50" fmla="*/ 0 h 2020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862886" h="202012">
                    <a:moveTo>
                      <a:pt x="0" y="0"/>
                    </a:moveTo>
                    <a:lnTo>
                      <a:pt x="9862886" y="0"/>
                    </a:lnTo>
                    <a:lnTo>
                      <a:pt x="9670381" y="202012"/>
                    </a:lnTo>
                    <a:lnTo>
                      <a:pt x="203467" y="198837"/>
                    </a:lnTo>
                    <a:lnTo>
                      <a:pt x="0" y="0"/>
                    </a:lnTo>
                    <a:close/>
                  </a:path>
                </a:pathLst>
              </a:custGeom>
              <a:solidFill>
                <a:srgbClr val="E5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6" name="文本框 5"/>
            <p:cNvSpPr txBox="1"/>
            <p:nvPr/>
          </p:nvSpPr>
          <p:spPr>
            <a:xfrm>
              <a:off x="5598" y="5995"/>
              <a:ext cx="8699" cy="1355"/>
            </a:xfrm>
            <a:prstGeom prst="rect">
              <a:avLst/>
            </a:prstGeom>
            <a:noFill/>
            <a:ln w="9525">
              <a:noFill/>
            </a:ln>
          </p:spPr>
          <p:txBody>
            <a:bodyPr wrap="square">
              <a:spAutoFit/>
            </a:bodyPr>
            <a:p>
              <a:pPr indent="0" fontAlgn="auto">
                <a:lnSpc>
                  <a:spcPct val="150000"/>
                </a:lnSpc>
              </a:pPr>
              <a:r>
                <a:rPr lang="en-US" altLang="zh-CN" sz="1200">
                  <a:solidFill>
                    <a:srgbClr val="333333"/>
                  </a:solidFill>
                  <a:latin typeface="微软雅黑" panose="020B0503020204020204" charset="-122"/>
                  <a:ea typeface="微软雅黑" panose="020B0503020204020204" charset="-122"/>
                  <a:sym typeface="+mn-ea"/>
                </a:rPr>
                <a:t>       </a:t>
              </a:r>
              <a:r>
                <a:rPr lang="zh-CN" sz="1200">
                  <a:solidFill>
                    <a:srgbClr val="333333"/>
                  </a:solidFill>
                  <a:latin typeface="微软雅黑" panose="020B0503020204020204" charset="-122"/>
                  <a:ea typeface="微软雅黑" panose="020B0503020204020204" charset="-122"/>
                  <a:sym typeface="+mn-ea"/>
                </a:rPr>
                <a:t>生态环境建设取得重大成效，广泛形成绿色生产生活方式，基本建成天蓝地绿水秀的美丽河北。</a:t>
              </a:r>
              <a:endParaRPr lang="zh-CN" altLang="en-US" sz="1350">
                <a:latin typeface="微软雅黑" panose="020B0503020204020204" charset="-122"/>
                <a:ea typeface="微软雅黑" panose="020B0503020204020204" charset="-122"/>
              </a:endParaRPr>
            </a:p>
          </p:txBody>
        </p:sp>
        <p:sp>
          <p:nvSpPr>
            <p:cNvPr id="29" name="Freeform 705"/>
            <p:cNvSpPr>
              <a:spLocks noEditPoints="1"/>
            </p:cNvSpPr>
            <p:nvPr/>
          </p:nvSpPr>
          <p:spPr bwMode="auto">
            <a:xfrm>
              <a:off x="4486" y="6283"/>
              <a:ext cx="766" cy="731"/>
            </a:xfrm>
            <a:custGeom>
              <a:avLst/>
              <a:gdLst>
                <a:gd name="T0" fmla="*/ 6 w 61"/>
                <a:gd name="T1" fmla="*/ 8 h 53"/>
                <a:gd name="T2" fmla="*/ 26 w 61"/>
                <a:gd name="T3" fmla="*/ 8 h 53"/>
                <a:gd name="T4" fmla="*/ 12 w 61"/>
                <a:gd name="T5" fmla="*/ 14 h 53"/>
                <a:gd name="T6" fmla="*/ 7 w 61"/>
                <a:gd name="T7" fmla="*/ 14 h 53"/>
                <a:gd name="T8" fmla="*/ 7 w 61"/>
                <a:gd name="T9" fmla="*/ 39 h 53"/>
                <a:gd name="T10" fmla="*/ 42 w 61"/>
                <a:gd name="T11" fmla="*/ 39 h 53"/>
                <a:gd name="T12" fmla="*/ 42 w 61"/>
                <a:gd name="T13" fmla="*/ 32 h 53"/>
                <a:gd name="T14" fmla="*/ 49 w 61"/>
                <a:gd name="T15" fmla="*/ 29 h 53"/>
                <a:gd name="T16" fmla="*/ 49 w 61"/>
                <a:gd name="T17" fmla="*/ 40 h 53"/>
                <a:gd name="T18" fmla="*/ 44 w 61"/>
                <a:gd name="T19" fmla="*/ 45 h 53"/>
                <a:gd name="T20" fmla="*/ 32 w 61"/>
                <a:gd name="T21" fmla="*/ 45 h 53"/>
                <a:gd name="T22" fmla="*/ 32 w 61"/>
                <a:gd name="T23" fmla="*/ 50 h 53"/>
                <a:gd name="T24" fmla="*/ 43 w 61"/>
                <a:gd name="T25" fmla="*/ 50 h 53"/>
                <a:gd name="T26" fmla="*/ 43 w 61"/>
                <a:gd name="T27" fmla="*/ 53 h 53"/>
                <a:gd name="T28" fmla="*/ 8 w 61"/>
                <a:gd name="T29" fmla="*/ 53 h 53"/>
                <a:gd name="T30" fmla="*/ 8 w 61"/>
                <a:gd name="T31" fmla="*/ 50 h 53"/>
                <a:gd name="T32" fmla="*/ 18 w 61"/>
                <a:gd name="T33" fmla="*/ 50 h 53"/>
                <a:gd name="T34" fmla="*/ 18 w 61"/>
                <a:gd name="T35" fmla="*/ 45 h 53"/>
                <a:gd name="T36" fmla="*/ 6 w 61"/>
                <a:gd name="T37" fmla="*/ 45 h 53"/>
                <a:gd name="T38" fmla="*/ 0 w 61"/>
                <a:gd name="T39" fmla="*/ 40 h 53"/>
                <a:gd name="T40" fmla="*/ 0 w 61"/>
                <a:gd name="T41" fmla="*/ 13 h 53"/>
                <a:gd name="T42" fmla="*/ 6 w 61"/>
                <a:gd name="T43" fmla="*/ 8 h 53"/>
                <a:gd name="T44" fmla="*/ 53 w 61"/>
                <a:gd name="T45" fmla="*/ 0 h 53"/>
                <a:gd name="T46" fmla="*/ 22 w 61"/>
                <a:gd name="T47" fmla="*/ 11 h 53"/>
                <a:gd name="T48" fmla="*/ 37 w 61"/>
                <a:gd name="T49" fmla="*/ 14 h 53"/>
                <a:gd name="T50" fmla="*/ 37 w 61"/>
                <a:gd name="T51" fmla="*/ 14 h 53"/>
                <a:gd name="T52" fmla="*/ 41 w 61"/>
                <a:gd name="T53" fmla="*/ 15 h 53"/>
                <a:gd name="T54" fmla="*/ 41 w 61"/>
                <a:gd name="T55" fmla="*/ 15 h 53"/>
                <a:gd name="T56" fmla="*/ 53 w 61"/>
                <a:gd name="T57" fmla="*/ 0 h 53"/>
                <a:gd name="T58" fmla="*/ 55 w 61"/>
                <a:gd name="T59" fmla="*/ 1 h 53"/>
                <a:gd name="T60" fmla="*/ 42 w 61"/>
                <a:gd name="T61" fmla="*/ 16 h 53"/>
                <a:gd name="T62" fmla="*/ 41 w 61"/>
                <a:gd name="T63" fmla="*/ 17 h 53"/>
                <a:gd name="T64" fmla="*/ 21 w 61"/>
                <a:gd name="T65" fmla="*/ 14 h 53"/>
                <a:gd name="T66" fmla="*/ 22 w 61"/>
                <a:gd name="T67" fmla="*/ 15 h 53"/>
                <a:gd name="T68" fmla="*/ 27 w 61"/>
                <a:gd name="T69" fmla="*/ 31 h 53"/>
                <a:gd name="T70" fmla="*/ 28 w 61"/>
                <a:gd name="T71" fmla="*/ 32 h 53"/>
                <a:gd name="T72" fmla="*/ 33 w 61"/>
                <a:gd name="T73" fmla="*/ 23 h 53"/>
                <a:gd name="T74" fmla="*/ 34 w 61"/>
                <a:gd name="T75" fmla="*/ 22 h 53"/>
                <a:gd name="T76" fmla="*/ 34 w 61"/>
                <a:gd name="T77" fmla="*/ 22 h 53"/>
                <a:gd name="T78" fmla="*/ 35 w 61"/>
                <a:gd name="T79" fmla="*/ 24 h 53"/>
                <a:gd name="T80" fmla="*/ 30 w 61"/>
                <a:gd name="T81" fmla="*/ 33 h 53"/>
                <a:gd name="T82" fmla="*/ 32 w 61"/>
                <a:gd name="T83" fmla="*/ 33 h 53"/>
                <a:gd name="T84" fmla="*/ 59 w 61"/>
                <a:gd name="T85" fmla="*/ 23 h 53"/>
                <a:gd name="T86" fmla="*/ 60 w 61"/>
                <a:gd name="T87" fmla="*/ 22 h 53"/>
                <a:gd name="T88" fmla="*/ 50 w 61"/>
                <a:gd name="T89" fmla="*/ 18 h 53"/>
                <a:gd name="T90" fmla="*/ 50 w 61"/>
                <a:gd name="T91" fmla="*/ 16 h 53"/>
                <a:gd name="T92" fmla="*/ 50 w 61"/>
                <a:gd name="T93" fmla="*/ 16 h 53"/>
                <a:gd name="T94" fmla="*/ 51 w 61"/>
                <a:gd name="T95" fmla="*/ 16 h 53"/>
                <a:gd name="T96" fmla="*/ 61 w 61"/>
                <a:gd name="T97" fmla="*/ 20 h 53"/>
                <a:gd name="T98" fmla="*/ 61 w 61"/>
                <a:gd name="T99" fmla="*/ 18 h 53"/>
                <a:gd name="T100" fmla="*/ 55 w 61"/>
                <a:gd name="T101" fmla="*/ 3 h 53"/>
                <a:gd name="T102" fmla="*/ 55 w 61"/>
                <a:gd name="T103" fmla="*/ 1 h 53"/>
                <a:gd name="T104" fmla="*/ 43 w 61"/>
                <a:gd name="T105" fmla="*/ 42 h 53"/>
                <a:gd name="T106" fmla="*/ 41 w 61"/>
                <a:gd name="T107" fmla="*/ 43 h 53"/>
                <a:gd name="T108" fmla="*/ 43 w 61"/>
                <a:gd name="T109" fmla="*/ 45 h 53"/>
                <a:gd name="T110" fmla="*/ 44 w 61"/>
                <a:gd name="T111" fmla="*/ 43 h 53"/>
                <a:gd name="T112" fmla="*/ 43 w 61"/>
                <a:gd name="T113"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 h="53">
                  <a:moveTo>
                    <a:pt x="6" y="8"/>
                  </a:moveTo>
                  <a:cubicBezTo>
                    <a:pt x="26" y="8"/>
                    <a:pt x="26" y="8"/>
                    <a:pt x="26" y="8"/>
                  </a:cubicBezTo>
                  <a:cubicBezTo>
                    <a:pt x="12" y="14"/>
                    <a:pt x="12" y="14"/>
                    <a:pt x="12" y="14"/>
                  </a:cubicBezTo>
                  <a:cubicBezTo>
                    <a:pt x="7" y="14"/>
                    <a:pt x="7" y="14"/>
                    <a:pt x="7" y="14"/>
                  </a:cubicBezTo>
                  <a:cubicBezTo>
                    <a:pt x="7" y="39"/>
                    <a:pt x="7" y="39"/>
                    <a:pt x="7" y="39"/>
                  </a:cubicBezTo>
                  <a:cubicBezTo>
                    <a:pt x="42" y="39"/>
                    <a:pt x="42" y="39"/>
                    <a:pt x="42" y="39"/>
                  </a:cubicBezTo>
                  <a:cubicBezTo>
                    <a:pt x="42" y="32"/>
                    <a:pt x="42" y="32"/>
                    <a:pt x="42" y="32"/>
                  </a:cubicBezTo>
                  <a:cubicBezTo>
                    <a:pt x="49" y="29"/>
                    <a:pt x="49" y="29"/>
                    <a:pt x="49" y="29"/>
                  </a:cubicBezTo>
                  <a:cubicBezTo>
                    <a:pt x="49" y="40"/>
                    <a:pt x="49" y="40"/>
                    <a:pt x="49" y="40"/>
                  </a:cubicBezTo>
                  <a:cubicBezTo>
                    <a:pt x="49" y="43"/>
                    <a:pt x="47" y="45"/>
                    <a:pt x="44" y="45"/>
                  </a:cubicBezTo>
                  <a:cubicBezTo>
                    <a:pt x="32" y="45"/>
                    <a:pt x="32" y="45"/>
                    <a:pt x="32" y="45"/>
                  </a:cubicBezTo>
                  <a:cubicBezTo>
                    <a:pt x="32" y="50"/>
                    <a:pt x="32" y="50"/>
                    <a:pt x="32" y="50"/>
                  </a:cubicBezTo>
                  <a:cubicBezTo>
                    <a:pt x="43" y="50"/>
                    <a:pt x="43" y="50"/>
                    <a:pt x="43" y="50"/>
                  </a:cubicBezTo>
                  <a:cubicBezTo>
                    <a:pt x="43" y="53"/>
                    <a:pt x="43" y="53"/>
                    <a:pt x="43" y="53"/>
                  </a:cubicBezTo>
                  <a:cubicBezTo>
                    <a:pt x="8" y="53"/>
                    <a:pt x="8" y="53"/>
                    <a:pt x="8" y="53"/>
                  </a:cubicBezTo>
                  <a:cubicBezTo>
                    <a:pt x="8" y="50"/>
                    <a:pt x="8" y="50"/>
                    <a:pt x="8" y="50"/>
                  </a:cubicBezTo>
                  <a:cubicBezTo>
                    <a:pt x="18" y="50"/>
                    <a:pt x="18" y="50"/>
                    <a:pt x="18" y="50"/>
                  </a:cubicBezTo>
                  <a:cubicBezTo>
                    <a:pt x="18" y="45"/>
                    <a:pt x="18" y="45"/>
                    <a:pt x="18" y="45"/>
                  </a:cubicBezTo>
                  <a:cubicBezTo>
                    <a:pt x="6" y="45"/>
                    <a:pt x="6" y="45"/>
                    <a:pt x="6" y="45"/>
                  </a:cubicBezTo>
                  <a:cubicBezTo>
                    <a:pt x="3" y="45"/>
                    <a:pt x="0" y="43"/>
                    <a:pt x="0" y="40"/>
                  </a:cubicBezTo>
                  <a:cubicBezTo>
                    <a:pt x="0" y="13"/>
                    <a:pt x="0" y="13"/>
                    <a:pt x="0" y="13"/>
                  </a:cubicBezTo>
                  <a:cubicBezTo>
                    <a:pt x="0" y="10"/>
                    <a:pt x="3" y="8"/>
                    <a:pt x="6" y="8"/>
                  </a:cubicBezTo>
                  <a:close/>
                  <a:moveTo>
                    <a:pt x="53" y="0"/>
                  </a:moveTo>
                  <a:cubicBezTo>
                    <a:pt x="22" y="11"/>
                    <a:pt x="22" y="11"/>
                    <a:pt x="22" y="11"/>
                  </a:cubicBezTo>
                  <a:cubicBezTo>
                    <a:pt x="37" y="14"/>
                    <a:pt x="37" y="14"/>
                    <a:pt x="37" y="14"/>
                  </a:cubicBezTo>
                  <a:cubicBezTo>
                    <a:pt x="37" y="14"/>
                    <a:pt x="37" y="14"/>
                    <a:pt x="37" y="14"/>
                  </a:cubicBezTo>
                  <a:cubicBezTo>
                    <a:pt x="41" y="15"/>
                    <a:pt x="41" y="15"/>
                    <a:pt x="41" y="15"/>
                  </a:cubicBezTo>
                  <a:cubicBezTo>
                    <a:pt x="41" y="15"/>
                    <a:pt x="41" y="15"/>
                    <a:pt x="41" y="15"/>
                  </a:cubicBezTo>
                  <a:cubicBezTo>
                    <a:pt x="53" y="0"/>
                    <a:pt x="53" y="0"/>
                    <a:pt x="53" y="0"/>
                  </a:cubicBezTo>
                  <a:close/>
                  <a:moveTo>
                    <a:pt x="55" y="1"/>
                  </a:moveTo>
                  <a:cubicBezTo>
                    <a:pt x="51" y="6"/>
                    <a:pt x="46" y="11"/>
                    <a:pt x="42" y="16"/>
                  </a:cubicBezTo>
                  <a:cubicBezTo>
                    <a:pt x="42" y="17"/>
                    <a:pt x="41" y="17"/>
                    <a:pt x="41" y="17"/>
                  </a:cubicBezTo>
                  <a:cubicBezTo>
                    <a:pt x="21" y="14"/>
                    <a:pt x="21" y="14"/>
                    <a:pt x="21" y="14"/>
                  </a:cubicBezTo>
                  <a:cubicBezTo>
                    <a:pt x="21" y="14"/>
                    <a:pt x="21" y="15"/>
                    <a:pt x="22" y="15"/>
                  </a:cubicBezTo>
                  <a:cubicBezTo>
                    <a:pt x="27" y="31"/>
                    <a:pt x="27" y="31"/>
                    <a:pt x="27" y="31"/>
                  </a:cubicBezTo>
                  <a:cubicBezTo>
                    <a:pt x="28" y="31"/>
                    <a:pt x="28" y="32"/>
                    <a:pt x="28" y="32"/>
                  </a:cubicBezTo>
                  <a:cubicBezTo>
                    <a:pt x="33" y="23"/>
                    <a:pt x="33" y="23"/>
                    <a:pt x="33" y="23"/>
                  </a:cubicBezTo>
                  <a:cubicBezTo>
                    <a:pt x="33" y="22"/>
                    <a:pt x="34" y="22"/>
                    <a:pt x="34" y="22"/>
                  </a:cubicBezTo>
                  <a:cubicBezTo>
                    <a:pt x="34" y="22"/>
                    <a:pt x="34" y="22"/>
                    <a:pt x="34" y="22"/>
                  </a:cubicBezTo>
                  <a:cubicBezTo>
                    <a:pt x="35" y="22"/>
                    <a:pt x="35" y="23"/>
                    <a:pt x="35" y="24"/>
                  </a:cubicBezTo>
                  <a:cubicBezTo>
                    <a:pt x="30" y="33"/>
                    <a:pt x="30" y="33"/>
                    <a:pt x="30" y="33"/>
                  </a:cubicBezTo>
                  <a:cubicBezTo>
                    <a:pt x="31" y="33"/>
                    <a:pt x="31" y="33"/>
                    <a:pt x="32" y="33"/>
                  </a:cubicBezTo>
                  <a:cubicBezTo>
                    <a:pt x="59" y="23"/>
                    <a:pt x="59" y="23"/>
                    <a:pt x="59" y="23"/>
                  </a:cubicBezTo>
                  <a:cubicBezTo>
                    <a:pt x="59" y="23"/>
                    <a:pt x="60" y="22"/>
                    <a:pt x="60" y="22"/>
                  </a:cubicBezTo>
                  <a:cubicBezTo>
                    <a:pt x="50" y="18"/>
                    <a:pt x="50" y="18"/>
                    <a:pt x="50" y="18"/>
                  </a:cubicBezTo>
                  <a:cubicBezTo>
                    <a:pt x="50" y="17"/>
                    <a:pt x="49" y="17"/>
                    <a:pt x="50" y="16"/>
                  </a:cubicBezTo>
                  <a:cubicBezTo>
                    <a:pt x="50" y="16"/>
                    <a:pt x="50" y="16"/>
                    <a:pt x="50" y="16"/>
                  </a:cubicBezTo>
                  <a:cubicBezTo>
                    <a:pt x="50" y="16"/>
                    <a:pt x="51" y="15"/>
                    <a:pt x="51" y="16"/>
                  </a:cubicBezTo>
                  <a:cubicBezTo>
                    <a:pt x="61" y="20"/>
                    <a:pt x="61" y="20"/>
                    <a:pt x="61" y="20"/>
                  </a:cubicBezTo>
                  <a:cubicBezTo>
                    <a:pt x="61" y="20"/>
                    <a:pt x="61" y="19"/>
                    <a:pt x="61" y="18"/>
                  </a:cubicBezTo>
                  <a:cubicBezTo>
                    <a:pt x="55" y="3"/>
                    <a:pt x="55" y="3"/>
                    <a:pt x="55" y="3"/>
                  </a:cubicBezTo>
                  <a:cubicBezTo>
                    <a:pt x="55" y="2"/>
                    <a:pt x="55" y="2"/>
                    <a:pt x="55" y="1"/>
                  </a:cubicBezTo>
                  <a:close/>
                  <a:moveTo>
                    <a:pt x="43" y="42"/>
                  </a:moveTo>
                  <a:cubicBezTo>
                    <a:pt x="42" y="42"/>
                    <a:pt x="41" y="43"/>
                    <a:pt x="41" y="43"/>
                  </a:cubicBezTo>
                  <a:cubicBezTo>
                    <a:pt x="41" y="44"/>
                    <a:pt x="42" y="45"/>
                    <a:pt x="43" y="45"/>
                  </a:cubicBezTo>
                  <a:cubicBezTo>
                    <a:pt x="43" y="45"/>
                    <a:pt x="44" y="44"/>
                    <a:pt x="44" y="43"/>
                  </a:cubicBezTo>
                  <a:cubicBezTo>
                    <a:pt x="44" y="43"/>
                    <a:pt x="43" y="42"/>
                    <a:pt x="43" y="42"/>
                  </a:cubicBezTo>
                  <a:close/>
                </a:path>
              </a:pathLst>
            </a:custGeom>
            <a:solidFill>
              <a:srgbClr val="E50000"/>
            </a:solidFill>
            <a:ln>
              <a:noFill/>
            </a:ln>
          </p:spPr>
          <p:txBody>
            <a:bodyPr vert="horz" wrap="square" lIns="68580" tIns="34290" rIns="68580" bIns="34290" numCol="1" anchor="t" anchorCtr="0" compatLnSpc="1"/>
            <a:p>
              <a:endParaRPr lang="zh-CN" altLang="en-US" sz="1350">
                <a:latin typeface="方正黑体简体" panose="02010601030101010101" charset="-122"/>
                <a:ea typeface="方正黑体简体" panose="02010601030101010101" charset="-122"/>
              </a:endParaRPr>
            </a:p>
          </p:txBody>
        </p:sp>
      </p:grpSp>
      <p:sp>
        <p:nvSpPr>
          <p:cNvPr id="35" name="文本框 34"/>
          <p:cNvSpPr txBox="1"/>
          <p:nvPr/>
        </p:nvSpPr>
        <p:spPr>
          <a:xfrm>
            <a:off x="989648" y="413835"/>
            <a:ext cx="7737634" cy="645160"/>
          </a:xfrm>
          <a:prstGeom prst="rect">
            <a:avLst/>
          </a:prstGeom>
          <a:noFill/>
          <a:ln w="9525">
            <a:noFill/>
          </a:ln>
        </p:spPr>
        <p:txBody>
          <a:bodyPr wrap="square">
            <a:spAutoFit/>
          </a:bodyPr>
          <a:p>
            <a:pPr indent="0"/>
            <a:r>
              <a:rPr lang="zh-CN" b="1">
                <a:solidFill>
                  <a:srgbClr val="E71C0C"/>
                </a:solidFill>
                <a:latin typeface="微软雅黑" panose="020B0503020204020204" charset="-122"/>
                <a:ea typeface="微软雅黑" panose="020B0503020204020204" charset="-122"/>
              </a:rPr>
              <a:t>三、到二〇三五年全面建成经济强省、美丽河北和基本实现社会主义现代化远景目标</a:t>
            </a:r>
            <a:endParaRPr lang="en-US" altLang="zh-CN" b="1">
              <a:solidFill>
                <a:srgbClr val="E71C0C"/>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海量PPT模板www.58pic.com">
  <a:themeElements>
    <a:clrScheme name="自定义 1633">
      <a:dk1>
        <a:sysClr val="windowText" lastClr="000000"/>
      </a:dk1>
      <a:lt1>
        <a:sysClr val="window" lastClr="FFFFFF"/>
      </a:lt1>
      <a:dk2>
        <a:srgbClr val="262626"/>
      </a:dk2>
      <a:lt2>
        <a:srgbClr val="595959"/>
      </a:lt2>
      <a:accent1>
        <a:srgbClr val="595959"/>
      </a:accent1>
      <a:accent2>
        <a:srgbClr val="262626"/>
      </a:accent2>
      <a:accent3>
        <a:srgbClr val="595959"/>
      </a:accent3>
      <a:accent4>
        <a:srgbClr val="262626"/>
      </a:accent4>
      <a:accent5>
        <a:srgbClr val="595959"/>
      </a:accent5>
      <a:accent6>
        <a:srgbClr val="26262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2691</Words>
  <Application>WPS 演示</Application>
  <PresentationFormat>宽屏</PresentationFormat>
  <Paragraphs>156</Paragraphs>
  <Slides>19</Slides>
  <Notes>25</Notes>
  <HiddenSlides>0</HiddenSlides>
  <MMClips>1</MMClips>
  <ScaleCrop>false</ScaleCrop>
  <HeadingPairs>
    <vt:vector size="6" baseType="variant">
      <vt:variant>
        <vt:lpstr>已用的字体</vt:lpstr>
      </vt:variant>
      <vt:variant>
        <vt:i4>19</vt:i4>
      </vt:variant>
      <vt:variant>
        <vt:lpstr>主题</vt:lpstr>
      </vt:variant>
      <vt:variant>
        <vt:i4>6</vt:i4>
      </vt:variant>
      <vt:variant>
        <vt:lpstr>幻灯片标题</vt:lpstr>
      </vt:variant>
      <vt:variant>
        <vt:i4>19</vt:i4>
      </vt:variant>
    </vt:vector>
  </HeadingPairs>
  <TitlesOfParts>
    <vt:vector size="44" baseType="lpstr">
      <vt:lpstr>Arial</vt:lpstr>
      <vt:lpstr>方正书宋_GBK</vt:lpstr>
      <vt:lpstr>Wingdings</vt:lpstr>
      <vt:lpstr>微软雅黑</vt:lpstr>
      <vt:lpstr>汉仪旗黑</vt:lpstr>
      <vt:lpstr>思源黑体旧字形 Normal</vt:lpstr>
      <vt:lpstr>冬青黑体简体中文</vt:lpstr>
      <vt:lpstr>方正黑体简体</vt:lpstr>
      <vt:lpstr>微软雅黑 Light</vt:lpstr>
      <vt:lpstr>Calibri</vt:lpstr>
      <vt:lpstr>宋体</vt:lpstr>
      <vt:lpstr>宋体</vt:lpstr>
      <vt:lpstr>Arial Unicode MS</vt:lpstr>
      <vt:lpstr>等线</vt:lpstr>
      <vt:lpstr>汉仪中等线KW</vt:lpstr>
      <vt:lpstr>华文宋体</vt:lpstr>
      <vt:lpstr>苹方-简</vt:lpstr>
      <vt:lpstr>Helvetica Neue</vt:lpstr>
      <vt:lpstr>汉仪书宋二KW</vt:lpstr>
      <vt:lpstr>Office 主题​​</vt:lpstr>
      <vt:lpstr>1_Office 主题​​</vt:lpstr>
      <vt:lpstr>千图海量PPT模板www.58pic.com</vt:lpstr>
      <vt:lpstr>3_Office 主题​​</vt:lpstr>
      <vt:lpstr>4_Office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dc:title>
  <dc:creator>屰 赱</dc:creator>
  <cp:lastModifiedBy>air</cp:lastModifiedBy>
  <cp:revision>146</cp:revision>
  <dcterms:created xsi:type="dcterms:W3CDTF">2020-11-08T17:31:21Z</dcterms:created>
  <dcterms:modified xsi:type="dcterms:W3CDTF">2020-11-08T17:31:21Z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2052-2.7.1.4479</vt:lpwstr>
  </property>
</Properties>
</file>