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4"/>
  </p:handoutMasterIdLst>
  <p:sldIdLst>
    <p:sldId id="310" r:id="rId3"/>
    <p:sldId id="311" r:id="rId5"/>
    <p:sldId id="312" r:id="rId6"/>
    <p:sldId id="313" r:id="rId7"/>
    <p:sldId id="345" r:id="rId8"/>
    <p:sldId id="315" r:id="rId9"/>
    <p:sldId id="316" r:id="rId10"/>
    <p:sldId id="317" r:id="rId11"/>
    <p:sldId id="318" r:id="rId12"/>
    <p:sldId id="319" r:id="rId13"/>
    <p:sldId id="320" r:id="rId14"/>
    <p:sldId id="283" r:id="rId15"/>
    <p:sldId id="262" r:id="rId16"/>
    <p:sldId id="292" r:id="rId17"/>
    <p:sldId id="334" r:id="rId18"/>
    <p:sldId id="335" r:id="rId19"/>
    <p:sldId id="359" r:id="rId20"/>
    <p:sldId id="346" r:id="rId21"/>
    <p:sldId id="347" r:id="rId22"/>
    <p:sldId id="348" r:id="rId23"/>
    <p:sldId id="349" r:id="rId24"/>
    <p:sldId id="293" r:id="rId25"/>
    <p:sldId id="294" r:id="rId26"/>
    <p:sldId id="295" r:id="rId27"/>
    <p:sldId id="303" r:id="rId28"/>
    <p:sldId id="304" r:id="rId29"/>
    <p:sldId id="306" r:id="rId30"/>
    <p:sldId id="307" r:id="rId31"/>
    <p:sldId id="308" r:id="rId32"/>
    <p:sldId id="309" r:id="rId33"/>
  </p:sldIdLst>
  <p:sldSz cx="12192000" cy="6858000"/>
  <p:notesSz cx="6858000" cy="9144000"/>
  <p:embeddedFontLst>
    <p:embeddedFont>
      <p:font typeface="思源黑体 CN Regular" panose="020B0500000000000000" charset="-122"/>
      <p:regular r:id="rId38"/>
    </p:embeddedFont>
    <p:embeddedFont>
      <p:font typeface="微软雅黑" panose="020B0503020204020204" charset="-122"/>
      <p:regular r:id="rId39"/>
    </p:embeddedFont>
    <p:embeddedFont>
      <p:font typeface="思源宋体 CN Heavy" panose="02020900000000000000" pitchFamily="18" charset="-122"/>
      <p:bold r:id="rId40"/>
    </p:embeddedFont>
    <p:embeddedFont>
      <p:font typeface="思源黑体 CN Medium" panose="020B0600000000000000" pitchFamily="34" charset="-122"/>
      <p:regular r:id="rId41"/>
    </p:embeddedFont>
    <p:embeddedFont>
      <p:font typeface="Gisha" panose="020B0502040204020203" pitchFamily="34" charset="-79"/>
      <p:regular r:id="rId42"/>
      <p:bold r:id="rId43"/>
    </p:embeddedFont>
    <p:embeddedFont>
      <p:font typeface="思源黑体 CN Bold" panose="020B0800000000000000" pitchFamily="34" charset="-122"/>
      <p:bold r:id="rId44"/>
    </p:embeddedFont>
    <p:embeddedFont>
      <p:font typeface="思源黑体" panose="020B0500000000090000" pitchFamily="34" charset="-122"/>
      <p:italic r:id="rId45"/>
    </p:embeddedFont>
    <p:embeddedFont>
      <p:font typeface="思源宋体 CN" panose="02020400000000000000" pitchFamily="18" charset="-122"/>
      <p:regular r:id="rId46"/>
    </p:embeddedFon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Roboto" charset="0"/>
      <p:regular r:id="rId55"/>
      <p:bold r:id="rId56"/>
      <p:italic r:id="rId57"/>
      <p:boldItalic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0C10"/>
    <a:srgbClr val="DDB776"/>
    <a:srgbClr val="595959"/>
    <a:srgbClr val="FAC481"/>
    <a:srgbClr val="FAC583"/>
    <a:srgbClr val="AA0000"/>
    <a:srgbClr val="580000"/>
    <a:srgbClr val="B70114"/>
    <a:srgbClr val="FAC582"/>
    <a:srgbClr val="FAC3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2" autoAdjust="0"/>
    <p:restoredTop sz="94660"/>
  </p:normalViewPr>
  <p:slideViewPr>
    <p:cSldViewPr snapToGrid="0" showGuides="1">
      <p:cViewPr varScale="1">
        <p:scale>
          <a:sx n="82" d="100"/>
          <a:sy n="82" d="100"/>
        </p:scale>
        <p:origin x="101" y="67"/>
      </p:cViewPr>
      <p:guideLst>
        <p:guide orient="horz" pos="199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157.xml"/><Relationship Id="rId58" Type="http://schemas.openxmlformats.org/officeDocument/2006/relationships/font" Target="fonts/font21.fntdata"/><Relationship Id="rId57" Type="http://schemas.openxmlformats.org/officeDocument/2006/relationships/font" Target="fonts/font20.fntdata"/><Relationship Id="rId56" Type="http://schemas.openxmlformats.org/officeDocument/2006/relationships/font" Target="fonts/font19.fntdata"/><Relationship Id="rId55" Type="http://schemas.openxmlformats.org/officeDocument/2006/relationships/font" Target="fonts/font18.fntdata"/><Relationship Id="rId54" Type="http://schemas.openxmlformats.org/officeDocument/2006/relationships/font" Target="fonts/font17.fntdata"/><Relationship Id="rId53" Type="http://schemas.openxmlformats.org/officeDocument/2006/relationships/font" Target="fonts/font16.fntdata"/><Relationship Id="rId52" Type="http://schemas.openxmlformats.org/officeDocument/2006/relationships/font" Target="fonts/font15.fntdata"/><Relationship Id="rId51" Type="http://schemas.openxmlformats.org/officeDocument/2006/relationships/font" Target="fonts/font14.fntdata"/><Relationship Id="rId50" Type="http://schemas.openxmlformats.org/officeDocument/2006/relationships/font" Target="fonts/font13.fntdata"/><Relationship Id="rId5" Type="http://schemas.openxmlformats.org/officeDocument/2006/relationships/slide" Target="slides/slide2.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Regular" panose="020B0500000000000000" charset="-122"/>
              <a:ea typeface="思源黑体 CN Regular" panose="020B0500000000000000" charset="-122"/>
              <a:cs typeface="思源黑体 CN Regular" panose="020B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Regular" panose="020B0500000000000000" charset="-122"/>
              </a:rPr>
            </a:fld>
            <a:endParaRPr lang="zh-CN" altLang="en-US">
              <a:cs typeface="思源黑体 CN Regular" panose="020B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Regular" panose="020B0500000000000000" charset="-122"/>
              </a:rPr>
            </a:fld>
            <a:endParaRPr lang="zh-CN" altLang="en-US">
              <a:cs typeface="思源黑体 CN Regular" panose="020B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Regular" panose="020B0500000000000000" charset="-122"/>
                <a:ea typeface="思源黑体 CN Regular" panose="020B0500000000000000" charset="-122"/>
                <a:cs typeface="思源黑体 CN Regular" panose="020B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Regular" panose="020B0500000000000000" charset="-122"/>
                <a:ea typeface="思源黑体 CN Regular" panose="020B0500000000000000" charset="-122"/>
                <a:cs typeface="思源黑体 CN Regular" panose="020B0500000000000000" charset="-122"/>
              </a:defRPr>
            </a:lvl1pPr>
          </a:lstStyle>
          <a:p>
            <a:fld id="{6B78CBC0-8C11-4433-84BE-FB6BB3318D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Regular" panose="020B0500000000000000" charset="-122"/>
                <a:ea typeface="思源黑体 CN Regular" panose="020B0500000000000000" charset="-122"/>
                <a:cs typeface="思源黑体 CN Regular" panose="020B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Regular" panose="020B0500000000000000" charset="-122"/>
                <a:ea typeface="思源黑体 CN Regular" panose="020B0500000000000000" charset="-122"/>
                <a:cs typeface="思源黑体 CN Regular" panose="020B0500000000000000" charset="-122"/>
              </a:defRPr>
            </a:lvl1pPr>
          </a:lstStyle>
          <a:p>
            <a:fld id="{AD02221B-479C-4859-8FE1-C289C2EFB6F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思源黑体 CN Regular" panose="020B0500000000000000" charset="-122"/>
      </a:defRPr>
    </a:lvl1pPr>
    <a:lvl2pPr marL="4572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思源黑体 CN Regular" panose="020B0500000000000000" charset="-122"/>
      </a:defRPr>
    </a:lvl2pPr>
    <a:lvl3pPr marL="9144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思源黑体 CN Regular" panose="020B0500000000000000" charset="-122"/>
      </a:defRPr>
    </a:lvl3pPr>
    <a:lvl4pPr marL="13716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思源黑体 CN Regular" panose="020B0500000000000000" charset="-122"/>
      </a:defRPr>
    </a:lvl4pPr>
    <a:lvl5pPr marL="18288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思源黑体 CN Regular" panose="020B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思源黑体 CN Medium" panose="020B0600000000000000" pitchFamily="34" charset="-122"/>
                <a:ea typeface="思源黑体 CN Medium" panose="020B0600000000000000" pitchFamily="34" charset="-122"/>
              </a:rPr>
              <a:t>更多精品素材</a:t>
            </a:r>
            <a:r>
              <a:rPr lang="en-US" altLang="zh-CN" dirty="0">
                <a:latin typeface="思源黑体 CN Medium" panose="020B0600000000000000" pitchFamily="34" charset="-122"/>
                <a:ea typeface="思源黑体 CN Medium" panose="020B0600000000000000" pitchFamily="34" charset="-122"/>
              </a:rPr>
              <a:t>-www.epinsucai.com</a:t>
            </a:r>
            <a:endParaRPr lang="zh-CN" altLang="en-US" dirty="0">
              <a:latin typeface="思源黑体 CN Medium" panose="020B0600000000000000" pitchFamily="34" charset="-122"/>
              <a:ea typeface="思源黑体 CN Medium" panose="020B0600000000000000" pitchFamily="34" charset="-122"/>
            </a:endParaRPr>
          </a:p>
          <a:p>
            <a:endParaRPr lang="zh-CN" altLang="en-US" dirty="0"/>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思源黑体 CN Medium" panose="020B0600000000000000" pitchFamily="34" charset="-122"/>
                <a:ea typeface="思源黑体 CN Medium" panose="020B0600000000000000" pitchFamily="34" charset="-122"/>
              </a:rPr>
              <a:t>更多精品素材</a:t>
            </a:r>
            <a:r>
              <a:rPr lang="en-US" altLang="zh-CN" dirty="0">
                <a:latin typeface="思源黑体 CN Medium" panose="020B0600000000000000" pitchFamily="34" charset="-122"/>
                <a:ea typeface="思源黑体 CN Medium" panose="020B0600000000000000" pitchFamily="34" charset="-122"/>
              </a:rPr>
              <a:t>-www.epinsucai.com</a:t>
            </a:r>
            <a:endParaRPr lang="zh-CN" altLang="en-US" dirty="0">
              <a:latin typeface="思源黑体 CN Medium" panose="020B0600000000000000" pitchFamily="34" charset="-122"/>
              <a:ea typeface="思源黑体 CN Medium" panose="020B0600000000000000" pitchFamily="34" charset="-122"/>
            </a:endParaRPr>
          </a:p>
          <a:p>
            <a:endParaRPr lang="zh-CN" altLang="en-US" dirty="0"/>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D02221B-479C-4859-8FE1-C289C2EFB6F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F45ED08-7BBE-4A8E-B9F5-42E84B5F42E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AA11BB3-81B0-44AD-AD52-8ACAA7F42CE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D980C0F-7C1A-471B-B70F-BAA3F3DD5B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AD66D4-2797-4BF4-B66C-41FB969849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04 options">
    <p:spTree>
      <p:nvGrpSpPr>
        <p:cNvPr id="1" name=""/>
        <p:cNvGrpSpPr/>
        <p:nvPr/>
      </p:nvGrpSpPr>
      <p:grpSpPr>
        <a:xfrm>
          <a:off x="0" y="0"/>
          <a:ext cx="0" cy="0"/>
          <a:chOff x="0" y="0"/>
          <a:chExt cx="0" cy="0"/>
        </a:xfrm>
      </p:grpSpPr>
      <p:pic>
        <p:nvPicPr>
          <p:cNvPr id="14" name="图片 13" descr="水中的倒影&#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任意多边形: 形状 5"/>
          <p:cNvSpPr>
            <a:spLocks noGrp="1"/>
          </p:cNvSpPr>
          <p:nvPr>
            <p:ph type="pic" sz="quarter" idx="10"/>
          </p:nvPr>
        </p:nvSpPr>
        <p:spPr>
          <a:xfrm>
            <a:off x="0" y="2"/>
            <a:ext cx="3352800" cy="6857998"/>
          </a:xfrm>
          <a:custGeom>
            <a:avLst/>
            <a:gdLst>
              <a:gd name="connsiteX0" fmla="*/ 0 w 3009899"/>
              <a:gd name="connsiteY0" fmla="*/ 0 h 6857998"/>
              <a:gd name="connsiteX1" fmla="*/ 3009899 w 3009899"/>
              <a:gd name="connsiteY1" fmla="*/ 0 h 6857998"/>
              <a:gd name="connsiteX2" fmla="*/ 3009899 w 3009899"/>
              <a:gd name="connsiteY2" fmla="*/ 6857998 h 6857998"/>
              <a:gd name="connsiteX3" fmla="*/ 0 w 3009899"/>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3009899" h="6857998">
                <a:moveTo>
                  <a:pt x="0" y="0"/>
                </a:moveTo>
                <a:lnTo>
                  <a:pt x="3009899" y="0"/>
                </a:lnTo>
                <a:lnTo>
                  <a:pt x="3009899" y="6857998"/>
                </a:lnTo>
                <a:lnTo>
                  <a:pt x="0" y="685799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思源黑体 CN Regular" panose="020B0500000000000000" charset="-122"/>
              </a:defRPr>
            </a:lvl1pPr>
          </a:lstStyle>
          <a:p>
            <a:fld id="{6F45ED08-7BBE-4A8E-B9F5-42E84B5F42E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思源黑体 CN Regular" panose="020B05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思源黑体 CN Regular" panose="020B0500000000000000" charset="-122"/>
              </a:defRPr>
            </a:lvl1pPr>
          </a:lstStyle>
          <a:p>
            <a:fld id="{FAA11BB3-81B0-44AD-AD52-8ACAA7F42CE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思源黑体 CN Regular" panose="020B05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思源黑体 CN Regular" panose="020B05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思源黑体 CN Regular" panose="020B05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思源黑体 CN Regular" panose="020B05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思源黑体 CN Regular" panose="020B05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思源黑体 CN Regular" panose="020B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8.jpeg"/><Relationship Id="rId11" Type="http://schemas.openxmlformats.org/officeDocument/2006/relationships/notesSlide" Target="../notesSlides/notesSlide9.xml"/><Relationship Id="rId10" Type="http://schemas.openxmlformats.org/officeDocument/2006/relationships/slideLayout" Target="../slideLayouts/slideLayout1.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tags" Target="../tags/tag59.xml"/><Relationship Id="rId2" Type="http://schemas.openxmlformats.org/officeDocument/2006/relationships/image" Target="../media/image8.jpe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8.jpeg"/><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tags" Target="../tags/tag64.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tags" Target="../tags/tag66.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8.jpe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tags" Target="../tags/tag68.xml"/><Relationship Id="rId2" Type="http://schemas.openxmlformats.org/officeDocument/2006/relationships/image" Target="../media/image8.jpe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tags" Target="../tags/tag69.xml"/><Relationship Id="rId2" Type="http://schemas.openxmlformats.org/officeDocument/2006/relationships/image" Target="../media/image8.jpe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tags" Target="../tags/tag70.xml"/><Relationship Id="rId2" Type="http://schemas.openxmlformats.org/officeDocument/2006/relationships/image" Target="../media/image8.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tags" Target="../tags/tag71.xml"/><Relationship Id="rId2" Type="http://schemas.openxmlformats.org/officeDocument/2006/relationships/image" Target="../media/image8.jpe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8.jpeg"/><Relationship Id="rId10" Type="http://schemas.openxmlformats.org/officeDocument/2006/relationships/notesSlide" Target="../notesSlides/notesSlide21.xml"/><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image" Target="../media/image8.jpeg"/><Relationship Id="rId15" Type="http://schemas.openxmlformats.org/officeDocument/2006/relationships/notesSlide" Target="../notesSlides/notesSlide22.xml"/><Relationship Id="rId14" Type="http://schemas.openxmlformats.org/officeDocument/2006/relationships/slideLayout" Target="../slideLayouts/slideLayout1.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1" Type="http://schemas.openxmlformats.org/officeDocument/2006/relationships/notesSlide" Target="../notesSlides/notesSlide23.xml"/><Relationship Id="rId20" Type="http://schemas.openxmlformats.org/officeDocument/2006/relationships/slideLayout" Target="../slideLayouts/slideLayout1.xml"/><Relationship Id="rId2" Type="http://schemas.openxmlformats.org/officeDocument/2006/relationships/image" Target="../media/image8.jpeg"/><Relationship Id="rId19" Type="http://schemas.openxmlformats.org/officeDocument/2006/relationships/tags" Target="../tags/tag105.xml"/><Relationship Id="rId18" Type="http://schemas.openxmlformats.org/officeDocument/2006/relationships/tags" Target="../tags/tag104.xml"/><Relationship Id="rId17" Type="http://schemas.openxmlformats.org/officeDocument/2006/relationships/tags" Target="../tags/tag103.xml"/><Relationship Id="rId16" Type="http://schemas.openxmlformats.org/officeDocument/2006/relationships/tags" Target="../tags/tag102.xml"/><Relationship Id="rId15" Type="http://schemas.openxmlformats.org/officeDocument/2006/relationships/tags" Target="../tags/tag101.xml"/><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1" Type="http://schemas.openxmlformats.org/officeDocument/2006/relationships/notesSlide" Target="../notesSlides/notesSlide24.xml"/><Relationship Id="rId20" Type="http://schemas.openxmlformats.org/officeDocument/2006/relationships/slideLayout" Target="../slideLayouts/slideLayout1.xml"/><Relationship Id="rId2" Type="http://schemas.openxmlformats.org/officeDocument/2006/relationships/image" Target="../media/image8.jpeg"/><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8.jpeg"/><Relationship Id="rId10" Type="http://schemas.openxmlformats.org/officeDocument/2006/relationships/notesSlide" Target="../notesSlides/notesSlide25.xml"/><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8.jpeg"/><Relationship Id="rId16" Type="http://schemas.openxmlformats.org/officeDocument/2006/relationships/notesSlide" Target="../notesSlides/notesSlide26.xml"/><Relationship Id="rId15" Type="http://schemas.openxmlformats.org/officeDocument/2006/relationships/slideLayout" Target="../slideLayouts/slideLayout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1.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image" Target="../media/image8.jpeg"/><Relationship Id="rId1" Type="http://schemas.openxmlformats.org/officeDocument/2006/relationships/image" Target="../media/image10.jpeg"/></Relationships>
</file>

<file path=ppt/slides/_rels/slide29.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image" Target="../media/image8.jpeg"/><Relationship Id="rId14" Type="http://schemas.openxmlformats.org/officeDocument/2006/relationships/notesSlide" Target="../notesSlides/notesSlide28.xml"/><Relationship Id="rId13" Type="http://schemas.openxmlformats.org/officeDocument/2006/relationships/slideLayout" Target="../slideLayouts/slideLayout1.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image" Target="../media/image8.jpe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8.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8.jpeg"/><Relationship Id="rId17" Type="http://schemas.openxmlformats.org/officeDocument/2006/relationships/notesSlide" Target="../notesSlides/notesSlide5.xml"/><Relationship Id="rId16" Type="http://schemas.openxmlformats.org/officeDocument/2006/relationships/slideLayout" Target="../slideLayouts/slideLayout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8.jpeg"/><Relationship Id="rId17" Type="http://schemas.openxmlformats.org/officeDocument/2006/relationships/notesSlide" Target="../notesSlides/notesSlide6.xml"/><Relationship Id="rId16" Type="http://schemas.openxmlformats.org/officeDocument/2006/relationships/slideLayout" Target="../slideLayouts/slideLayout1.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1" Type="http://schemas.openxmlformats.org/officeDocument/2006/relationships/notesSlide" Target="../notesSlides/notesSlide7.xml"/><Relationship Id="rId20" Type="http://schemas.openxmlformats.org/officeDocument/2006/relationships/slideLayout" Target="../slideLayouts/slideLayout1.xml"/><Relationship Id="rId2" Type="http://schemas.openxmlformats.org/officeDocument/2006/relationships/image" Target="../media/image8.jpeg"/><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tags" Target="../tags/tag51.xml"/><Relationship Id="rId2" Type="http://schemas.openxmlformats.org/officeDocument/2006/relationships/image" Target="../media/image8.jpe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0" y="215899"/>
            <a:ext cx="12192000" cy="5480051"/>
          </a:xfrm>
          <a:prstGeom prst="rect">
            <a:avLst/>
          </a:prstGeom>
          <a:solidFill>
            <a:schemeClr val="bg1">
              <a:lumMod val="85000"/>
            </a:schemeClr>
          </a:solidFill>
          <a:ln w="9525" cap="flat">
            <a:noFill/>
            <a:prstDash val="solid"/>
            <a:miter/>
          </a:ln>
          <a:effectLst/>
        </p:spPr>
        <p:txBody>
          <a:bodyPr rtlCol="0" anchor="ctr"/>
          <a:p>
            <a:endParaRPr lang="zh-CN" altLang="en-US">
              <a:solidFill>
                <a:schemeClr val="tx1"/>
              </a:solidFill>
            </a:endParaRPr>
          </a:p>
        </p:txBody>
      </p:sp>
      <p:sp>
        <p:nvSpPr>
          <p:cNvPr id="32" name="矩形 31"/>
          <p:cNvSpPr/>
          <p:nvPr/>
        </p:nvSpPr>
        <p:spPr>
          <a:xfrm>
            <a:off x="0" y="-1"/>
            <a:ext cx="12192000" cy="5480051"/>
          </a:xfrm>
          <a:prstGeom prst="rect">
            <a:avLst/>
          </a:prstGeom>
          <a:gradFill flip="none" rotWithShape="1">
            <a:gsLst>
              <a:gs pos="85000">
                <a:srgbClr val="ED7500"/>
              </a:gs>
              <a:gs pos="56000">
                <a:srgbClr val="CD000D"/>
              </a:gs>
              <a:gs pos="100000">
                <a:srgbClr val="FDCE00"/>
              </a:gs>
            </a:gsLst>
            <a:lin ang="18900000" scaled="1"/>
            <a:tileRect/>
          </a:gradFill>
          <a:ln w="9525" cap="flat">
            <a:noFill/>
            <a:prstDash val="solid"/>
            <a:miter/>
          </a:ln>
          <a:effectLst>
            <a:outerShdw blurRad="254000" dist="88900" dir="5400000" algn="ctr" rotWithShape="0">
              <a:srgbClr val="CD000D">
                <a:alpha val="23000"/>
              </a:srgbClr>
            </a:outerShdw>
          </a:effectLst>
        </p:spPr>
        <p:txBody>
          <a:bodyPr rtlCol="0" anchor="ctr"/>
          <a:p>
            <a:endParaRPr lang="zh-CN" altLang="en-US">
              <a:solidFill>
                <a:schemeClr val="tx1"/>
              </a:solidFill>
            </a:endParaRPr>
          </a:p>
        </p:txBody>
      </p:sp>
      <p:grpSp>
        <p:nvGrpSpPr>
          <p:cNvPr id="5" name="组合 4"/>
          <p:cNvGrpSpPr/>
          <p:nvPr/>
        </p:nvGrpSpPr>
        <p:grpSpPr>
          <a:xfrm>
            <a:off x="598805" y="720090"/>
            <a:ext cx="10962640" cy="3420110"/>
            <a:chOff x="943" y="1134"/>
            <a:chExt cx="17264" cy="5386"/>
          </a:xfrm>
        </p:grpSpPr>
        <p:sp>
          <p:nvSpPr>
            <p:cNvPr id="4" name="Gloria的作品2"/>
            <p:cNvSpPr txBox="1"/>
            <p:nvPr/>
          </p:nvSpPr>
          <p:spPr>
            <a:xfrm>
              <a:off x="943" y="3468"/>
              <a:ext cx="17264" cy="3052"/>
            </a:xfrm>
            <a:prstGeom prst="rect">
              <a:avLst/>
            </a:prstGeom>
            <a:noFill/>
          </p:spPr>
          <p:txBody>
            <a:bodyPr wrap="square" rtlCol="0">
              <a:spAutoFit/>
            </a:bodyPr>
            <a:lstStyle/>
            <a:p>
              <a:pPr algn="ctr">
                <a:defRPr/>
              </a:pPr>
              <a:r>
                <a:rPr lang="en-US" sz="6000" b="1" dirty="0">
                  <a:gradFill flip="none" rotWithShape="1">
                    <a:gsLst>
                      <a:gs pos="99000">
                        <a:srgbClr val="FAE27D"/>
                      </a:gs>
                      <a:gs pos="0">
                        <a:srgbClr val="FAE27D">
                          <a:lumMod val="20000"/>
                          <a:lumOff val="80000"/>
                        </a:srgbClr>
                      </a:gs>
                    </a:gsLst>
                    <a:lin ang="5400000" scaled="0"/>
                    <a:tileRect/>
                  </a:gradFill>
                  <a:latin typeface="微软雅黑" panose="020B0503020204020204" charset="-122"/>
                  <a:ea typeface="微软雅黑" panose="020B0503020204020204" charset="-122"/>
                  <a:cs typeface="微软雅黑" panose="020B0503020204020204" charset="-122"/>
                </a:rPr>
                <a:t>2024</a:t>
              </a:r>
              <a:r>
                <a:rPr lang="zh-CN" altLang="en-US" sz="6000" b="1" dirty="0">
                  <a:gradFill flip="none" rotWithShape="1">
                    <a:gsLst>
                      <a:gs pos="99000">
                        <a:srgbClr val="FAE27D"/>
                      </a:gs>
                      <a:gs pos="0">
                        <a:srgbClr val="FAE27D">
                          <a:lumMod val="20000"/>
                          <a:lumOff val="80000"/>
                        </a:srgbClr>
                      </a:gs>
                    </a:gsLst>
                    <a:lin ang="5400000" scaled="0"/>
                    <a:tileRect/>
                  </a:gradFill>
                  <a:latin typeface="微软雅黑" panose="020B0503020204020204" charset="-122"/>
                  <a:ea typeface="微软雅黑" panose="020B0503020204020204" charset="-122"/>
                  <a:cs typeface="微软雅黑" panose="020B0503020204020204" charset="-122"/>
                </a:rPr>
                <a:t>年</a:t>
              </a:r>
              <a:endParaRPr lang="zh-CN" altLang="en-US" sz="6000" b="1" dirty="0">
                <a:gradFill flip="none" rotWithShape="1">
                  <a:gsLst>
                    <a:gs pos="99000">
                      <a:srgbClr val="FAE27D"/>
                    </a:gs>
                    <a:gs pos="0">
                      <a:srgbClr val="FAE27D">
                        <a:lumMod val="20000"/>
                        <a:lumOff val="80000"/>
                      </a:srgbClr>
                    </a:gs>
                  </a:gsLst>
                  <a:lin ang="5400000" scaled="0"/>
                  <a:tileRect/>
                </a:gradFill>
                <a:latin typeface="微软雅黑" panose="020B0503020204020204" charset="-122"/>
                <a:ea typeface="微软雅黑" panose="020B0503020204020204" charset="-122"/>
                <a:cs typeface="微软雅黑" panose="020B0503020204020204" charset="-122"/>
              </a:endParaRPr>
            </a:p>
            <a:p>
              <a:pPr algn="ctr">
                <a:defRPr/>
              </a:pPr>
              <a:r>
                <a:rPr lang="zh-CN" altLang="en-US" sz="6000" b="1" dirty="0">
                  <a:gradFill flip="none" rotWithShape="1">
                    <a:gsLst>
                      <a:gs pos="99000">
                        <a:srgbClr val="FAE27D"/>
                      </a:gs>
                      <a:gs pos="0">
                        <a:srgbClr val="FAE27D">
                          <a:lumMod val="20000"/>
                          <a:lumOff val="80000"/>
                        </a:srgbClr>
                      </a:gs>
                    </a:gsLst>
                    <a:lin ang="5400000" scaled="0"/>
                    <a:tileRect/>
                  </a:gradFill>
                  <a:latin typeface="微软雅黑" panose="020B0503020204020204" charset="-122"/>
                  <a:ea typeface="微软雅黑" panose="020B0503020204020204" charset="-122"/>
                  <a:cs typeface="微软雅黑" panose="020B0503020204020204" charset="-122"/>
                </a:rPr>
                <a:t>河北省</a:t>
              </a:r>
              <a:r>
                <a:rPr kumimoji="0" lang="zh-CN" altLang="en-US" sz="6000" b="1" i="0" u="none" strike="noStrike" kern="1200" cap="none" spc="0" normalizeH="0" baseline="0" noProof="0" dirty="0">
                  <a:ln>
                    <a:noFill/>
                  </a:ln>
                  <a:gradFill flip="none" rotWithShape="1">
                    <a:gsLst>
                      <a:gs pos="99000">
                        <a:srgbClr val="FAE27D"/>
                      </a:gs>
                      <a:gs pos="0">
                        <a:srgbClr val="FAE27D">
                          <a:lumMod val="20000"/>
                          <a:lumOff val="80000"/>
                        </a:srgbClr>
                      </a:gs>
                    </a:gsLst>
                    <a:lin ang="5400000" scaled="0"/>
                    <a:tileRect/>
                  </a:gradFill>
                  <a:effectLst/>
                  <a:uLnTx/>
                  <a:uFillTx/>
                  <a:latin typeface="微软雅黑" panose="020B0503020204020204" charset="-122"/>
                  <a:ea typeface="微软雅黑" panose="020B0503020204020204" charset="-122"/>
                  <a:cs typeface="微软雅黑" panose="020B0503020204020204" charset="-122"/>
                </a:rPr>
                <a:t>政府工作报告要点</a:t>
              </a:r>
              <a:endParaRPr kumimoji="0" lang="en-US" altLang="zh-CN" sz="6000" b="1" i="0" u="none" strike="noStrike" kern="1200" cap="none" spc="0" normalizeH="0" baseline="0" noProof="0" dirty="0">
                <a:ln>
                  <a:noFill/>
                </a:ln>
                <a:gradFill flip="none" rotWithShape="1">
                  <a:gsLst>
                    <a:gs pos="99000">
                      <a:srgbClr val="FAE27D"/>
                    </a:gs>
                    <a:gs pos="0">
                      <a:srgbClr val="FAE27D">
                        <a:lumMod val="20000"/>
                        <a:lumOff val="80000"/>
                      </a:srgbClr>
                    </a:gs>
                  </a:gsLst>
                  <a:lin ang="5400000" scaled="0"/>
                  <a:tileRect/>
                </a:gradFill>
                <a:effectLst/>
                <a:uLnTx/>
                <a:uFillTx/>
                <a:latin typeface="微软雅黑" panose="020B0503020204020204" charset="-122"/>
                <a:ea typeface="微软雅黑" panose="020B0503020204020204" charset="-122"/>
                <a:cs typeface="微软雅黑" panose="020B0503020204020204" charset="-122"/>
              </a:endParaRPr>
            </a:p>
          </p:txBody>
        </p:sp>
        <p:pic>
          <p:nvPicPr>
            <p:cNvPr id="2" name="图片 1" descr="未标题-2"/>
            <p:cNvPicPr>
              <a:picLocks noChangeAspect="1"/>
            </p:cNvPicPr>
            <p:nvPr>
              <p:custDataLst>
                <p:tags r:id="rId2"/>
              </p:custDataLst>
            </p:nvPr>
          </p:nvPicPr>
          <p:blipFill>
            <a:blip r:embed="rId3"/>
            <a:stretch>
              <a:fillRect/>
            </a:stretch>
          </p:blipFill>
          <p:spPr>
            <a:xfrm>
              <a:off x="7927" y="1134"/>
              <a:ext cx="3297" cy="2110"/>
            </a:xfrm>
            <a:prstGeom prst="rect">
              <a:avLst/>
            </a:prstGeom>
          </p:spPr>
        </p:pic>
      </p:grpSp>
      <p:pic>
        <p:nvPicPr>
          <p:cNvPr id="13" name="Gloria的作品2" descr="图片包含 游戏机, 食物&#10;&#10;描述已自动生成"/>
          <p:cNvPicPr>
            <a:picLocks noChangeAspect="1"/>
          </p:cNvPicPr>
          <p:nvPr/>
        </p:nvPicPr>
        <p:blipFill>
          <a:blip r:embed="rId4">
            <a:alphaModFix amt="80000"/>
          </a:blip>
          <a:srcRect/>
          <a:stretch>
            <a:fillRect/>
          </a:stretch>
        </p:blipFill>
        <p:spPr>
          <a:xfrm>
            <a:off x="-15875" y="4047371"/>
            <a:ext cx="12192000" cy="1533644"/>
          </a:xfrm>
          <a:custGeom>
            <a:avLst/>
            <a:gdLst>
              <a:gd name="connsiteX0" fmla="*/ 0 w 12192000"/>
              <a:gd name="connsiteY0" fmla="*/ 0 h 1533644"/>
              <a:gd name="connsiteX1" fmla="*/ 12192000 w 12192000"/>
              <a:gd name="connsiteY1" fmla="*/ 0 h 1533644"/>
              <a:gd name="connsiteX2" fmla="*/ 12192000 w 12192000"/>
              <a:gd name="connsiteY2" fmla="*/ 1533644 h 1533644"/>
              <a:gd name="connsiteX3" fmla="*/ 0 w 12192000"/>
              <a:gd name="connsiteY3" fmla="*/ 1533644 h 1533644"/>
            </a:gdLst>
            <a:ahLst/>
            <a:cxnLst>
              <a:cxn ang="0">
                <a:pos x="connsiteX0" y="connsiteY0"/>
              </a:cxn>
              <a:cxn ang="0">
                <a:pos x="connsiteX1" y="connsiteY1"/>
              </a:cxn>
              <a:cxn ang="0">
                <a:pos x="connsiteX2" y="connsiteY2"/>
              </a:cxn>
              <a:cxn ang="0">
                <a:pos x="connsiteX3" y="connsiteY3"/>
              </a:cxn>
            </a:cxnLst>
            <a:rect l="l" t="t" r="r" b="b"/>
            <a:pathLst>
              <a:path w="12192000" h="1533644">
                <a:moveTo>
                  <a:pt x="0" y="0"/>
                </a:moveTo>
                <a:lnTo>
                  <a:pt x="12192000" y="0"/>
                </a:lnTo>
                <a:lnTo>
                  <a:pt x="12192000" y="1533644"/>
                </a:lnTo>
                <a:lnTo>
                  <a:pt x="0" y="1533644"/>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4399482" y="191301"/>
            <a:ext cx="3393036"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1856105" y="1449705"/>
            <a:ext cx="7973060" cy="4064000"/>
            <a:chOff x="2923" y="2283"/>
            <a:chExt cx="12556" cy="6400"/>
          </a:xfrm>
        </p:grpSpPr>
        <p:sp>
          <p:nvSpPr>
            <p:cNvPr id="7" name="Aitds9"/>
            <p:cNvSpPr/>
            <p:nvPr>
              <p:custDataLst>
                <p:tags r:id="rId3"/>
              </p:custDataLst>
            </p:nvPr>
          </p:nvSpPr>
          <p:spPr>
            <a:xfrm>
              <a:off x="2923" y="2283"/>
              <a:ext cx="12557" cy="725"/>
            </a:xfrm>
            <a:prstGeom prst="rect">
              <a:avLst/>
            </a:prstGeom>
          </p:spPr>
          <p:txBody>
            <a:bodyPr wrap="square">
              <a:spAutoFit/>
            </a:bodyPr>
            <a:p>
              <a:pPr lvl="0"/>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（五）改革开放加力提速</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20" name="Aitds1"/>
            <p:cNvSpPr/>
            <p:nvPr>
              <p:custDataLst>
                <p:tags r:id="rId4"/>
              </p:custDataLst>
            </p:nvPr>
          </p:nvSpPr>
          <p:spPr>
            <a:xfrm>
              <a:off x="8802" y="7461"/>
              <a:ext cx="5787" cy="1101"/>
            </a:xfrm>
            <a:prstGeom prst="roundRect">
              <a:avLst>
                <a:gd name="adj" fmla="val 872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EFDF8"/>
                </a:solidFill>
                <a:effectLst/>
                <a:uLnTx/>
                <a:uFillTx/>
                <a:latin typeface="阿里巴巴普惠体" panose="00020600040101010101" pitchFamily="18" charset="-122"/>
                <a:ea typeface="阿里巴巴普惠体" panose="00020600040101010101" pitchFamily="18" charset="-122"/>
                <a:cs typeface="+mn-cs"/>
              </a:endParaRPr>
            </a:p>
          </p:txBody>
        </p:sp>
        <p:sp>
          <p:nvSpPr>
            <p:cNvPr id="15" name="Aitds1"/>
            <p:cNvSpPr/>
            <p:nvPr>
              <p:custDataLst>
                <p:tags r:id="rId5"/>
              </p:custDataLst>
            </p:nvPr>
          </p:nvSpPr>
          <p:spPr>
            <a:xfrm>
              <a:off x="6857" y="5820"/>
              <a:ext cx="5787" cy="1101"/>
            </a:xfrm>
            <a:prstGeom prst="roundRect">
              <a:avLst>
                <a:gd name="adj" fmla="val 872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EFDF8"/>
                </a:solidFill>
                <a:effectLst/>
                <a:uLnTx/>
                <a:uFillTx/>
                <a:latin typeface="阿里巴巴普惠体" panose="00020600040101010101" pitchFamily="18" charset="-122"/>
                <a:ea typeface="阿里巴巴普惠体" panose="00020600040101010101" pitchFamily="18" charset="-122"/>
                <a:cs typeface="+mn-cs"/>
              </a:endParaRPr>
            </a:p>
          </p:txBody>
        </p:sp>
        <p:sp>
          <p:nvSpPr>
            <p:cNvPr id="16" name="Aitds1"/>
            <p:cNvSpPr/>
            <p:nvPr>
              <p:custDataLst>
                <p:tags r:id="rId6"/>
              </p:custDataLst>
            </p:nvPr>
          </p:nvSpPr>
          <p:spPr>
            <a:xfrm>
              <a:off x="5150" y="4109"/>
              <a:ext cx="5787" cy="1101"/>
            </a:xfrm>
            <a:prstGeom prst="roundRect">
              <a:avLst>
                <a:gd name="adj" fmla="val 872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EFDF8"/>
                </a:solidFill>
                <a:effectLst/>
                <a:uLnTx/>
                <a:uFillTx/>
                <a:latin typeface="阿里巴巴普惠体" panose="00020600040101010101" pitchFamily="18" charset="-122"/>
                <a:ea typeface="阿里巴巴普惠体" panose="00020600040101010101" pitchFamily="18" charset="-122"/>
                <a:cs typeface="+mn-cs"/>
              </a:endParaRPr>
            </a:p>
          </p:txBody>
        </p:sp>
        <p:sp>
          <p:nvSpPr>
            <p:cNvPr id="57" name="Aitds24"/>
            <p:cNvSpPr txBox="1"/>
            <p:nvPr>
              <p:custDataLst>
                <p:tags r:id="rId7"/>
              </p:custDataLst>
            </p:nvPr>
          </p:nvSpPr>
          <p:spPr>
            <a:xfrm>
              <a:off x="5564" y="4023"/>
              <a:ext cx="6127" cy="1268"/>
            </a:xfrm>
            <a:prstGeom prst="rect">
              <a:avLst/>
            </a:prstGeom>
            <a:noFill/>
          </p:spPr>
          <p:txBody>
            <a:bodyPr lIns="120948" tIns="60475" rIns="120948" bIns="60475"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EFDF8"/>
                  </a:solidFill>
                  <a:effectLst/>
                  <a:uLnTx/>
                  <a:uFillTx/>
                  <a:latin typeface="微软雅黑" panose="020B0503020204020204" charset="-122"/>
                  <a:ea typeface="微软雅黑" panose="020B0503020204020204" charset="-122"/>
                  <a:cs typeface="+mn-cs"/>
                </a:rPr>
                <a:t>重点领域改革蹄疾步稳</a:t>
              </a:r>
              <a:endParaRPr kumimoji="0" lang="zh-CN" altLang="en-US" sz="2200" b="1" i="0" u="none" strike="noStrike" kern="1200" cap="none" spc="0" normalizeH="0" baseline="0" noProof="0" dirty="0">
                <a:ln>
                  <a:noFill/>
                </a:ln>
                <a:solidFill>
                  <a:srgbClr val="FEFDF8"/>
                </a:solidFill>
                <a:effectLst/>
                <a:uLnTx/>
                <a:uFillTx/>
                <a:latin typeface="微软雅黑" panose="020B0503020204020204" charset="-122"/>
                <a:ea typeface="微软雅黑" panose="020B0503020204020204" charset="-122"/>
                <a:cs typeface="+mn-cs"/>
              </a:endParaRPr>
            </a:p>
          </p:txBody>
        </p:sp>
        <p:sp>
          <p:nvSpPr>
            <p:cNvPr id="67" name="Aitds27"/>
            <p:cNvSpPr txBox="1"/>
            <p:nvPr>
              <p:custDataLst>
                <p:tags r:id="rId8"/>
              </p:custDataLst>
            </p:nvPr>
          </p:nvSpPr>
          <p:spPr>
            <a:xfrm>
              <a:off x="9290" y="7415"/>
              <a:ext cx="5468" cy="1268"/>
            </a:xfrm>
            <a:prstGeom prst="rect">
              <a:avLst/>
            </a:prstGeom>
            <a:noFill/>
          </p:spPr>
          <p:txBody>
            <a:bodyPr lIns="120948" tIns="60475" rIns="120948" bIns="60475"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EFDF8"/>
                  </a:solidFill>
                  <a:effectLst/>
                  <a:uLnTx/>
                  <a:uFillTx/>
                  <a:latin typeface="微软雅黑" panose="020B0503020204020204" charset="-122"/>
                  <a:ea typeface="微软雅黑" panose="020B0503020204020204" charset="-122"/>
                  <a:cs typeface="+mn-cs"/>
                </a:rPr>
                <a:t>对外开放取得积极进展</a:t>
              </a:r>
              <a:endParaRPr kumimoji="0" lang="zh-CN" altLang="en-US" sz="2200" b="1" i="0" u="none" strike="noStrike" kern="1200" cap="none" spc="0" normalizeH="0" baseline="0" noProof="0" dirty="0">
                <a:ln>
                  <a:noFill/>
                </a:ln>
                <a:solidFill>
                  <a:srgbClr val="FEFDF8"/>
                </a:solidFill>
                <a:effectLst/>
                <a:uLnTx/>
                <a:uFillTx/>
                <a:latin typeface="微软雅黑" panose="020B0503020204020204" charset="-122"/>
                <a:ea typeface="微软雅黑" panose="020B0503020204020204" charset="-122"/>
                <a:cs typeface="+mn-cs"/>
              </a:endParaRPr>
            </a:p>
          </p:txBody>
        </p:sp>
        <p:sp>
          <p:nvSpPr>
            <p:cNvPr id="66" name="Aitds26"/>
            <p:cNvSpPr txBox="1"/>
            <p:nvPr>
              <p:custDataLst>
                <p:tags r:id="rId9"/>
              </p:custDataLst>
            </p:nvPr>
          </p:nvSpPr>
          <p:spPr>
            <a:xfrm>
              <a:off x="7801" y="5742"/>
              <a:ext cx="5563" cy="1268"/>
            </a:xfrm>
            <a:prstGeom prst="rect">
              <a:avLst/>
            </a:prstGeom>
            <a:noFill/>
          </p:spPr>
          <p:txBody>
            <a:bodyPr lIns="120948" tIns="60475" rIns="120948" bIns="60475"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EFDF8"/>
                  </a:solidFill>
                  <a:effectLst/>
                  <a:uLnTx/>
                  <a:uFillTx/>
                  <a:latin typeface="微软雅黑" panose="020B0503020204020204" charset="-122"/>
                  <a:ea typeface="微软雅黑" panose="020B0503020204020204" charset="-122"/>
                  <a:cs typeface="+mn-cs"/>
                </a:rPr>
                <a:t>营商环境明显改善</a:t>
              </a:r>
              <a:endParaRPr kumimoji="0" lang="zh-CN" altLang="en-US" sz="2200" b="1" i="0" u="none" strike="noStrike" kern="1200" cap="none" spc="0" normalizeH="0" baseline="0" noProof="0" dirty="0">
                <a:ln>
                  <a:noFill/>
                </a:ln>
                <a:solidFill>
                  <a:srgbClr val="FEFDF8"/>
                </a:solidFill>
                <a:effectLst/>
                <a:uLnTx/>
                <a:uFillTx/>
                <a:latin typeface="微软雅黑" panose="020B0503020204020204" charset="-122"/>
                <a:ea typeface="微软雅黑" panose="020B0503020204020204" charset="-122"/>
                <a:cs typeface="+mn-cs"/>
              </a:endParaRPr>
            </a:p>
          </p:txBody>
        </p:sp>
        <p:grpSp>
          <p:nvGrpSpPr>
            <p:cNvPr id="6" name="组合 5"/>
            <p:cNvGrpSpPr/>
            <p:nvPr/>
          </p:nvGrpSpPr>
          <p:grpSpPr>
            <a:xfrm rot="0">
              <a:off x="3921" y="4260"/>
              <a:ext cx="885" cy="885"/>
              <a:chOff x="704849" y="466724"/>
              <a:chExt cx="828675" cy="828675"/>
            </a:xfrm>
          </p:grpSpPr>
          <p:sp>
            <p:nvSpPr>
              <p:cNvPr id="8" name="泪滴形 7"/>
              <p:cNvSpPr/>
              <p:nvPr/>
            </p:nvSpPr>
            <p:spPr>
              <a:xfrm>
                <a:off x="704849" y="466724"/>
                <a:ext cx="828675" cy="828675"/>
              </a:xfrm>
              <a:prstGeom prst="teardrop">
                <a:avLst/>
              </a:prstGeom>
              <a:solidFill>
                <a:srgbClr val="B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881061" y="642936"/>
                <a:ext cx="476251" cy="476251"/>
              </a:xfrm>
              <a:prstGeom prst="ellipse">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0" name="椭圆 9"/>
              <p:cNvSpPr/>
              <p:nvPr/>
            </p:nvSpPr>
            <p:spPr>
              <a:xfrm>
                <a:off x="1004886" y="766761"/>
                <a:ext cx="228601" cy="228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11" name="组合 10"/>
            <p:cNvGrpSpPr/>
            <p:nvPr/>
          </p:nvGrpSpPr>
          <p:grpSpPr>
            <a:xfrm rot="0">
              <a:off x="5615" y="5991"/>
              <a:ext cx="885" cy="885"/>
              <a:chOff x="704849" y="466724"/>
              <a:chExt cx="828675" cy="828675"/>
            </a:xfrm>
          </p:grpSpPr>
          <p:sp>
            <p:nvSpPr>
              <p:cNvPr id="12" name="泪滴形 11"/>
              <p:cNvSpPr/>
              <p:nvPr/>
            </p:nvSpPr>
            <p:spPr>
              <a:xfrm>
                <a:off x="704849" y="466724"/>
                <a:ext cx="828675" cy="828675"/>
              </a:xfrm>
              <a:prstGeom prst="teardrop">
                <a:avLst/>
              </a:prstGeom>
              <a:solidFill>
                <a:srgbClr val="B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panose="02020400000000000000" pitchFamily="18" charset="-122"/>
                  <a:ea typeface="思源宋体 CN" panose="02020400000000000000" pitchFamily="18" charset="-122"/>
                </a:endParaRPr>
              </a:p>
            </p:txBody>
          </p:sp>
          <p:sp>
            <p:nvSpPr>
              <p:cNvPr id="13" name="椭圆 12"/>
              <p:cNvSpPr/>
              <p:nvPr/>
            </p:nvSpPr>
            <p:spPr>
              <a:xfrm>
                <a:off x="881061" y="642936"/>
                <a:ext cx="476251" cy="476251"/>
              </a:xfrm>
              <a:prstGeom prst="ellipse">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panose="02020400000000000000" pitchFamily="18" charset="-122"/>
                  <a:ea typeface="思源宋体 CN" panose="02020400000000000000" pitchFamily="18" charset="-122"/>
                </a:endParaRPr>
              </a:p>
            </p:txBody>
          </p:sp>
          <p:sp>
            <p:nvSpPr>
              <p:cNvPr id="14" name="椭圆 13"/>
              <p:cNvSpPr/>
              <p:nvPr/>
            </p:nvSpPr>
            <p:spPr>
              <a:xfrm>
                <a:off x="1004886" y="766761"/>
                <a:ext cx="228601" cy="228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panose="02020400000000000000" pitchFamily="18" charset="-122"/>
                  <a:ea typeface="思源宋体 CN" panose="02020400000000000000" pitchFamily="18" charset="-122"/>
                </a:endParaRPr>
              </a:p>
            </p:txBody>
          </p:sp>
        </p:grpSp>
        <p:grpSp>
          <p:nvGrpSpPr>
            <p:cNvPr id="22" name="组合 21"/>
            <p:cNvGrpSpPr/>
            <p:nvPr/>
          </p:nvGrpSpPr>
          <p:grpSpPr>
            <a:xfrm rot="0">
              <a:off x="7541" y="7607"/>
              <a:ext cx="885" cy="885"/>
              <a:chOff x="704849" y="466724"/>
              <a:chExt cx="828675" cy="828675"/>
            </a:xfrm>
          </p:grpSpPr>
          <p:sp>
            <p:nvSpPr>
              <p:cNvPr id="28" name="泪滴形 27"/>
              <p:cNvSpPr/>
              <p:nvPr/>
            </p:nvSpPr>
            <p:spPr>
              <a:xfrm>
                <a:off x="704849" y="466724"/>
                <a:ext cx="828675" cy="828675"/>
              </a:xfrm>
              <a:prstGeom prst="teardrop">
                <a:avLst/>
              </a:prstGeom>
              <a:solidFill>
                <a:srgbClr val="B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0" name="椭圆 29"/>
              <p:cNvSpPr/>
              <p:nvPr/>
            </p:nvSpPr>
            <p:spPr>
              <a:xfrm>
                <a:off x="881061" y="642936"/>
                <a:ext cx="476251" cy="476251"/>
              </a:xfrm>
              <a:prstGeom prst="ellipse">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31" name="椭圆 30"/>
              <p:cNvSpPr/>
              <p:nvPr/>
            </p:nvSpPr>
            <p:spPr>
              <a:xfrm>
                <a:off x="1004886" y="766761"/>
                <a:ext cx="228601" cy="228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4399482" y="191301"/>
            <a:ext cx="3393036"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539875" y="1449705"/>
            <a:ext cx="9301480" cy="3858260"/>
            <a:chOff x="2425" y="2283"/>
            <a:chExt cx="14648" cy="6076"/>
          </a:xfrm>
        </p:grpSpPr>
        <p:sp>
          <p:nvSpPr>
            <p:cNvPr id="7" name="Aitds9"/>
            <p:cNvSpPr/>
            <p:nvPr>
              <p:custDataLst>
                <p:tags r:id="rId3"/>
              </p:custDataLst>
            </p:nvPr>
          </p:nvSpPr>
          <p:spPr>
            <a:xfrm>
              <a:off x="2923" y="2283"/>
              <a:ext cx="12557" cy="725"/>
            </a:xfrm>
            <a:prstGeom prst="rect">
              <a:avLst/>
            </a:prstGeom>
          </p:spPr>
          <p:txBody>
            <a:bodyPr wrap="square">
              <a:spAutoFit/>
            </a:bodyPr>
            <a:p>
              <a:pPr lvl="0"/>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（六）</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民生保障持续增强</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56" name="Gloria的作品19"/>
            <p:cNvSpPr txBox="1"/>
            <p:nvPr/>
          </p:nvSpPr>
          <p:spPr>
            <a:xfrm>
              <a:off x="3960" y="4016"/>
              <a:ext cx="4817" cy="827"/>
            </a:xfrm>
            <a:prstGeom prst="rect">
              <a:avLst/>
            </a:prstGeom>
          </p:spPr>
          <p:txBody>
            <a:bodyPr wrap="square" rtlCol="0">
              <a:noAutofit/>
            </a:bodyPr>
            <a:lstStyle>
              <a:defPPr>
                <a:defRPr lang="zh-CN"/>
              </a:defPPr>
              <a:lvl1pPr algn="ctr">
                <a:defRPr sz="1600">
                  <a:solidFill>
                    <a:schemeClr val="tx1">
                      <a:lumMod val="75000"/>
                      <a:lumOff val="25000"/>
                    </a:schemeClr>
                  </a:solidFill>
                </a:defRPr>
              </a:lvl1pPr>
            </a:lstStyle>
            <a:p>
              <a:pPr algn="l">
                <a:lnSpc>
                  <a:spcPct val="120000"/>
                </a:lnSpc>
              </a:pPr>
              <a:r>
                <a:rPr lang="en-US" altLang="zh-CN" sz="2200" b="1" dirty="0">
                  <a:solidFill>
                    <a:schemeClr val="tx1"/>
                  </a:solidFill>
                  <a:latin typeface="微软雅黑" panose="020B0503020204020204" charset="-122"/>
                  <a:ea typeface="微软雅黑" panose="020B0503020204020204" charset="-122"/>
                  <a:sym typeface="+mn-ea"/>
                </a:rPr>
                <a:t>20</a:t>
              </a:r>
              <a:r>
                <a:rPr lang="zh-CN" altLang="en-US" sz="2200" b="1" dirty="0">
                  <a:solidFill>
                    <a:schemeClr val="tx1"/>
                  </a:solidFill>
                  <a:latin typeface="微软雅黑" panose="020B0503020204020204" charset="-122"/>
                  <a:ea typeface="微软雅黑" panose="020B0503020204020204" charset="-122"/>
                  <a:sym typeface="+mn-ea"/>
                </a:rPr>
                <a:t>项民生工程全面完成</a:t>
              </a:r>
              <a:endParaRPr lang="en-US" altLang="zh-CN" sz="2200" dirty="0">
                <a:solidFill>
                  <a:schemeClr val="tx1">
                    <a:lumMod val="65000"/>
                    <a:lumOff val="35000"/>
                  </a:schemeClr>
                </a:solidFill>
                <a:latin typeface="+mn-ea"/>
                <a:cs typeface="思源黑体 CN Regular" panose="020B0500000000000000" charset="-122"/>
                <a:sym typeface="Arial" panose="020B0604020202020204" pitchFamily="34" charset="0"/>
              </a:endParaRPr>
            </a:p>
          </p:txBody>
        </p:sp>
        <p:sp>
          <p:nvSpPr>
            <p:cNvPr id="45" name="Gloria的作品20"/>
            <p:cNvSpPr txBox="1"/>
            <p:nvPr/>
          </p:nvSpPr>
          <p:spPr>
            <a:xfrm>
              <a:off x="4013" y="7386"/>
              <a:ext cx="4382" cy="932"/>
            </a:xfrm>
            <a:prstGeom prst="rect">
              <a:avLst/>
            </a:prstGeom>
          </p:spPr>
          <p:txBody>
            <a:bodyPr wrap="square" rtlCol="0">
              <a:no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200" b="1" dirty="0">
                  <a:solidFill>
                    <a:schemeClr val="tx1"/>
                  </a:solidFill>
                  <a:latin typeface="微软雅黑" panose="020B0503020204020204" charset="-122"/>
                  <a:ea typeface="微软雅黑" panose="020B0503020204020204" charset="-122"/>
                  <a:sym typeface="+mn-ea"/>
                </a:rPr>
                <a:t>农村面貌明显改善</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endParaRPr>
            </a:p>
          </p:txBody>
        </p:sp>
        <p:sp>
          <p:nvSpPr>
            <p:cNvPr id="59" name="Gloria的作品22"/>
            <p:cNvSpPr txBox="1"/>
            <p:nvPr/>
          </p:nvSpPr>
          <p:spPr>
            <a:xfrm>
              <a:off x="3932" y="5708"/>
              <a:ext cx="4439" cy="783"/>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200" b="1" dirty="0">
                  <a:solidFill>
                    <a:schemeClr val="tx1"/>
                  </a:solidFill>
                  <a:latin typeface="微软雅黑" panose="020B0503020204020204" charset="-122"/>
                  <a:ea typeface="微软雅黑" panose="020B0503020204020204" charset="-122"/>
                  <a:sym typeface="+mn-ea"/>
                </a:rPr>
                <a:t>生态环境不断优化</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endParaRPr>
            </a:p>
          </p:txBody>
        </p:sp>
        <p:grpSp>
          <p:nvGrpSpPr>
            <p:cNvPr id="15" name="组合 14"/>
            <p:cNvGrpSpPr/>
            <p:nvPr/>
          </p:nvGrpSpPr>
          <p:grpSpPr>
            <a:xfrm rot="0">
              <a:off x="2425" y="4030"/>
              <a:ext cx="1440" cy="935"/>
              <a:chOff x="3416968" y="2438400"/>
              <a:chExt cx="914399" cy="593557"/>
            </a:xfrm>
          </p:grpSpPr>
          <p:sp>
            <p:nvSpPr>
              <p:cNvPr id="16" name="矩形: 圆角 59"/>
              <p:cNvSpPr/>
              <p:nvPr/>
            </p:nvSpPr>
            <p:spPr>
              <a:xfrm>
                <a:off x="3416968" y="2438400"/>
                <a:ext cx="914399" cy="593557"/>
              </a:xfrm>
              <a:prstGeom prst="roundRect">
                <a:avLst>
                  <a:gd name="adj" fmla="val 50000"/>
                </a:avLst>
              </a:prstGeom>
              <a:gradFill>
                <a:gsLst>
                  <a:gs pos="45000">
                    <a:srgbClr val="B81C22"/>
                  </a:gs>
                  <a:gs pos="100000">
                    <a:srgbClr val="ED7D3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173F7"/>
                  </a:solidFill>
                  <a:effectLst/>
                  <a:uLnTx/>
                  <a:uFillTx/>
                  <a:latin typeface="思源宋体 CN" panose="02020400000000000000" pitchFamily="18" charset="-122"/>
                  <a:ea typeface="思源宋体 CN" panose="02020400000000000000" pitchFamily="18" charset="-122"/>
                  <a:cs typeface="+mn-cs"/>
                </a:endParaRPr>
              </a:p>
            </p:txBody>
          </p:sp>
          <p:sp>
            <p:nvSpPr>
              <p:cNvPr id="17" name="矩形 16"/>
              <p:cNvSpPr/>
              <p:nvPr/>
            </p:nvSpPr>
            <p:spPr>
              <a:xfrm>
                <a:off x="3674778" y="2473568"/>
                <a:ext cx="398780" cy="521822"/>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1</a:t>
                </a:r>
                <a:endParaRPr kumimoji="0" lang="zh-CN" altLang="en-US"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grpSp>
        <p:grpSp>
          <p:nvGrpSpPr>
            <p:cNvPr id="18" name="组合 17"/>
            <p:cNvGrpSpPr/>
            <p:nvPr/>
          </p:nvGrpSpPr>
          <p:grpSpPr>
            <a:xfrm rot="0">
              <a:off x="2425" y="5728"/>
              <a:ext cx="1440" cy="935"/>
              <a:chOff x="3416968" y="2438400"/>
              <a:chExt cx="914399" cy="593557"/>
            </a:xfrm>
          </p:grpSpPr>
          <p:sp>
            <p:nvSpPr>
              <p:cNvPr id="19" name="矩形: 圆角 59"/>
              <p:cNvSpPr/>
              <p:nvPr/>
            </p:nvSpPr>
            <p:spPr>
              <a:xfrm>
                <a:off x="3416968" y="2438400"/>
                <a:ext cx="914399" cy="593557"/>
              </a:xfrm>
              <a:prstGeom prst="roundRect">
                <a:avLst>
                  <a:gd name="adj" fmla="val 50000"/>
                </a:avLst>
              </a:prstGeom>
              <a:gradFill>
                <a:gsLst>
                  <a:gs pos="45000">
                    <a:srgbClr val="B81C22"/>
                  </a:gs>
                  <a:gs pos="100000">
                    <a:srgbClr val="ED7D3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173F7"/>
                  </a:solidFill>
                  <a:effectLst/>
                  <a:uLnTx/>
                  <a:uFillTx/>
                  <a:latin typeface="思源宋体 CN" panose="02020400000000000000" pitchFamily="18" charset="-122"/>
                  <a:ea typeface="思源宋体 CN" panose="02020400000000000000" pitchFamily="18" charset="-122"/>
                  <a:cs typeface="+mn-cs"/>
                </a:endParaRPr>
              </a:p>
            </p:txBody>
          </p:sp>
          <p:sp>
            <p:nvSpPr>
              <p:cNvPr id="20" name="矩形 19"/>
              <p:cNvSpPr/>
              <p:nvPr/>
            </p:nvSpPr>
            <p:spPr>
              <a:xfrm>
                <a:off x="3674778" y="2473568"/>
                <a:ext cx="398780" cy="521822"/>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2</a:t>
                </a:r>
                <a:endParaRPr kumimoji="0" lang="zh-CN" altLang="en-US"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grpSp>
        <p:grpSp>
          <p:nvGrpSpPr>
            <p:cNvPr id="21" name="组合 20"/>
            <p:cNvGrpSpPr/>
            <p:nvPr/>
          </p:nvGrpSpPr>
          <p:grpSpPr>
            <a:xfrm rot="0">
              <a:off x="2429" y="7425"/>
              <a:ext cx="1440" cy="935"/>
              <a:chOff x="3416968" y="2438400"/>
              <a:chExt cx="914399" cy="593557"/>
            </a:xfrm>
          </p:grpSpPr>
          <p:sp>
            <p:nvSpPr>
              <p:cNvPr id="23" name="矩形: 圆角 59"/>
              <p:cNvSpPr/>
              <p:nvPr/>
            </p:nvSpPr>
            <p:spPr>
              <a:xfrm>
                <a:off x="3416968" y="2438400"/>
                <a:ext cx="914399" cy="593557"/>
              </a:xfrm>
              <a:prstGeom prst="roundRect">
                <a:avLst>
                  <a:gd name="adj" fmla="val 50000"/>
                </a:avLst>
              </a:prstGeom>
              <a:gradFill>
                <a:gsLst>
                  <a:gs pos="45000">
                    <a:srgbClr val="B81C22"/>
                  </a:gs>
                  <a:gs pos="100000">
                    <a:srgbClr val="ED7D3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173F7"/>
                  </a:solidFill>
                  <a:effectLst/>
                  <a:uLnTx/>
                  <a:uFillTx/>
                  <a:latin typeface="思源宋体 CN" panose="02020400000000000000" pitchFamily="18" charset="-122"/>
                  <a:ea typeface="思源宋体 CN" panose="02020400000000000000" pitchFamily="18" charset="-122"/>
                  <a:cs typeface="+mn-cs"/>
                </a:endParaRPr>
              </a:p>
            </p:txBody>
          </p:sp>
          <p:sp>
            <p:nvSpPr>
              <p:cNvPr id="24" name="矩形 23"/>
              <p:cNvSpPr/>
              <p:nvPr/>
            </p:nvSpPr>
            <p:spPr>
              <a:xfrm>
                <a:off x="3674778" y="2473568"/>
                <a:ext cx="398780" cy="521822"/>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3</a:t>
                </a:r>
                <a:endParaRPr kumimoji="0" lang="zh-CN" altLang="en-US"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grpSp>
        <p:sp>
          <p:nvSpPr>
            <p:cNvPr id="25" name="Gloria的作品19"/>
            <p:cNvSpPr txBox="1"/>
            <p:nvPr/>
          </p:nvSpPr>
          <p:spPr>
            <a:xfrm>
              <a:off x="11780" y="4006"/>
              <a:ext cx="4817" cy="827"/>
            </a:xfrm>
            <a:prstGeom prst="rect">
              <a:avLst/>
            </a:prstGeom>
          </p:spPr>
          <p:txBody>
            <a:bodyPr wrap="square" rtlCol="0">
              <a:no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200" b="1" dirty="0">
                  <a:solidFill>
                    <a:schemeClr val="tx1"/>
                  </a:solidFill>
                  <a:latin typeface="微软雅黑" panose="020B0503020204020204" charset="-122"/>
                  <a:ea typeface="微软雅黑" panose="020B0503020204020204" charset="-122"/>
                  <a:sym typeface="+mn-ea"/>
                </a:rPr>
                <a:t>保障水平稳步提升</a:t>
              </a:r>
              <a:endParaRPr lang="en-US" altLang="zh-CN" sz="2200" dirty="0">
                <a:solidFill>
                  <a:schemeClr val="tx1">
                    <a:lumMod val="65000"/>
                    <a:lumOff val="35000"/>
                  </a:schemeClr>
                </a:solidFill>
                <a:latin typeface="+mn-ea"/>
                <a:cs typeface="思源黑体 CN Regular" panose="020B0500000000000000" charset="-122"/>
                <a:sym typeface="Arial" panose="020B0604020202020204" pitchFamily="34" charset="0"/>
              </a:endParaRPr>
            </a:p>
          </p:txBody>
        </p:sp>
        <p:sp>
          <p:nvSpPr>
            <p:cNvPr id="26" name="Gloria的作品20"/>
            <p:cNvSpPr txBox="1"/>
            <p:nvPr/>
          </p:nvSpPr>
          <p:spPr>
            <a:xfrm>
              <a:off x="11833" y="7376"/>
              <a:ext cx="5241" cy="932"/>
            </a:xfrm>
            <a:prstGeom prst="rect">
              <a:avLst/>
            </a:prstGeom>
          </p:spPr>
          <p:txBody>
            <a:bodyPr wrap="square" rtlCol="0">
              <a:no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200" b="1" dirty="0">
                  <a:solidFill>
                    <a:schemeClr val="tx1"/>
                  </a:solidFill>
                  <a:latin typeface="微软雅黑" panose="020B0503020204020204" charset="-122"/>
                  <a:ea typeface="微软雅黑" panose="020B0503020204020204" charset="-122"/>
                  <a:sym typeface="+mn-ea"/>
                </a:rPr>
                <a:t>平安河北建设扎实推进</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endParaRPr>
            </a:p>
          </p:txBody>
        </p:sp>
        <p:sp>
          <p:nvSpPr>
            <p:cNvPr id="27" name="Gloria的作品22"/>
            <p:cNvSpPr txBox="1"/>
            <p:nvPr/>
          </p:nvSpPr>
          <p:spPr>
            <a:xfrm>
              <a:off x="11752" y="5728"/>
              <a:ext cx="4439" cy="783"/>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200" b="1" dirty="0">
                  <a:solidFill>
                    <a:schemeClr val="tx1"/>
                  </a:solidFill>
                  <a:latin typeface="微软雅黑" panose="020B0503020204020204" charset="-122"/>
                  <a:ea typeface="微软雅黑" panose="020B0503020204020204" charset="-122"/>
                  <a:sym typeface="+mn-ea"/>
                </a:rPr>
                <a:t>社会事业加快发展</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endParaRPr>
            </a:p>
          </p:txBody>
        </p:sp>
        <p:grpSp>
          <p:nvGrpSpPr>
            <p:cNvPr id="29" name="组合 28"/>
            <p:cNvGrpSpPr/>
            <p:nvPr/>
          </p:nvGrpSpPr>
          <p:grpSpPr>
            <a:xfrm rot="0">
              <a:off x="10245" y="4020"/>
              <a:ext cx="1440" cy="935"/>
              <a:chOff x="3416968" y="2438400"/>
              <a:chExt cx="914399" cy="593557"/>
            </a:xfrm>
          </p:grpSpPr>
          <p:sp>
            <p:nvSpPr>
              <p:cNvPr id="46" name="矩形: 圆角 59"/>
              <p:cNvSpPr/>
              <p:nvPr/>
            </p:nvSpPr>
            <p:spPr>
              <a:xfrm>
                <a:off x="3416968" y="2438400"/>
                <a:ext cx="914399" cy="593557"/>
              </a:xfrm>
              <a:prstGeom prst="roundRect">
                <a:avLst>
                  <a:gd name="adj" fmla="val 50000"/>
                </a:avLst>
              </a:prstGeom>
              <a:gradFill>
                <a:gsLst>
                  <a:gs pos="45000">
                    <a:srgbClr val="B81C22"/>
                  </a:gs>
                  <a:gs pos="100000">
                    <a:srgbClr val="ED7D3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173F7"/>
                  </a:solidFill>
                  <a:effectLst/>
                  <a:uLnTx/>
                  <a:uFillTx/>
                  <a:latin typeface="思源宋体 CN" panose="02020400000000000000" pitchFamily="18" charset="-122"/>
                  <a:ea typeface="思源宋体 CN" panose="02020400000000000000" pitchFamily="18" charset="-122"/>
                  <a:cs typeface="+mn-cs"/>
                </a:endParaRPr>
              </a:p>
            </p:txBody>
          </p:sp>
          <p:sp>
            <p:nvSpPr>
              <p:cNvPr id="47" name="矩形 46"/>
              <p:cNvSpPr/>
              <p:nvPr/>
            </p:nvSpPr>
            <p:spPr>
              <a:xfrm>
                <a:off x="3674778" y="2473568"/>
                <a:ext cx="398780" cy="521822"/>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4</a:t>
                </a:r>
                <a:endParaRPr kumimoji="0" lang="zh-CN" altLang="en-US"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grpSp>
        <p:grpSp>
          <p:nvGrpSpPr>
            <p:cNvPr id="48" name="组合 47"/>
            <p:cNvGrpSpPr/>
            <p:nvPr/>
          </p:nvGrpSpPr>
          <p:grpSpPr>
            <a:xfrm rot="0">
              <a:off x="10245" y="5718"/>
              <a:ext cx="1440" cy="935"/>
              <a:chOff x="3416968" y="2438400"/>
              <a:chExt cx="914399" cy="593557"/>
            </a:xfrm>
          </p:grpSpPr>
          <p:sp>
            <p:nvSpPr>
              <p:cNvPr id="49" name="矩形: 圆角 59"/>
              <p:cNvSpPr/>
              <p:nvPr/>
            </p:nvSpPr>
            <p:spPr>
              <a:xfrm>
                <a:off x="3416968" y="2438400"/>
                <a:ext cx="914399" cy="593557"/>
              </a:xfrm>
              <a:prstGeom prst="roundRect">
                <a:avLst>
                  <a:gd name="adj" fmla="val 50000"/>
                </a:avLst>
              </a:prstGeom>
              <a:gradFill>
                <a:gsLst>
                  <a:gs pos="45000">
                    <a:srgbClr val="B81C22"/>
                  </a:gs>
                  <a:gs pos="100000">
                    <a:srgbClr val="ED7D3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173F7"/>
                  </a:solidFill>
                  <a:effectLst/>
                  <a:uLnTx/>
                  <a:uFillTx/>
                  <a:latin typeface="思源宋体 CN" panose="02020400000000000000" pitchFamily="18" charset="-122"/>
                  <a:ea typeface="思源宋体 CN" panose="02020400000000000000" pitchFamily="18" charset="-122"/>
                  <a:cs typeface="+mn-cs"/>
                </a:endParaRPr>
              </a:p>
            </p:txBody>
          </p:sp>
          <p:sp>
            <p:nvSpPr>
              <p:cNvPr id="50" name="矩形 49"/>
              <p:cNvSpPr/>
              <p:nvPr/>
            </p:nvSpPr>
            <p:spPr>
              <a:xfrm>
                <a:off x="3674778" y="2473568"/>
                <a:ext cx="398780" cy="521822"/>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5</a:t>
                </a:r>
                <a:endParaRPr kumimoji="0" lang="zh-CN" altLang="en-US"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grpSp>
        <p:grpSp>
          <p:nvGrpSpPr>
            <p:cNvPr id="51" name="组合 50"/>
            <p:cNvGrpSpPr/>
            <p:nvPr/>
          </p:nvGrpSpPr>
          <p:grpSpPr>
            <a:xfrm rot="0">
              <a:off x="10249" y="7415"/>
              <a:ext cx="1440" cy="935"/>
              <a:chOff x="3416968" y="2438400"/>
              <a:chExt cx="914399" cy="593557"/>
            </a:xfrm>
          </p:grpSpPr>
          <p:sp>
            <p:nvSpPr>
              <p:cNvPr id="55" name="矩形: 圆角 59"/>
              <p:cNvSpPr/>
              <p:nvPr/>
            </p:nvSpPr>
            <p:spPr>
              <a:xfrm>
                <a:off x="3416968" y="2438400"/>
                <a:ext cx="914399" cy="593557"/>
              </a:xfrm>
              <a:prstGeom prst="roundRect">
                <a:avLst>
                  <a:gd name="adj" fmla="val 50000"/>
                </a:avLst>
              </a:prstGeom>
              <a:gradFill>
                <a:gsLst>
                  <a:gs pos="45000">
                    <a:srgbClr val="B81C22"/>
                  </a:gs>
                  <a:gs pos="100000">
                    <a:srgbClr val="ED7D3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173F7"/>
                  </a:solidFill>
                  <a:effectLst/>
                  <a:uLnTx/>
                  <a:uFillTx/>
                  <a:latin typeface="思源宋体 CN" panose="02020400000000000000" pitchFamily="18" charset="-122"/>
                  <a:ea typeface="思源宋体 CN" panose="02020400000000000000" pitchFamily="18" charset="-122"/>
                  <a:cs typeface="+mn-cs"/>
                </a:endParaRPr>
              </a:p>
            </p:txBody>
          </p:sp>
          <p:sp>
            <p:nvSpPr>
              <p:cNvPr id="57" name="矩形 56"/>
              <p:cNvSpPr/>
              <p:nvPr/>
            </p:nvSpPr>
            <p:spPr>
              <a:xfrm>
                <a:off x="3674778" y="2473568"/>
                <a:ext cx="398780" cy="521822"/>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6</a:t>
                </a:r>
                <a:endParaRPr kumimoji="0" lang="zh-CN" altLang="en-US" sz="2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grpSp>
        <p:cxnSp>
          <p:nvCxnSpPr>
            <p:cNvPr id="98" name="直接连接符 97"/>
            <p:cNvCxnSpPr/>
            <p:nvPr/>
          </p:nvCxnSpPr>
          <p:spPr>
            <a:xfrm>
              <a:off x="4104" y="4858"/>
              <a:ext cx="4529" cy="0"/>
            </a:xfrm>
            <a:prstGeom prst="line">
              <a:avLst/>
            </a:prstGeom>
            <a:ln>
              <a:solidFill>
                <a:srgbClr val="DF2F2F"/>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4104" y="6583"/>
              <a:ext cx="3442" cy="0"/>
            </a:xfrm>
            <a:prstGeom prst="line">
              <a:avLst/>
            </a:prstGeom>
            <a:ln>
              <a:solidFill>
                <a:srgbClr val="DF2F2F"/>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4134" y="8262"/>
              <a:ext cx="3502" cy="0"/>
            </a:xfrm>
            <a:prstGeom prst="line">
              <a:avLst/>
            </a:prstGeom>
            <a:ln>
              <a:solidFill>
                <a:srgbClr val="DF2F2F"/>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1954" y="4848"/>
              <a:ext cx="3531" cy="0"/>
            </a:xfrm>
            <a:prstGeom prst="line">
              <a:avLst/>
            </a:prstGeom>
            <a:ln>
              <a:solidFill>
                <a:srgbClr val="DF2F2F"/>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1920" y="6583"/>
              <a:ext cx="3550" cy="0"/>
            </a:xfrm>
            <a:prstGeom prst="line">
              <a:avLst/>
            </a:prstGeom>
            <a:ln>
              <a:solidFill>
                <a:srgbClr val="DF2F2F"/>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1984" y="8256"/>
              <a:ext cx="4377" cy="0"/>
            </a:xfrm>
            <a:prstGeom prst="line">
              <a:avLst/>
            </a:prstGeom>
            <a:ln>
              <a:solidFill>
                <a:srgbClr val="DF2F2F"/>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215899"/>
            <a:ext cx="12192000" cy="5480051"/>
          </a:xfrm>
          <a:prstGeom prst="rect">
            <a:avLst/>
          </a:prstGeom>
          <a:solidFill>
            <a:schemeClr val="bg1">
              <a:lumMod val="85000"/>
            </a:schemeClr>
          </a:solidFill>
          <a:ln w="9525" cap="flat">
            <a:noFill/>
            <a:prstDash val="solid"/>
            <a:miter/>
          </a:ln>
          <a:effectLst/>
        </p:spPr>
        <p:txBody>
          <a:bodyPr rtlCol="0" anchor="ctr"/>
          <a:lstStyle/>
          <a:p>
            <a:endParaRPr lang="zh-CN" altLang="en-US">
              <a:solidFill>
                <a:schemeClr val="tx1"/>
              </a:solidFill>
            </a:endParaRPr>
          </a:p>
        </p:txBody>
      </p:sp>
      <p:sp>
        <p:nvSpPr>
          <p:cNvPr id="32" name="矩形 31"/>
          <p:cNvSpPr/>
          <p:nvPr/>
        </p:nvSpPr>
        <p:spPr>
          <a:xfrm>
            <a:off x="0" y="-1"/>
            <a:ext cx="12192000" cy="5480051"/>
          </a:xfrm>
          <a:prstGeom prst="rect">
            <a:avLst/>
          </a:prstGeom>
          <a:gradFill flip="none" rotWithShape="1">
            <a:gsLst>
              <a:gs pos="85000">
                <a:srgbClr val="ED7500"/>
              </a:gs>
              <a:gs pos="56000">
                <a:srgbClr val="CD000D"/>
              </a:gs>
              <a:gs pos="100000">
                <a:srgbClr val="FDCE00"/>
              </a:gs>
            </a:gsLst>
            <a:lin ang="18900000" scaled="1"/>
            <a:tileRect/>
          </a:gradFill>
          <a:ln w="9525" cap="flat">
            <a:noFill/>
            <a:prstDash val="solid"/>
            <a:miter/>
          </a:ln>
          <a:effectLst>
            <a:outerShdw blurRad="254000" dist="88900" dir="5400000" algn="ctr" rotWithShape="0">
              <a:srgbClr val="CD000D">
                <a:alpha val="23000"/>
              </a:srgbClr>
            </a:outerShdw>
          </a:effectLst>
        </p:spPr>
        <p:txBody>
          <a:bodyPr rtlCol="0" anchor="ctr"/>
          <a:lstStyle/>
          <a:p>
            <a:endParaRPr lang="zh-CN" altLang="en-US">
              <a:solidFill>
                <a:schemeClr val="tx1"/>
              </a:solidFill>
            </a:endParaRPr>
          </a:p>
        </p:txBody>
      </p:sp>
      <p:sp>
        <p:nvSpPr>
          <p:cNvPr id="43" name="文本框 42"/>
          <p:cNvSpPr txBox="1"/>
          <p:nvPr/>
        </p:nvSpPr>
        <p:spPr>
          <a:xfrm>
            <a:off x="265882" y="19050"/>
            <a:ext cx="4956176" cy="5390515"/>
          </a:xfrm>
          <a:prstGeom prst="rect">
            <a:avLst/>
          </a:prstGeom>
        </p:spPr>
        <p:txBody>
          <a:bodyPr wrap="square">
            <a:spAutoFit/>
          </a:bodyPr>
          <a:lstStyle>
            <a:defPPr>
              <a:defRPr lang="zh-CN"/>
            </a:defPPr>
            <a:lvl1pPr>
              <a:lnSpc>
                <a:spcPct val="120000"/>
              </a:lnSpc>
              <a:defRPr sz="280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思源宋体 CN Heavy" panose="02020900000000000000" pitchFamily="18" charset="-122"/>
                <a:ea typeface="思源宋体 CN Heavy" panose="02020900000000000000" pitchFamily="18" charset="-122"/>
              </a:defRPr>
            </a:lvl1pPr>
          </a:lstStyle>
          <a:p>
            <a:pPr algn="ctr"/>
            <a:r>
              <a:rPr lang="en-US" altLang="zh-CN" sz="28700" dirty="0">
                <a:gradFill>
                  <a:gsLst>
                    <a:gs pos="0">
                      <a:schemeClr val="bg1">
                        <a:alpha val="35000"/>
                      </a:schemeClr>
                    </a:gs>
                    <a:gs pos="100000">
                      <a:srgbClr val="CD000D">
                        <a:alpha val="0"/>
                      </a:srgbClr>
                    </a:gs>
                  </a:gsLst>
                  <a:lin ang="5400000" scaled="0"/>
                </a:gradFill>
                <a:effectLst/>
              </a:rPr>
              <a:t>02</a:t>
            </a:r>
            <a:endParaRPr lang="zh-CN" altLang="en-US" sz="28700" dirty="0">
              <a:gradFill>
                <a:gsLst>
                  <a:gs pos="0">
                    <a:schemeClr val="bg1">
                      <a:alpha val="35000"/>
                    </a:schemeClr>
                  </a:gs>
                  <a:gs pos="100000">
                    <a:srgbClr val="CD000D">
                      <a:alpha val="0"/>
                    </a:srgbClr>
                  </a:gs>
                </a:gsLst>
                <a:lin ang="5400000" scaled="0"/>
              </a:gradFill>
              <a:effectLst/>
            </a:endParaRPr>
          </a:p>
        </p:txBody>
      </p:sp>
      <p:grpSp>
        <p:nvGrpSpPr>
          <p:cNvPr id="6" name="组合 5"/>
          <p:cNvGrpSpPr/>
          <p:nvPr/>
        </p:nvGrpSpPr>
        <p:grpSpPr>
          <a:xfrm>
            <a:off x="2362200" y="1730375"/>
            <a:ext cx="8931910" cy="1972945"/>
            <a:chOff x="3720" y="2725"/>
            <a:chExt cx="14066" cy="3107"/>
          </a:xfrm>
        </p:grpSpPr>
        <p:sp>
          <p:nvSpPr>
            <p:cNvPr id="2" name="文本框 1"/>
            <p:cNvSpPr txBox="1"/>
            <p:nvPr>
              <p:custDataLst>
                <p:tags r:id="rId1"/>
              </p:custDataLst>
            </p:nvPr>
          </p:nvSpPr>
          <p:spPr>
            <a:xfrm>
              <a:off x="3795" y="2725"/>
              <a:ext cx="7223" cy="1423"/>
            </a:xfrm>
            <a:prstGeom prst="rect">
              <a:avLst/>
            </a:prstGeom>
          </p:spPr>
          <p:txBody>
            <a:bodyPr wrap="square">
              <a:spAutoFit/>
            </a:bodyPr>
            <a:lstStyle>
              <a:defPPr>
                <a:defRPr lang="zh-CN"/>
              </a:defPPr>
              <a:lvl1pPr>
                <a:lnSpc>
                  <a:spcPct val="120000"/>
                </a:lnSpc>
                <a:defRPr sz="280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思源宋体 CN Heavy" panose="02020900000000000000" pitchFamily="18" charset="-122"/>
                  <a:ea typeface="思源宋体 CN Heavy" panose="02020900000000000000" pitchFamily="18" charset="-122"/>
                </a:defRPr>
              </a:lvl1pPr>
            </a:lstStyle>
            <a:p>
              <a:r>
                <a:rPr lang="zh-CN" altLang="en-US" sz="4400" dirty="0">
                  <a:solidFill>
                    <a:schemeClr val="bg1"/>
                  </a:solidFill>
                </a:rPr>
                <a:t>第二部分</a:t>
              </a:r>
              <a:endParaRPr lang="zh-CN" altLang="en-US" sz="4400" dirty="0">
                <a:solidFill>
                  <a:schemeClr val="bg1"/>
                </a:solidFill>
              </a:endParaRPr>
            </a:p>
          </p:txBody>
        </p:sp>
        <p:sp>
          <p:nvSpPr>
            <p:cNvPr id="4" name="文本框 3"/>
            <p:cNvSpPr txBox="1"/>
            <p:nvPr>
              <p:custDataLst>
                <p:tags r:id="rId2"/>
              </p:custDataLst>
            </p:nvPr>
          </p:nvSpPr>
          <p:spPr>
            <a:xfrm>
              <a:off x="3720" y="4118"/>
              <a:ext cx="14066" cy="1714"/>
            </a:xfrm>
            <a:prstGeom prst="rect">
              <a:avLst/>
            </a:prstGeom>
          </p:spPr>
          <p:txBody>
            <a:bodyPr wrap="square">
              <a:spAutoFit/>
            </a:bodyPr>
            <a:lstStyle>
              <a:defPPr>
                <a:defRPr lang="zh-CN"/>
              </a:defPPr>
              <a:lvl1pPr>
                <a:lnSpc>
                  <a:spcPct val="120000"/>
                </a:lnSpc>
                <a:defRPr sz="280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思源宋体 CN Heavy" panose="02020900000000000000" pitchFamily="18" charset="-122"/>
                  <a:ea typeface="思源宋体 CN Heavy" panose="02020900000000000000" pitchFamily="18" charset="-122"/>
                </a:defRPr>
              </a:lvl1pPr>
            </a:lstStyle>
            <a:p>
              <a:pPr algn="ctr"/>
              <a:r>
                <a:rPr lang="en-US" altLang="zh-CN" sz="5400" b="1" dirty="0">
                  <a:solidFill>
                    <a:schemeClr val="bg1"/>
                  </a:solidFill>
                  <a:latin typeface="微软雅黑" panose="020B0503020204020204" charset="-122"/>
                  <a:ea typeface="微软雅黑" panose="020B0503020204020204" charset="-122"/>
                  <a:cs typeface="微软雅黑" panose="020B0503020204020204" charset="-122"/>
                  <a:sym typeface="+mn-ea"/>
                </a:rPr>
                <a:t>2024</a:t>
              </a:r>
              <a:r>
                <a:rPr lang="zh-CN" altLang="en-US" sz="5400" b="1" dirty="0">
                  <a:solidFill>
                    <a:schemeClr val="bg1"/>
                  </a:solidFill>
                  <a:latin typeface="微软雅黑" panose="020B0503020204020204" charset="-122"/>
                  <a:ea typeface="微软雅黑" panose="020B0503020204020204" charset="-122"/>
                  <a:cs typeface="微软雅黑" panose="020B0503020204020204" charset="-122"/>
                  <a:sym typeface="+mn-ea"/>
                </a:rPr>
                <a:t>年目标任务和主要工作</a:t>
              </a:r>
              <a:endParaRPr lang="zh-CN" altLang="en-US" sz="5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3756660" y="191135"/>
            <a:ext cx="4683125"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年目标任务和主要工作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974090" y="1392555"/>
            <a:ext cx="10274300" cy="4414520"/>
            <a:chOff x="1534" y="2193"/>
            <a:chExt cx="16180" cy="6952"/>
          </a:xfrm>
        </p:grpSpPr>
        <p:sp>
          <p:nvSpPr>
            <p:cNvPr id="9" name="AutoShape 7"/>
            <p:cNvSpPr>
              <a:spLocks noChangeArrowheads="1"/>
            </p:cNvSpPr>
            <p:nvPr>
              <p:custDataLst>
                <p:tags r:id="rId3"/>
              </p:custDataLst>
            </p:nvPr>
          </p:nvSpPr>
          <p:spPr bwMode="auto">
            <a:xfrm>
              <a:off x="1534" y="2193"/>
              <a:ext cx="16180" cy="6953"/>
            </a:xfrm>
            <a:prstGeom prst="roundRect">
              <a:avLst>
                <a:gd name="adj" fmla="val 10889"/>
              </a:avLst>
            </a:prstGeom>
            <a:solidFill>
              <a:srgbClr val="C00000"/>
            </a:solidFill>
            <a:ln>
              <a:noFill/>
            </a:ln>
            <a:effectLst/>
          </p:spPr>
          <p:txBody>
            <a:bodyPr wrap="none" lIns="96765" tIns="48383" rIns="96765" bIns="48383" anchor="ctr"/>
            <a:lstStyle>
              <a:lvl1pPr>
                <a:spcBef>
                  <a:spcPct val="20000"/>
                </a:spcBef>
                <a:buChar char="•"/>
                <a:defRPr sz="1500">
                  <a:solidFill>
                    <a:srgbClr val="080808"/>
                  </a:solidFill>
                  <a:latin typeface="Arial" panose="020B0604020202020204" pitchFamily="34" charset="0"/>
                  <a:ea typeface="仿宋_GB2312" panose="02010609030101010101" pitchFamily="1" charset="-122"/>
                </a:defRPr>
              </a:lvl1pPr>
              <a:lvl2pPr marL="590550" indent="-133350">
                <a:spcBef>
                  <a:spcPct val="20000"/>
                </a:spcBef>
                <a:buChar char="–"/>
                <a:defRPr sz="1400">
                  <a:solidFill>
                    <a:srgbClr val="080808"/>
                  </a:solidFill>
                  <a:latin typeface="Arial" panose="020B0604020202020204" pitchFamily="34" charset="0"/>
                  <a:ea typeface="楷体_GB2312" panose="02010609030101010101" pitchFamily="49" charset="-122"/>
                </a:defRPr>
              </a:lvl2pPr>
              <a:lvl3pPr marL="908050" indent="6350">
                <a:spcBef>
                  <a:spcPct val="20000"/>
                </a:spcBef>
                <a:buChar char="•"/>
                <a:defRPr sz="2000">
                  <a:solidFill>
                    <a:schemeClr val="tx1"/>
                  </a:solidFill>
                  <a:latin typeface="Arial" panose="020B0604020202020204" pitchFamily="34" charset="0"/>
                  <a:ea typeface="宋体" panose="02010600030101010101" pitchFamily="2" charset="-122"/>
                </a:defRPr>
              </a:lvl3pPr>
              <a:lvl4pPr marL="1270000" indent="101600">
                <a:spcBef>
                  <a:spcPct val="20000"/>
                </a:spcBef>
                <a:buChar char="–"/>
                <a:defRPr sz="1700">
                  <a:solidFill>
                    <a:schemeClr val="tx1"/>
                  </a:solidFill>
                  <a:latin typeface="Arial" panose="020B0604020202020204" pitchFamily="34" charset="0"/>
                  <a:ea typeface="宋体" panose="02010600030101010101" pitchFamily="2" charset="-122"/>
                </a:defRPr>
              </a:lvl4pPr>
              <a:lvl5pPr marL="1633855" indent="195580">
                <a:spcBef>
                  <a:spcPct val="20000"/>
                </a:spcBef>
                <a:buChar char="»"/>
                <a:defRPr sz="1700">
                  <a:solidFill>
                    <a:schemeClr val="tx1"/>
                  </a:solidFill>
                  <a:latin typeface="Arial" panose="020B0604020202020204" pitchFamily="34" charset="0"/>
                  <a:ea typeface="宋体" panose="02010600030101010101" pitchFamily="2" charset="-122"/>
                </a:defRPr>
              </a:lvl5pPr>
              <a:lvl6pPr marL="20910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6pPr>
              <a:lvl7pPr marL="25482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7pPr>
              <a:lvl8pPr marL="30054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8pPr>
              <a:lvl9pPr marL="34626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Tx/>
                <a:buNone/>
              </a:pPr>
              <a:endParaRPr lang="zh-CN" altLang="en-US" sz="1865">
                <a:solidFill>
                  <a:schemeClr val="tx1"/>
                </a:solidFill>
                <a:ea typeface="宋体" panose="02010600030101010101" pitchFamily="2" charset="-122"/>
              </a:endParaRPr>
            </a:p>
          </p:txBody>
        </p:sp>
        <p:sp>
          <p:nvSpPr>
            <p:cNvPr id="8" name="Gloria的作品18"/>
            <p:cNvSpPr txBox="1"/>
            <p:nvPr>
              <p:custDataLst>
                <p:tags r:id="rId4"/>
              </p:custDataLst>
            </p:nvPr>
          </p:nvSpPr>
          <p:spPr>
            <a:xfrm>
              <a:off x="2249" y="2661"/>
              <a:ext cx="14719" cy="5960"/>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dist">
                <a:lnSpc>
                  <a:spcPct val="120000"/>
                </a:lnSpc>
              </a:pPr>
              <a:r>
                <a:rPr lang="zh-CN" altLang="en-US" sz="2000" b="1" kern="2000" spc="5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今年政府工作的总体要求是：</a:t>
              </a:r>
              <a:r>
                <a:rPr lang="zh-CN" altLang="en-US" sz="2000" kern="2000" spc="5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坚持以习近平新时代中国特色社会主义思想为指导，</a:t>
              </a:r>
              <a:r>
                <a:rPr lang="zh-CN" altLang="en-US" sz="2000" spc="11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全面贯彻党的二十大和二十届二中全会精神，全面贯彻中央经济工作会议精神，</a:t>
              </a:r>
              <a:endParaRPr lang="zh-CN" altLang="en-US" sz="2000" spc="5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dist">
                <a:lnSpc>
                  <a:spcPct val="120000"/>
                </a:lnSpc>
              </a:pPr>
              <a:r>
                <a:rPr lang="zh-CN" altLang="en-US" sz="2000" spc="5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全面贯彻习近平总书记视察河北重要讲话精神，认真落实省委十届历次全会部署，</a:t>
              </a:r>
              <a:r>
                <a:rPr lang="zh-CN" altLang="en-US" sz="20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坚持稳中求进工作总基调，完整、准确、全面贯彻新发展理念，服务和融入新发展格局，着力推动高质量发展，全面深化改革开放，推动高水平科技自立自强，落实国家宏观调控政策，统筹扩大内需和深化供给侧结构性改革，统筹新型城镇化和</a:t>
              </a:r>
              <a:endParaRPr lang="zh-CN" altLang="en-US" sz="20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dist">
                <a:lnSpc>
                  <a:spcPct val="120000"/>
                </a:lnSpc>
              </a:pPr>
              <a:r>
                <a:rPr lang="zh-CN" altLang="en-US" sz="2000" spc="-1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乡村全面振兴，统筹高质量发展和高水平安全，切实增强经济活力、防范化解风险、</a:t>
              </a:r>
              <a:r>
                <a:rPr lang="zh-CN" altLang="en-US" sz="20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改善社会预期，巩固和增强经济回升向好态势，持续推动经济实现质的有效提升和</a:t>
              </a:r>
              <a:r>
                <a:rPr lang="zh-CN" altLang="en-US" sz="2000" spc="11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量的合理增长，增进民生福祉，保持社会稳定，加快建设经济强省、美丽河北，</a:t>
              </a:r>
              <a:endParaRPr lang="zh-CN" altLang="en-US" sz="20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lnSpc>
                  <a:spcPct val="120000"/>
                </a:lnSpc>
              </a:pPr>
              <a:r>
                <a:rPr lang="zh-CN" altLang="en-US" sz="20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奋力谱写中国式现代化建设河北篇章。</a:t>
              </a:r>
              <a:endParaRPr lang="zh-CN" altLang="en-US" sz="20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6" name="Gloria的作品3"/>
          <p:cNvSpPr txBox="1"/>
          <p:nvPr/>
        </p:nvSpPr>
        <p:spPr>
          <a:xfrm>
            <a:off x="3756660" y="191135"/>
            <a:ext cx="4683125" cy="521970"/>
          </a:xfrm>
          <a:prstGeom prst="rect">
            <a:avLst/>
          </a:prstGeom>
          <a:noFill/>
        </p:spPr>
        <p:txBody>
          <a:bodyPr wrap="square">
            <a:spAutoFit/>
          </a:bodyPr>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年目标任务和主要工作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9" name="Gloria的作品4"/>
          <p:cNvCxnSpPr/>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Gloria的作品5"/>
          <p:cNvCxnSpPr/>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746250" y="1449705"/>
            <a:ext cx="8329930" cy="3862705"/>
            <a:chOff x="2750" y="2283"/>
            <a:chExt cx="13118" cy="6083"/>
          </a:xfrm>
        </p:grpSpPr>
        <p:sp>
          <p:nvSpPr>
            <p:cNvPr id="11" name="任意多边形 10"/>
            <p:cNvSpPr/>
            <p:nvPr/>
          </p:nvSpPr>
          <p:spPr>
            <a:xfrm>
              <a:off x="4041" y="4391"/>
              <a:ext cx="3372" cy="183"/>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4101" y="3937"/>
              <a:ext cx="3130"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地区生产总值</a:t>
              </a:r>
              <a:endParaRPr lang="zh-CN" altLang="en-US" sz="2000">
                <a:latin typeface="思源宋体 CN SemiBold" panose="02020600000000000000" charset="-122"/>
                <a:ea typeface="思源宋体 CN SemiBold" panose="02020600000000000000" charset="-122"/>
              </a:endParaRPr>
            </a:p>
          </p:txBody>
        </p:sp>
        <p:grpSp>
          <p:nvGrpSpPr>
            <p:cNvPr id="14" name="组合 13"/>
            <p:cNvGrpSpPr/>
            <p:nvPr/>
          </p:nvGrpSpPr>
          <p:grpSpPr>
            <a:xfrm>
              <a:off x="2750" y="3743"/>
              <a:ext cx="1068" cy="1068"/>
              <a:chOff x="1580" y="3218"/>
              <a:chExt cx="1764" cy="1764"/>
            </a:xfrm>
          </p:grpSpPr>
          <p:sp>
            <p:nvSpPr>
              <p:cNvPr id="13" name="椭圆 12"/>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17" name="Aitds9"/>
            <p:cNvSpPr/>
            <p:nvPr>
              <p:custDataLst>
                <p:tags r:id="rId5"/>
              </p:custDataLst>
            </p:nvPr>
          </p:nvSpPr>
          <p:spPr>
            <a:xfrm>
              <a:off x="2923" y="2283"/>
              <a:ext cx="12557" cy="725"/>
            </a:xfrm>
            <a:prstGeom prst="rect">
              <a:avLst/>
            </a:prstGeom>
          </p:spPr>
          <p:txBody>
            <a:bodyPr wrap="square">
              <a:spAutoFit/>
            </a:bodyPr>
            <a:p>
              <a:pPr lvl="0"/>
              <a:r>
                <a:rPr lang="en-US" altLang="zh-CN"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2024</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年经济社会发展主要预期目标：</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9" name="圆角矩形 18"/>
            <p:cNvSpPr/>
            <p:nvPr/>
          </p:nvSpPr>
          <p:spPr>
            <a:xfrm>
              <a:off x="7846" y="3826"/>
              <a:ext cx="3946"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8180" y="3847"/>
              <a:ext cx="3718"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5.5%</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21" name="任意多边形 20"/>
            <p:cNvSpPr/>
            <p:nvPr/>
          </p:nvSpPr>
          <p:spPr>
            <a:xfrm>
              <a:off x="5342" y="6152"/>
              <a:ext cx="4307" cy="176"/>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5402" y="5691"/>
              <a:ext cx="3818"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一般公共预算收入</a:t>
              </a:r>
              <a:endParaRPr lang="zh-CN" altLang="en-US" sz="2000">
                <a:latin typeface="思源宋体 CN SemiBold" panose="02020600000000000000" charset="-122"/>
                <a:ea typeface="思源宋体 CN SemiBold" panose="02020600000000000000" charset="-122"/>
              </a:endParaRPr>
            </a:p>
          </p:txBody>
        </p:sp>
        <p:grpSp>
          <p:nvGrpSpPr>
            <p:cNvPr id="23" name="组合 22"/>
            <p:cNvGrpSpPr/>
            <p:nvPr/>
          </p:nvGrpSpPr>
          <p:grpSpPr>
            <a:xfrm>
              <a:off x="4051" y="5497"/>
              <a:ext cx="1068" cy="1068"/>
              <a:chOff x="1580" y="3218"/>
              <a:chExt cx="1764" cy="1764"/>
            </a:xfrm>
          </p:grpSpPr>
          <p:sp>
            <p:nvSpPr>
              <p:cNvPr id="24" name="椭圆 23"/>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27" name="圆角矩形 26"/>
            <p:cNvSpPr/>
            <p:nvPr/>
          </p:nvSpPr>
          <p:spPr>
            <a:xfrm>
              <a:off x="10152" y="5580"/>
              <a:ext cx="3461"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0486" y="5601"/>
              <a:ext cx="2861"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29" name="任意多边形 28"/>
            <p:cNvSpPr/>
            <p:nvPr/>
          </p:nvSpPr>
          <p:spPr>
            <a:xfrm>
              <a:off x="7006" y="7953"/>
              <a:ext cx="4834" cy="176"/>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7066" y="7492"/>
              <a:ext cx="4198"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规模以上工业增加值</a:t>
              </a:r>
              <a:endParaRPr lang="zh-CN" altLang="en-US" sz="2000">
                <a:latin typeface="思源宋体 CN SemiBold" panose="02020600000000000000" charset="-122"/>
                <a:ea typeface="思源宋体 CN SemiBold" panose="02020600000000000000" charset="-122"/>
              </a:endParaRPr>
            </a:p>
          </p:txBody>
        </p:sp>
        <p:grpSp>
          <p:nvGrpSpPr>
            <p:cNvPr id="31" name="组合 30"/>
            <p:cNvGrpSpPr/>
            <p:nvPr/>
          </p:nvGrpSpPr>
          <p:grpSpPr>
            <a:xfrm>
              <a:off x="5715" y="7298"/>
              <a:ext cx="1068" cy="1068"/>
              <a:chOff x="1580" y="3218"/>
              <a:chExt cx="1764" cy="1764"/>
            </a:xfrm>
          </p:grpSpPr>
          <p:sp>
            <p:nvSpPr>
              <p:cNvPr id="32" name="椭圆 31"/>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椭圆 32"/>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4"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35" name="圆角矩形 34"/>
            <p:cNvSpPr/>
            <p:nvPr/>
          </p:nvSpPr>
          <p:spPr>
            <a:xfrm>
              <a:off x="11816" y="7381"/>
              <a:ext cx="3946"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2150" y="7402"/>
              <a:ext cx="3718"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5.5%</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6" name="Gloria的作品3"/>
          <p:cNvSpPr txBox="1"/>
          <p:nvPr/>
        </p:nvSpPr>
        <p:spPr>
          <a:xfrm>
            <a:off x="3756660" y="191135"/>
            <a:ext cx="4683125" cy="521970"/>
          </a:xfrm>
          <a:prstGeom prst="rect">
            <a:avLst/>
          </a:prstGeom>
          <a:noFill/>
        </p:spPr>
        <p:txBody>
          <a:bodyPr wrap="square">
            <a:spAutoFit/>
          </a:bodyPr>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年目标任务和主要工作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9" name="Gloria的作品4"/>
          <p:cNvCxnSpPr/>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Gloria的作品5"/>
          <p:cNvCxnSpPr/>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746250" y="1449705"/>
            <a:ext cx="8082915" cy="3862705"/>
            <a:chOff x="2750" y="2283"/>
            <a:chExt cx="12729" cy="6083"/>
          </a:xfrm>
        </p:grpSpPr>
        <p:sp>
          <p:nvSpPr>
            <p:cNvPr id="11" name="任意多边形 10"/>
            <p:cNvSpPr/>
            <p:nvPr/>
          </p:nvSpPr>
          <p:spPr>
            <a:xfrm>
              <a:off x="4041" y="4391"/>
              <a:ext cx="3372" cy="183"/>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4101" y="3937"/>
              <a:ext cx="3130"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固定资产投资</a:t>
              </a:r>
              <a:endParaRPr lang="zh-CN" altLang="en-US" sz="2000">
                <a:latin typeface="思源宋体 CN SemiBold" panose="02020600000000000000" charset="-122"/>
                <a:ea typeface="思源宋体 CN SemiBold" panose="02020600000000000000" charset="-122"/>
              </a:endParaRPr>
            </a:p>
          </p:txBody>
        </p:sp>
        <p:grpSp>
          <p:nvGrpSpPr>
            <p:cNvPr id="14" name="组合 13"/>
            <p:cNvGrpSpPr/>
            <p:nvPr/>
          </p:nvGrpSpPr>
          <p:grpSpPr>
            <a:xfrm>
              <a:off x="2750" y="3743"/>
              <a:ext cx="1068" cy="1068"/>
              <a:chOff x="1580" y="3218"/>
              <a:chExt cx="1764" cy="1764"/>
            </a:xfrm>
          </p:grpSpPr>
          <p:sp>
            <p:nvSpPr>
              <p:cNvPr id="13" name="椭圆 12"/>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17" name="Aitds9"/>
            <p:cNvSpPr/>
            <p:nvPr>
              <p:custDataLst>
                <p:tags r:id="rId5"/>
              </p:custDataLst>
            </p:nvPr>
          </p:nvSpPr>
          <p:spPr>
            <a:xfrm>
              <a:off x="2923" y="2283"/>
              <a:ext cx="12557" cy="725"/>
            </a:xfrm>
            <a:prstGeom prst="rect">
              <a:avLst/>
            </a:prstGeom>
          </p:spPr>
          <p:txBody>
            <a:bodyPr wrap="square">
              <a:spAutoFit/>
            </a:bodyPr>
            <a:p>
              <a:pPr lvl="0"/>
              <a:r>
                <a:rPr lang="en-US" altLang="zh-CN"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2024</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年经济社会发展主要预期目标：</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9" name="圆角矩形 18"/>
            <p:cNvSpPr/>
            <p:nvPr/>
          </p:nvSpPr>
          <p:spPr>
            <a:xfrm>
              <a:off x="7846" y="3826"/>
              <a:ext cx="3449"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8180" y="3847"/>
              <a:ext cx="2919"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6</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21" name="任意多边形 20"/>
            <p:cNvSpPr/>
            <p:nvPr/>
          </p:nvSpPr>
          <p:spPr>
            <a:xfrm>
              <a:off x="5342" y="6132"/>
              <a:ext cx="4790" cy="196"/>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5402" y="5691"/>
              <a:ext cx="4101"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社会消费品零售总额</a:t>
              </a:r>
              <a:endParaRPr lang="zh-CN" altLang="en-US" sz="2000">
                <a:latin typeface="思源宋体 CN SemiBold" panose="02020600000000000000" charset="-122"/>
                <a:ea typeface="思源宋体 CN SemiBold" panose="02020600000000000000" charset="-122"/>
              </a:endParaRPr>
            </a:p>
          </p:txBody>
        </p:sp>
        <p:grpSp>
          <p:nvGrpSpPr>
            <p:cNvPr id="23" name="组合 22"/>
            <p:cNvGrpSpPr/>
            <p:nvPr/>
          </p:nvGrpSpPr>
          <p:grpSpPr>
            <a:xfrm>
              <a:off x="4051" y="5497"/>
              <a:ext cx="1068" cy="1068"/>
              <a:chOff x="1580" y="3218"/>
              <a:chExt cx="1764" cy="1764"/>
            </a:xfrm>
          </p:grpSpPr>
          <p:sp>
            <p:nvSpPr>
              <p:cNvPr id="24" name="椭圆 23"/>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27" name="圆角矩形 26"/>
            <p:cNvSpPr/>
            <p:nvPr/>
          </p:nvSpPr>
          <p:spPr>
            <a:xfrm>
              <a:off x="10692" y="5580"/>
              <a:ext cx="3461"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1026" y="5601"/>
              <a:ext cx="2861"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6</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29" name="任意多边形 28"/>
            <p:cNvSpPr/>
            <p:nvPr/>
          </p:nvSpPr>
          <p:spPr>
            <a:xfrm>
              <a:off x="7006" y="8009"/>
              <a:ext cx="2949" cy="120"/>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7066" y="7492"/>
              <a:ext cx="4198"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进出口总值</a:t>
              </a:r>
              <a:endParaRPr lang="zh-CN" altLang="en-US" sz="2000">
                <a:latin typeface="思源宋体 CN SemiBold" panose="02020600000000000000" charset="-122"/>
                <a:ea typeface="思源宋体 CN SemiBold" panose="02020600000000000000" charset="-122"/>
              </a:endParaRPr>
            </a:p>
          </p:txBody>
        </p:sp>
        <p:grpSp>
          <p:nvGrpSpPr>
            <p:cNvPr id="31" name="组合 30"/>
            <p:cNvGrpSpPr/>
            <p:nvPr/>
          </p:nvGrpSpPr>
          <p:grpSpPr>
            <a:xfrm>
              <a:off x="5715" y="7298"/>
              <a:ext cx="1068" cy="1068"/>
              <a:chOff x="1580" y="3218"/>
              <a:chExt cx="1764" cy="1764"/>
            </a:xfrm>
          </p:grpSpPr>
          <p:sp>
            <p:nvSpPr>
              <p:cNvPr id="32" name="椭圆 31"/>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椭圆 32"/>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4"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35" name="圆角矩形 34"/>
            <p:cNvSpPr/>
            <p:nvPr/>
          </p:nvSpPr>
          <p:spPr>
            <a:xfrm>
              <a:off x="10556" y="7381"/>
              <a:ext cx="3430"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0890" y="7402"/>
              <a:ext cx="2998"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3</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6" name="Gloria的作品3"/>
          <p:cNvSpPr txBox="1"/>
          <p:nvPr/>
        </p:nvSpPr>
        <p:spPr>
          <a:xfrm>
            <a:off x="3756660" y="191135"/>
            <a:ext cx="4683125" cy="521970"/>
          </a:xfrm>
          <a:prstGeom prst="rect">
            <a:avLst/>
          </a:prstGeom>
          <a:noFill/>
        </p:spPr>
        <p:txBody>
          <a:bodyPr wrap="square">
            <a:spAutoFit/>
          </a:bodyPr>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年目标任务和主要工作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9" name="Gloria的作品4"/>
          <p:cNvCxnSpPr/>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Gloria的作品5"/>
          <p:cNvCxnSpPr/>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746250" y="1449705"/>
            <a:ext cx="8187055" cy="3862705"/>
            <a:chOff x="2750" y="2283"/>
            <a:chExt cx="12893" cy="6083"/>
          </a:xfrm>
        </p:grpSpPr>
        <p:sp>
          <p:nvSpPr>
            <p:cNvPr id="11" name="任意多边形 10"/>
            <p:cNvSpPr/>
            <p:nvPr/>
          </p:nvSpPr>
          <p:spPr>
            <a:xfrm>
              <a:off x="4041" y="4311"/>
              <a:ext cx="4847" cy="263"/>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4101" y="3892"/>
              <a:ext cx="4080"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居民人均可支配收入</a:t>
              </a:r>
              <a:endParaRPr lang="zh-CN" altLang="en-US" sz="2000">
                <a:latin typeface="思源宋体 CN SemiBold" panose="02020600000000000000" charset="-122"/>
                <a:ea typeface="思源宋体 CN SemiBold" panose="02020600000000000000" charset="-122"/>
              </a:endParaRPr>
            </a:p>
          </p:txBody>
        </p:sp>
        <p:grpSp>
          <p:nvGrpSpPr>
            <p:cNvPr id="14" name="组合 13"/>
            <p:cNvGrpSpPr/>
            <p:nvPr/>
          </p:nvGrpSpPr>
          <p:grpSpPr>
            <a:xfrm>
              <a:off x="2750" y="3743"/>
              <a:ext cx="1068" cy="1068"/>
              <a:chOff x="1580" y="3218"/>
              <a:chExt cx="1764" cy="1764"/>
            </a:xfrm>
          </p:grpSpPr>
          <p:sp>
            <p:nvSpPr>
              <p:cNvPr id="13" name="椭圆 12"/>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17" name="Aitds9"/>
            <p:cNvSpPr/>
            <p:nvPr>
              <p:custDataLst>
                <p:tags r:id="rId5"/>
              </p:custDataLst>
            </p:nvPr>
          </p:nvSpPr>
          <p:spPr>
            <a:xfrm>
              <a:off x="2923" y="2283"/>
              <a:ext cx="12557" cy="725"/>
            </a:xfrm>
            <a:prstGeom prst="rect">
              <a:avLst/>
            </a:prstGeom>
          </p:spPr>
          <p:txBody>
            <a:bodyPr wrap="square">
              <a:spAutoFit/>
            </a:bodyPr>
            <a:p>
              <a:pPr lvl="0"/>
              <a:r>
                <a:rPr lang="en-US" altLang="zh-CN"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2024</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年经济社会发展主要预期目标：</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9" name="圆角矩形 18"/>
            <p:cNvSpPr/>
            <p:nvPr/>
          </p:nvSpPr>
          <p:spPr>
            <a:xfrm>
              <a:off x="9451" y="3826"/>
              <a:ext cx="3946"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9785" y="3847"/>
              <a:ext cx="3718"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增长</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5.5%</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21" name="任意多边形 20"/>
            <p:cNvSpPr/>
            <p:nvPr/>
          </p:nvSpPr>
          <p:spPr>
            <a:xfrm>
              <a:off x="5342" y="6108"/>
              <a:ext cx="5393" cy="220"/>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5402" y="5691"/>
              <a:ext cx="4363"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居民消费价格指数涨幅</a:t>
              </a:r>
              <a:endParaRPr lang="zh-CN" altLang="en-US" sz="2000">
                <a:latin typeface="思源宋体 CN SemiBold" panose="02020600000000000000" charset="-122"/>
                <a:ea typeface="思源宋体 CN SemiBold" panose="02020600000000000000" charset="-122"/>
              </a:endParaRPr>
            </a:p>
          </p:txBody>
        </p:sp>
        <p:grpSp>
          <p:nvGrpSpPr>
            <p:cNvPr id="23" name="组合 22"/>
            <p:cNvGrpSpPr/>
            <p:nvPr/>
          </p:nvGrpSpPr>
          <p:grpSpPr>
            <a:xfrm>
              <a:off x="4051" y="5497"/>
              <a:ext cx="1068" cy="1068"/>
              <a:chOff x="1580" y="3218"/>
              <a:chExt cx="1764" cy="1764"/>
            </a:xfrm>
          </p:grpSpPr>
          <p:sp>
            <p:nvSpPr>
              <p:cNvPr id="24" name="椭圆 23"/>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27" name="圆角矩形 26"/>
            <p:cNvSpPr/>
            <p:nvPr/>
          </p:nvSpPr>
          <p:spPr>
            <a:xfrm>
              <a:off x="11322" y="5580"/>
              <a:ext cx="3808"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1656" y="5601"/>
              <a:ext cx="3699"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控制在</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3</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29" name="任意多边形 28"/>
            <p:cNvSpPr/>
            <p:nvPr/>
          </p:nvSpPr>
          <p:spPr>
            <a:xfrm>
              <a:off x="7006" y="7993"/>
              <a:ext cx="3729" cy="136"/>
            </a:xfrm>
            <a:custGeom>
              <a:avLst/>
              <a:gdLst>
                <a:gd name="connisteX0" fmla="*/ 0 w 1905000"/>
                <a:gd name="connsiteY0" fmla="*/ 171450 h 171450"/>
                <a:gd name="connisteX1" fmla="*/ 1905000 w 1905000"/>
                <a:gd name="connsiteY1" fmla="*/ 171450 h 171450"/>
                <a:gd name="connisteX2" fmla="*/ 1608455 w 1905000"/>
                <a:gd name="connsiteY2" fmla="*/ 0 h 171450"/>
              </a:gdLst>
              <a:ahLst/>
              <a:cxnLst>
                <a:cxn ang="0">
                  <a:pos x="connisteX0" y="connsiteY0"/>
                </a:cxn>
                <a:cxn ang="0">
                  <a:pos x="connisteX1" y="connsiteY1"/>
                </a:cxn>
                <a:cxn ang="0">
                  <a:pos x="connisteX2" y="connsiteY2"/>
                </a:cxn>
              </a:cxnLst>
              <a:rect l="l" t="t" r="r" b="b"/>
              <a:pathLst>
                <a:path w="1905000" h="171450">
                  <a:moveTo>
                    <a:pt x="0" y="171450"/>
                  </a:moveTo>
                  <a:lnTo>
                    <a:pt x="1905000" y="171450"/>
                  </a:lnTo>
                  <a:lnTo>
                    <a:pt x="1608455" y="0"/>
                  </a:lnTo>
                </a:path>
              </a:pathLst>
            </a:custGeom>
            <a:noFill/>
            <a:ln w="28575">
              <a:solidFill>
                <a:srgbClr val="C8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7066" y="7492"/>
              <a:ext cx="3247" cy="628"/>
            </a:xfrm>
            <a:prstGeom prst="rect">
              <a:avLst/>
            </a:prstGeom>
            <a:noFill/>
          </p:spPr>
          <p:txBody>
            <a:bodyPr wrap="square" rtlCol="0">
              <a:spAutoFit/>
            </a:bodyPr>
            <a:p>
              <a:r>
                <a:rPr lang="zh-CN" altLang="en-US" sz="2000" dirty="0">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城镇调查失业率</a:t>
              </a:r>
              <a:endParaRPr lang="zh-CN" altLang="en-US" sz="2000">
                <a:latin typeface="思源宋体 CN SemiBold" panose="02020600000000000000" charset="-122"/>
                <a:ea typeface="思源宋体 CN SemiBold" panose="02020600000000000000" charset="-122"/>
              </a:endParaRPr>
            </a:p>
          </p:txBody>
        </p:sp>
        <p:grpSp>
          <p:nvGrpSpPr>
            <p:cNvPr id="31" name="组合 30"/>
            <p:cNvGrpSpPr/>
            <p:nvPr/>
          </p:nvGrpSpPr>
          <p:grpSpPr>
            <a:xfrm>
              <a:off x="5715" y="7298"/>
              <a:ext cx="1068" cy="1068"/>
              <a:chOff x="1580" y="3218"/>
              <a:chExt cx="1764" cy="1764"/>
            </a:xfrm>
          </p:grpSpPr>
          <p:sp>
            <p:nvSpPr>
              <p:cNvPr id="32" name="椭圆 31"/>
              <p:cNvSpPr/>
              <p:nvPr/>
            </p:nvSpPr>
            <p:spPr>
              <a:xfrm>
                <a:off x="1580" y="3218"/>
                <a:ext cx="1765" cy="1765"/>
              </a:xfrm>
              <a:prstGeom prst="ellipse">
                <a:avLst/>
              </a:prstGeom>
              <a:solidFill>
                <a:srgbClr val="C83131">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椭圆 32"/>
              <p:cNvSpPr/>
              <p:nvPr/>
            </p:nvSpPr>
            <p:spPr>
              <a:xfrm>
                <a:off x="1756" y="3420"/>
                <a:ext cx="1394" cy="1394"/>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4" name="图形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4" y="3765"/>
                <a:ext cx="702" cy="702"/>
              </a:xfrm>
              <a:prstGeom prst="rect">
                <a:avLst/>
              </a:prstGeom>
            </p:spPr>
          </p:pic>
        </p:grpSp>
        <p:sp>
          <p:nvSpPr>
            <p:cNvPr id="35" name="圆角矩形 34"/>
            <p:cNvSpPr/>
            <p:nvPr/>
          </p:nvSpPr>
          <p:spPr>
            <a:xfrm>
              <a:off x="11381" y="7381"/>
              <a:ext cx="4262" cy="884"/>
            </a:xfrm>
            <a:prstGeom prst="roundRect">
              <a:avLst>
                <a:gd name="adj" fmla="val 50000"/>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1715" y="7402"/>
              <a:ext cx="3718" cy="774"/>
            </a:xfrm>
            <a:prstGeom prst="rect">
              <a:avLst/>
            </a:prstGeom>
            <a:noFill/>
          </p:spPr>
          <p:txBody>
            <a:bodyPr wrap="square" rtlCol="0">
              <a:spAutoFit/>
            </a:bodyPr>
            <a:p>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控制在</a:t>
              </a:r>
              <a:r>
                <a:rPr lang="en-US" altLang="zh-CN" sz="26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5.5%</a:t>
              </a:r>
              <a:r>
                <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左右</a:t>
              </a:r>
              <a:endParaRPr lang="zh-CN" altLang="en-US" sz="2000" b="1"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14" name="Gloria的作品3"/>
          <p:cNvSpPr txBox="1"/>
          <p:nvPr/>
        </p:nvSpPr>
        <p:spPr>
          <a:xfrm>
            <a:off x="4975860" y="124460"/>
            <a:ext cx="2449195"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做好五个坚持</a:t>
            </a:r>
            <a:endParaRPr kumimoji="0" lang="zh-CN"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15" name="Gloria的作品4"/>
          <p:cNvCxnSpPr/>
          <p:nvPr/>
        </p:nvCxnSpPr>
        <p:spPr>
          <a:xfrm>
            <a:off x="7518061"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Gloria的作品5"/>
          <p:cNvCxnSpPr/>
          <p:nvPr/>
        </p:nvCxnSpPr>
        <p:spPr>
          <a:xfrm flipH="1">
            <a:off x="24019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55395" y="2141220"/>
            <a:ext cx="9779000" cy="2580640"/>
            <a:chOff x="1977" y="3372"/>
            <a:chExt cx="15400" cy="4064"/>
          </a:xfrm>
        </p:grpSpPr>
        <p:grpSp>
          <p:nvGrpSpPr>
            <p:cNvPr id="54" name="Aitds12"/>
            <p:cNvGrpSpPr/>
            <p:nvPr/>
          </p:nvGrpSpPr>
          <p:grpSpPr>
            <a:xfrm>
              <a:off x="2313" y="3954"/>
              <a:ext cx="2019" cy="673"/>
              <a:chOff x="4757369" y="4188620"/>
              <a:chExt cx="3623818" cy="480791"/>
            </a:xfrm>
          </p:grpSpPr>
          <p:sp>
            <p:nvSpPr>
              <p:cNvPr id="55" name="Aitds12-1"/>
              <p:cNvSpPr/>
              <p:nvPr/>
            </p:nvSpPr>
            <p:spPr>
              <a:xfrm>
                <a:off x="4757369" y="4188620"/>
                <a:ext cx="3623818" cy="480791"/>
              </a:xfrm>
              <a:prstGeom prst="roundRect">
                <a:avLst>
                  <a:gd name="adj" fmla="val 50000"/>
                </a:avLst>
              </a:prstGeom>
              <a:solidFill>
                <a:srgbClr val="C10001"/>
              </a:solidFill>
              <a:ln w="25400" cap="flat" cmpd="sng" algn="ctr">
                <a:solidFill>
                  <a:schemeClr val="bg1"/>
                </a:solid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white"/>
                  </a:solidFill>
                  <a:effectLst/>
                  <a:uLnTx/>
                  <a:uFillTx/>
                  <a:latin typeface="阿里巴巴普惠体" panose="00020600040101010101" pitchFamily="18" charset="-122"/>
                  <a:ea typeface="阿里巴巴普惠体" panose="00020600040101010101" pitchFamily="18" charset="-122"/>
                  <a:cs typeface="+mn-cs"/>
                </a:endParaRPr>
              </a:p>
            </p:txBody>
          </p:sp>
          <p:sp>
            <p:nvSpPr>
              <p:cNvPr id="56" name="Aitds12-2"/>
              <p:cNvSpPr>
                <a:spLocks noChangeArrowheads="1"/>
              </p:cNvSpPr>
              <p:nvPr/>
            </p:nvSpPr>
            <p:spPr bwMode="auto">
              <a:xfrm>
                <a:off x="5638644" y="4230770"/>
                <a:ext cx="2232803" cy="38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089" tIns="17044" rIns="34089" bIns="17044">
                <a:spAutoFit/>
              </a:bodyPr>
              <a:p>
                <a:pPr>
                  <a:defRPr/>
                </a:pPr>
                <a:r>
                  <a:rPr lang="zh-CN" sz="2000" b="1" dirty="0">
                    <a:solidFill>
                      <a:prstClr val="white"/>
                    </a:solidFill>
                    <a:latin typeface="微软雅黑" panose="020B0503020204020204" charset="-122"/>
                    <a:ea typeface="微软雅黑" panose="020B0503020204020204" charset="-122"/>
                    <a:sym typeface="微软雅黑" panose="020B0503020204020204" charset="-122"/>
                  </a:rPr>
                  <a:t>一</a:t>
                </a:r>
                <a:r>
                  <a:rPr lang="en-US" altLang="zh-CN" sz="2000" b="1" dirty="0">
                    <a:solidFill>
                      <a:prstClr val="white"/>
                    </a:solidFill>
                    <a:latin typeface="微软雅黑" panose="020B0503020204020204" charset="-122"/>
                    <a:ea typeface="微软雅黑" panose="020B0503020204020204" charset="-122"/>
                    <a:sym typeface="微软雅黑" panose="020B0503020204020204" charset="-122"/>
                  </a:rPr>
                  <a:t> </a:t>
                </a:r>
                <a:r>
                  <a:rPr lang="zh-CN" sz="2000" b="1" dirty="0">
                    <a:solidFill>
                      <a:prstClr val="white"/>
                    </a:solidFill>
                    <a:latin typeface="微软雅黑" panose="020B0503020204020204" charset="-122"/>
                    <a:ea typeface="微软雅黑" panose="020B0503020204020204" charset="-122"/>
                    <a:sym typeface="微软雅黑" panose="020B0503020204020204" charset="-122"/>
                  </a:rPr>
                  <a:t>是</a:t>
                </a:r>
                <a:endParaRPr lang="zh-CN" sz="2000" b="1" dirty="0">
                  <a:solidFill>
                    <a:prstClr val="white"/>
                  </a:solidFill>
                  <a:latin typeface="微软雅黑" panose="020B0503020204020204" charset="-122"/>
                  <a:ea typeface="微软雅黑" panose="020B0503020204020204" charset="-122"/>
                  <a:sym typeface="微软雅黑" panose="020B0503020204020204" charset="-122"/>
                </a:endParaRPr>
              </a:p>
            </p:txBody>
          </p:sp>
        </p:grpSp>
        <p:sp>
          <p:nvSpPr>
            <p:cNvPr id="58" name="Aitds11"/>
            <p:cNvSpPr/>
            <p:nvPr/>
          </p:nvSpPr>
          <p:spPr>
            <a:xfrm>
              <a:off x="1977" y="3372"/>
              <a:ext cx="15400" cy="4065"/>
            </a:xfrm>
            <a:prstGeom prst="round1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FFFFFF"/>
                </a:solidFill>
                <a:effectLst/>
                <a:uLnTx/>
                <a:uFillTx/>
                <a:cs typeface="+mn-ea"/>
                <a:sym typeface="+mn-lt"/>
              </a:endParaRPr>
            </a:p>
          </p:txBody>
        </p:sp>
        <p:sp>
          <p:nvSpPr>
            <p:cNvPr id="59" name="Gloria的作品18"/>
            <p:cNvSpPr txBox="1"/>
            <p:nvPr>
              <p:custDataLst>
                <p:tags r:id="rId3"/>
              </p:custDataLst>
            </p:nvPr>
          </p:nvSpPr>
          <p:spPr>
            <a:xfrm>
              <a:off x="2670" y="4807"/>
              <a:ext cx="14342" cy="1888"/>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坚持以科技创新引领现代化产业体系建设，推动创新链产业链资金链人才链深度</a:t>
              </a:r>
              <a:r>
                <a:rPr lang="zh-CN" altLang="en-US" sz="2000" spc="50" dirty="0">
                  <a:solidFill>
                    <a:schemeClr val="tx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融合，不断催生新产业、新模式、新动能，打造发展新引擎，抢占未来新赛道，</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加快形成新质生产力，努力在推进创新驱动发展中闯出新路子。</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14" name="Gloria的作品3"/>
          <p:cNvSpPr txBox="1"/>
          <p:nvPr/>
        </p:nvSpPr>
        <p:spPr>
          <a:xfrm>
            <a:off x="4975860" y="124460"/>
            <a:ext cx="2449195"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做好五个坚持</a:t>
            </a:r>
            <a:endParaRPr kumimoji="0" lang="zh-CN"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15" name="Gloria的作品4"/>
          <p:cNvCxnSpPr/>
          <p:nvPr/>
        </p:nvCxnSpPr>
        <p:spPr>
          <a:xfrm>
            <a:off x="7518061"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Gloria的作品5"/>
          <p:cNvCxnSpPr/>
          <p:nvPr/>
        </p:nvCxnSpPr>
        <p:spPr>
          <a:xfrm flipH="1">
            <a:off x="24019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55395" y="2141220"/>
            <a:ext cx="9779000" cy="2818130"/>
            <a:chOff x="1977" y="3372"/>
            <a:chExt cx="15400" cy="4438"/>
          </a:xfrm>
        </p:grpSpPr>
        <p:grpSp>
          <p:nvGrpSpPr>
            <p:cNvPr id="54" name="Aitds12"/>
            <p:cNvGrpSpPr/>
            <p:nvPr/>
          </p:nvGrpSpPr>
          <p:grpSpPr>
            <a:xfrm>
              <a:off x="2313" y="3954"/>
              <a:ext cx="2019" cy="673"/>
              <a:chOff x="4757369" y="4188620"/>
              <a:chExt cx="3623818" cy="480791"/>
            </a:xfrm>
          </p:grpSpPr>
          <p:sp>
            <p:nvSpPr>
              <p:cNvPr id="55" name="Aitds12-1"/>
              <p:cNvSpPr/>
              <p:nvPr/>
            </p:nvSpPr>
            <p:spPr>
              <a:xfrm>
                <a:off x="4757369" y="4188620"/>
                <a:ext cx="3623818" cy="480791"/>
              </a:xfrm>
              <a:prstGeom prst="roundRect">
                <a:avLst>
                  <a:gd name="adj" fmla="val 50000"/>
                </a:avLst>
              </a:prstGeom>
              <a:solidFill>
                <a:srgbClr val="C10001"/>
              </a:solidFill>
              <a:ln w="25400" cap="flat" cmpd="sng" algn="ctr">
                <a:solidFill>
                  <a:schemeClr val="bg1"/>
                </a:solid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white"/>
                  </a:solidFill>
                  <a:effectLst/>
                  <a:uLnTx/>
                  <a:uFillTx/>
                  <a:latin typeface="阿里巴巴普惠体" panose="00020600040101010101" pitchFamily="18" charset="-122"/>
                  <a:ea typeface="阿里巴巴普惠体" panose="00020600040101010101" pitchFamily="18" charset="-122"/>
                  <a:cs typeface="+mn-cs"/>
                </a:endParaRPr>
              </a:p>
            </p:txBody>
          </p:sp>
          <p:sp>
            <p:nvSpPr>
              <p:cNvPr id="56" name="Aitds12-2"/>
              <p:cNvSpPr>
                <a:spLocks noChangeArrowheads="1"/>
              </p:cNvSpPr>
              <p:nvPr/>
            </p:nvSpPr>
            <p:spPr bwMode="auto">
              <a:xfrm>
                <a:off x="5638644" y="4230770"/>
                <a:ext cx="2232803" cy="3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089" tIns="17044" rIns="34089" bIns="17044">
                <a:spAutoFit/>
              </a:bodyPr>
              <a:p>
                <a:pPr>
                  <a:defRPr/>
                </a:pPr>
                <a:r>
                  <a:rPr lang="zh-CN" altLang="en-US" sz="2000" b="1" dirty="0">
                    <a:solidFill>
                      <a:prstClr val="white"/>
                    </a:solidFill>
                    <a:latin typeface="微软雅黑" panose="020B0503020204020204" charset="-122"/>
                    <a:ea typeface="微软雅黑" panose="020B0503020204020204" charset="-122"/>
                    <a:sym typeface="微软雅黑" panose="020B0503020204020204" charset="-122"/>
                  </a:rPr>
                  <a:t>二</a:t>
                </a:r>
                <a:r>
                  <a:rPr lang="en-US" altLang="zh-CN" sz="2000" b="1" dirty="0">
                    <a:solidFill>
                      <a:prstClr val="white"/>
                    </a:solidFill>
                    <a:latin typeface="微软雅黑" panose="020B0503020204020204" charset="-122"/>
                    <a:ea typeface="微软雅黑" panose="020B0503020204020204" charset="-122"/>
                    <a:sym typeface="微软雅黑" panose="020B0503020204020204" charset="-122"/>
                  </a:rPr>
                  <a:t> </a:t>
                </a:r>
                <a:r>
                  <a:rPr lang="zh-CN" sz="2000" b="1" dirty="0">
                    <a:solidFill>
                      <a:prstClr val="white"/>
                    </a:solidFill>
                    <a:latin typeface="微软雅黑" panose="020B0503020204020204" charset="-122"/>
                    <a:ea typeface="微软雅黑" panose="020B0503020204020204" charset="-122"/>
                    <a:sym typeface="微软雅黑" panose="020B0503020204020204" charset="-122"/>
                  </a:rPr>
                  <a:t>是</a:t>
                </a:r>
                <a:endParaRPr lang="zh-CN" sz="2000" b="1" dirty="0">
                  <a:solidFill>
                    <a:prstClr val="white"/>
                  </a:solidFill>
                  <a:latin typeface="微软雅黑" panose="020B0503020204020204" charset="-122"/>
                  <a:ea typeface="微软雅黑" panose="020B0503020204020204" charset="-122"/>
                  <a:sym typeface="微软雅黑" panose="020B0503020204020204" charset="-122"/>
                </a:endParaRPr>
              </a:p>
            </p:txBody>
          </p:sp>
        </p:grpSp>
        <p:sp>
          <p:nvSpPr>
            <p:cNvPr id="58" name="Aitds11"/>
            <p:cNvSpPr/>
            <p:nvPr/>
          </p:nvSpPr>
          <p:spPr>
            <a:xfrm>
              <a:off x="1977" y="3372"/>
              <a:ext cx="15400" cy="4439"/>
            </a:xfrm>
            <a:prstGeom prst="round1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FFFFFF"/>
                </a:solidFill>
                <a:effectLst/>
                <a:uLnTx/>
                <a:uFillTx/>
                <a:cs typeface="+mn-ea"/>
                <a:sym typeface="+mn-lt"/>
              </a:endParaRPr>
            </a:p>
          </p:txBody>
        </p:sp>
        <p:sp>
          <p:nvSpPr>
            <p:cNvPr id="59" name="Gloria的作品18"/>
            <p:cNvSpPr txBox="1"/>
            <p:nvPr>
              <p:custDataLst>
                <p:tags r:id="rId3"/>
              </p:custDataLst>
            </p:nvPr>
          </p:nvSpPr>
          <p:spPr>
            <a:xfrm>
              <a:off x="3315" y="4807"/>
              <a:ext cx="12796" cy="2470"/>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坚持在对接京津、服务京津中加快发展自己，扭住疏解北京非首都功能</a:t>
              </a:r>
              <a:r>
                <a:rPr lang="zh-CN" altLang="en-US" sz="2000" spc="100" dirty="0">
                  <a:solidFill>
                    <a:schemeClr val="tx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“牛鼻子”，强化协同创新和产业协作，集中力量抓创新、促疏解、</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聚人气，以重大国家战略活跃发展全局，努力在推进京津冀协同发展和高标准高质量建设雄安新区中彰显新担当。</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14" name="Gloria的作品3"/>
          <p:cNvSpPr txBox="1"/>
          <p:nvPr/>
        </p:nvSpPr>
        <p:spPr>
          <a:xfrm>
            <a:off x="4975860" y="124460"/>
            <a:ext cx="2449195"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做好五个坚持</a:t>
            </a:r>
            <a:endParaRPr kumimoji="0" lang="zh-CN"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15" name="Gloria的作品4"/>
          <p:cNvCxnSpPr/>
          <p:nvPr/>
        </p:nvCxnSpPr>
        <p:spPr>
          <a:xfrm>
            <a:off x="7518061"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Gloria的作品5"/>
          <p:cNvCxnSpPr/>
          <p:nvPr/>
        </p:nvCxnSpPr>
        <p:spPr>
          <a:xfrm flipH="1">
            <a:off x="24019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55395" y="2141220"/>
            <a:ext cx="9779000" cy="2580640"/>
            <a:chOff x="1977" y="3372"/>
            <a:chExt cx="15400" cy="4064"/>
          </a:xfrm>
        </p:grpSpPr>
        <p:grpSp>
          <p:nvGrpSpPr>
            <p:cNvPr id="54" name="Aitds12"/>
            <p:cNvGrpSpPr/>
            <p:nvPr/>
          </p:nvGrpSpPr>
          <p:grpSpPr>
            <a:xfrm>
              <a:off x="2313" y="3954"/>
              <a:ext cx="2019" cy="673"/>
              <a:chOff x="4757369" y="4188620"/>
              <a:chExt cx="3623818" cy="480791"/>
            </a:xfrm>
          </p:grpSpPr>
          <p:sp>
            <p:nvSpPr>
              <p:cNvPr id="55" name="Aitds12-1"/>
              <p:cNvSpPr/>
              <p:nvPr/>
            </p:nvSpPr>
            <p:spPr>
              <a:xfrm>
                <a:off x="4757369" y="4188620"/>
                <a:ext cx="3623818" cy="480791"/>
              </a:xfrm>
              <a:prstGeom prst="roundRect">
                <a:avLst>
                  <a:gd name="adj" fmla="val 50000"/>
                </a:avLst>
              </a:prstGeom>
              <a:solidFill>
                <a:srgbClr val="C10001"/>
              </a:solidFill>
              <a:ln w="25400" cap="flat" cmpd="sng" algn="ctr">
                <a:solidFill>
                  <a:schemeClr val="bg1"/>
                </a:solid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white"/>
                  </a:solidFill>
                  <a:effectLst/>
                  <a:uLnTx/>
                  <a:uFillTx/>
                  <a:latin typeface="阿里巴巴普惠体" panose="00020600040101010101" pitchFamily="18" charset="-122"/>
                  <a:ea typeface="阿里巴巴普惠体" panose="00020600040101010101" pitchFamily="18" charset="-122"/>
                  <a:cs typeface="+mn-cs"/>
                </a:endParaRPr>
              </a:p>
            </p:txBody>
          </p:sp>
          <p:sp>
            <p:nvSpPr>
              <p:cNvPr id="56" name="Aitds12-2"/>
              <p:cNvSpPr>
                <a:spLocks noChangeArrowheads="1"/>
              </p:cNvSpPr>
              <p:nvPr/>
            </p:nvSpPr>
            <p:spPr bwMode="auto">
              <a:xfrm>
                <a:off x="5638644" y="4230770"/>
                <a:ext cx="2232803" cy="3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089" tIns="17044" rIns="34089" bIns="17044">
                <a:spAutoFit/>
              </a:bodyPr>
              <a:p>
                <a:pPr>
                  <a:defRPr/>
                </a:pPr>
                <a:r>
                  <a:rPr lang="zh-CN" altLang="en-US" sz="2000" b="1" dirty="0">
                    <a:solidFill>
                      <a:prstClr val="white"/>
                    </a:solidFill>
                    <a:latin typeface="微软雅黑" panose="020B0503020204020204" charset="-122"/>
                    <a:ea typeface="微软雅黑" panose="020B0503020204020204" charset="-122"/>
                    <a:sym typeface="微软雅黑" panose="020B0503020204020204" charset="-122"/>
                  </a:rPr>
                  <a:t>三</a:t>
                </a:r>
                <a:r>
                  <a:rPr lang="en-US" altLang="zh-CN" sz="2000" b="1" dirty="0">
                    <a:solidFill>
                      <a:prstClr val="white"/>
                    </a:solidFill>
                    <a:latin typeface="微软雅黑" panose="020B0503020204020204" charset="-122"/>
                    <a:ea typeface="微软雅黑" panose="020B0503020204020204" charset="-122"/>
                    <a:sym typeface="微软雅黑" panose="020B0503020204020204" charset="-122"/>
                  </a:rPr>
                  <a:t> </a:t>
                </a:r>
                <a:r>
                  <a:rPr lang="zh-CN" sz="2000" b="1" dirty="0">
                    <a:solidFill>
                      <a:prstClr val="white"/>
                    </a:solidFill>
                    <a:latin typeface="微软雅黑" panose="020B0503020204020204" charset="-122"/>
                    <a:ea typeface="微软雅黑" panose="020B0503020204020204" charset="-122"/>
                    <a:sym typeface="微软雅黑" panose="020B0503020204020204" charset="-122"/>
                  </a:rPr>
                  <a:t>是</a:t>
                </a:r>
                <a:endParaRPr lang="zh-CN" sz="2000" b="1" dirty="0">
                  <a:solidFill>
                    <a:prstClr val="white"/>
                  </a:solidFill>
                  <a:latin typeface="微软雅黑" panose="020B0503020204020204" charset="-122"/>
                  <a:ea typeface="微软雅黑" panose="020B0503020204020204" charset="-122"/>
                  <a:sym typeface="微软雅黑" panose="020B0503020204020204" charset="-122"/>
                </a:endParaRPr>
              </a:p>
            </p:txBody>
          </p:sp>
        </p:grpSp>
        <p:sp>
          <p:nvSpPr>
            <p:cNvPr id="58" name="Aitds11"/>
            <p:cNvSpPr/>
            <p:nvPr/>
          </p:nvSpPr>
          <p:spPr>
            <a:xfrm>
              <a:off x="1977" y="3372"/>
              <a:ext cx="15400" cy="4065"/>
            </a:xfrm>
            <a:prstGeom prst="round1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FFFFFF"/>
                </a:solidFill>
                <a:effectLst/>
                <a:uLnTx/>
                <a:uFillTx/>
                <a:cs typeface="+mn-ea"/>
                <a:sym typeface="+mn-lt"/>
              </a:endParaRPr>
            </a:p>
          </p:txBody>
        </p:sp>
        <p:sp>
          <p:nvSpPr>
            <p:cNvPr id="59" name="Gloria的作品18"/>
            <p:cNvSpPr txBox="1"/>
            <p:nvPr>
              <p:custDataLst>
                <p:tags r:id="rId3"/>
              </p:custDataLst>
            </p:nvPr>
          </p:nvSpPr>
          <p:spPr>
            <a:xfrm>
              <a:off x="2670" y="4807"/>
              <a:ext cx="13984" cy="1888"/>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是坚持生态优先、绿色发展，调整优化产业、能源、运输结构，加强资源节约集约利用，发展绿色低碳产业，倡导绿色生活方式，努力在推进全面绿色转型中实现新突破。</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rot="5400000">
            <a:off x="-901927" y="2281466"/>
            <a:ext cx="6858000" cy="2295071"/>
          </a:xfrm>
          <a:prstGeom prst="rect">
            <a:avLst/>
          </a:prstGeom>
          <a:solidFill>
            <a:schemeClr val="bg1">
              <a:lumMod val="85000"/>
            </a:schemeClr>
          </a:solidFill>
          <a:ln w="9525" cap="flat">
            <a:noFill/>
            <a:prstDash val="solid"/>
            <a:miter/>
          </a:ln>
          <a:effectLst/>
        </p:spPr>
        <p:txBody>
          <a:bodyPr rtlCol="0" anchor="ctr"/>
          <a:lstStyle/>
          <a:p>
            <a:endParaRPr lang="zh-CN" altLang="en-US">
              <a:solidFill>
                <a:schemeClr val="tx1"/>
              </a:solidFill>
            </a:endParaRPr>
          </a:p>
        </p:txBody>
      </p:sp>
      <p:pic>
        <p:nvPicPr>
          <p:cNvPr id="5" name="图片占位符 4" descr="岩石上的城堡&#10;&#10;描述已自动生成"/>
          <p:cNvPicPr>
            <a:picLocks noGrp="1" noChangeAspect="1"/>
          </p:cNvPicPr>
          <p:nvPr>
            <p:ph type="pic" sz="quarter" idx="10"/>
          </p:nvPr>
        </p:nvPicPr>
        <p:blipFill rotWithShape="1">
          <a:blip r:embed="rId1">
            <a:extLst>
              <a:ext uri="{28A0092B-C50C-407E-A947-70E740481C1C}">
                <a14:useLocalDpi xmlns:a14="http://schemas.microsoft.com/office/drawing/2010/main" val="0"/>
              </a:ext>
            </a:extLst>
          </a:blip>
          <a:srcRect r="68988"/>
          <a:stretch>
            <a:fillRect/>
          </a:stretch>
        </p:blipFill>
        <p:spPr>
          <a:xfrm>
            <a:off x="0" y="2"/>
            <a:ext cx="3352800" cy="6857998"/>
          </a:xfrm>
        </p:spPr>
      </p:pic>
      <p:sp>
        <p:nvSpPr>
          <p:cNvPr id="2" name="矩形 1"/>
          <p:cNvSpPr/>
          <p:nvPr/>
        </p:nvSpPr>
        <p:spPr>
          <a:xfrm rot="5400000" flipH="1">
            <a:off x="-1748790" y="1748789"/>
            <a:ext cx="6857998" cy="3360424"/>
          </a:xfrm>
          <a:prstGeom prst="rect">
            <a:avLst/>
          </a:prstGeom>
          <a:gradFill flip="none" rotWithShape="1">
            <a:gsLst>
              <a:gs pos="85000">
                <a:srgbClr val="ED7500"/>
              </a:gs>
              <a:gs pos="56000">
                <a:srgbClr val="CD000D">
                  <a:alpha val="82000"/>
                </a:srgbClr>
              </a:gs>
              <a:gs pos="100000">
                <a:srgbClr val="FDCE00"/>
              </a:gs>
            </a:gsLst>
            <a:lin ang="18900000" scaled="1"/>
            <a:tileRect/>
          </a:gradFill>
          <a:ln w="9525" cap="flat">
            <a:noFill/>
            <a:prstDash val="solid"/>
            <a:miter/>
          </a:ln>
          <a:effectLst>
            <a:outerShdw blurRad="254000" dist="88900" dir="5400000" algn="ctr" rotWithShape="0">
              <a:srgbClr val="CD000D">
                <a:alpha val="23000"/>
              </a:srgbClr>
            </a:outerShdw>
          </a:effectLst>
        </p:spPr>
        <p:txBody>
          <a:bodyPr rtlCol="0" anchor="ctr"/>
          <a:lstStyle/>
          <a:p>
            <a:endParaRPr lang="zh-CN" altLang="en-US">
              <a:solidFill>
                <a:schemeClr val="tx1"/>
              </a:solidFill>
            </a:endParaRPr>
          </a:p>
        </p:txBody>
      </p:sp>
      <p:pic>
        <p:nvPicPr>
          <p:cNvPr id="9" name="图片 8"/>
          <p:cNvPicPr>
            <a:picLocks noChangeAspect="1"/>
          </p:cNvPicPr>
          <p:nvPr/>
        </p:nvPicPr>
        <p:blipFill rotWithShape="1">
          <a:blip r:embed="rId2" cstate="screen"/>
          <a:srcRect/>
          <a:stretch>
            <a:fillRect/>
          </a:stretch>
        </p:blipFill>
        <p:spPr>
          <a:xfrm>
            <a:off x="3" y="5679875"/>
            <a:ext cx="3609437" cy="1178125"/>
          </a:xfrm>
          <a:prstGeom prst="rect">
            <a:avLst/>
          </a:prstGeom>
        </p:spPr>
      </p:pic>
      <p:sp>
        <p:nvSpPr>
          <p:cNvPr id="11" name="Rectangle 3"/>
          <p:cNvSpPr/>
          <p:nvPr/>
        </p:nvSpPr>
        <p:spPr bwMode="auto">
          <a:xfrm>
            <a:off x="0" y="2976921"/>
            <a:ext cx="3609174" cy="977265"/>
          </a:xfrm>
          <a:prstGeom prst="rect">
            <a:avLst/>
          </a:prstGeom>
        </p:spPr>
        <p:txBody>
          <a:bodyPr wrap="square">
            <a:spAutoFit/>
          </a:bodyPr>
          <a:lstStyle/>
          <a:p>
            <a:pPr algn="ctr">
              <a:lnSpc>
                <a:spcPct val="120000"/>
              </a:lnSpc>
            </a:pPr>
            <a:r>
              <a:rPr lang="zh-CN" altLang="en-US" sz="4800" dirty="0">
                <a:solidFill>
                  <a:schemeClr val="bg1"/>
                </a:solidFill>
                <a:latin typeface="思源宋体 CN Heavy" panose="02020900000000000000" pitchFamily="18" charset="-122"/>
                <a:ea typeface="思源宋体 CN Heavy" panose="02020900000000000000" pitchFamily="18" charset="-122"/>
                <a:sym typeface="+mn-lt"/>
              </a:rPr>
              <a:t>目</a:t>
            </a:r>
            <a:r>
              <a:rPr lang="en-US" altLang="zh-CN" sz="4800" dirty="0">
                <a:solidFill>
                  <a:schemeClr val="bg1"/>
                </a:solidFill>
                <a:latin typeface="思源宋体 CN Heavy" panose="02020900000000000000" pitchFamily="18" charset="-122"/>
                <a:ea typeface="思源宋体 CN Heavy" panose="02020900000000000000" pitchFamily="18" charset="-122"/>
                <a:sym typeface="+mn-lt"/>
              </a:rPr>
              <a:t>  </a:t>
            </a:r>
            <a:r>
              <a:rPr lang="zh-CN" altLang="en-US" sz="4800" dirty="0">
                <a:solidFill>
                  <a:schemeClr val="bg1"/>
                </a:solidFill>
                <a:latin typeface="思源宋体 CN Heavy" panose="02020900000000000000" pitchFamily="18" charset="-122"/>
                <a:ea typeface="思源宋体 CN Heavy" panose="02020900000000000000" pitchFamily="18" charset="-122"/>
                <a:sym typeface="+mn-lt"/>
              </a:rPr>
              <a:t>录</a:t>
            </a:r>
            <a:endParaRPr lang="zh-CN" altLang="en-US" sz="4800" dirty="0">
              <a:solidFill>
                <a:schemeClr val="bg1"/>
              </a:solidFill>
              <a:latin typeface="思源宋体 CN Heavy" panose="02020900000000000000" pitchFamily="18" charset="-122"/>
              <a:ea typeface="思源宋体 CN Heavy" panose="02020900000000000000" pitchFamily="18" charset="-122"/>
              <a:sym typeface="+mn-lt"/>
            </a:endParaRPr>
          </a:p>
        </p:txBody>
      </p:sp>
      <p:pic>
        <p:nvPicPr>
          <p:cNvPr id="15" name="图片 14" descr="卡通人物&#10;&#10;低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645660"/>
            <a:ext cx="3114040" cy="1034415"/>
          </a:xfrm>
          <a:prstGeom prst="rect">
            <a:avLst/>
          </a:prstGeom>
        </p:spPr>
      </p:pic>
      <p:grpSp>
        <p:nvGrpSpPr>
          <p:cNvPr id="3" name="组合 2"/>
          <p:cNvGrpSpPr/>
          <p:nvPr/>
        </p:nvGrpSpPr>
        <p:grpSpPr>
          <a:xfrm>
            <a:off x="4462780" y="2254250"/>
            <a:ext cx="7080250" cy="2094865"/>
            <a:chOff x="7028" y="3550"/>
            <a:chExt cx="11150" cy="3299"/>
          </a:xfrm>
        </p:grpSpPr>
        <p:sp>
          <p:nvSpPr>
            <p:cNvPr id="16" name="椭圆 15"/>
            <p:cNvSpPr/>
            <p:nvPr/>
          </p:nvSpPr>
          <p:spPr>
            <a:xfrm flipH="1">
              <a:off x="7028" y="3682"/>
              <a:ext cx="812" cy="812"/>
            </a:xfrm>
            <a:prstGeom prst="ellipse">
              <a:avLst/>
            </a:prstGeom>
            <a:gradFill flip="none" rotWithShape="1">
              <a:gsLst>
                <a:gs pos="79000">
                  <a:srgbClr val="ED7500"/>
                </a:gs>
                <a:gs pos="53000">
                  <a:srgbClr val="CD000D"/>
                </a:gs>
                <a:gs pos="100000">
                  <a:srgbClr val="FDCE00"/>
                </a:gs>
              </a:gsLst>
              <a:lin ang="18900000" scaled="1"/>
              <a:tileRect/>
            </a:gradFill>
            <a:ln w="9525" cap="flat">
              <a:noFill/>
              <a:prstDash val="solid"/>
              <a:miter/>
            </a:ln>
            <a:effectLst>
              <a:outerShdw blurRad="254000" dist="88900" dir="5400000" algn="ctr" rotWithShape="0">
                <a:srgbClr val="CD000D">
                  <a:alpha val="23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solidFill>
                    <a:schemeClr val="bg1"/>
                  </a:solidFill>
                  <a:latin typeface="思源宋体 CN Heavy" panose="02020900000000000000" pitchFamily="18" charset="-122"/>
                  <a:ea typeface="思源宋体 CN Heavy" panose="02020900000000000000" pitchFamily="18" charset="-122"/>
                  <a:sym typeface="微软雅黑" panose="020B0503020204020204" charset="-122"/>
                </a:rPr>
                <a:t>1</a:t>
              </a:r>
              <a:endParaRPr lang="zh-CN" altLang="en-US" dirty="0">
                <a:solidFill>
                  <a:schemeClr val="bg1"/>
                </a:solidFill>
                <a:latin typeface="思源宋体 CN Heavy" panose="02020900000000000000" pitchFamily="18" charset="-122"/>
                <a:ea typeface="思源宋体 CN Heavy" panose="02020900000000000000" pitchFamily="18" charset="-122"/>
                <a:sym typeface="微软雅黑" panose="020B0503020204020204" charset="-122"/>
              </a:endParaRPr>
            </a:p>
          </p:txBody>
        </p:sp>
        <p:sp>
          <p:nvSpPr>
            <p:cNvPr id="17" name="椭圆 16"/>
            <p:cNvSpPr/>
            <p:nvPr/>
          </p:nvSpPr>
          <p:spPr>
            <a:xfrm flipH="1">
              <a:off x="7028" y="5884"/>
              <a:ext cx="812" cy="812"/>
            </a:xfrm>
            <a:prstGeom prst="ellipse">
              <a:avLst/>
            </a:prstGeom>
            <a:gradFill flip="none" rotWithShape="1">
              <a:gsLst>
                <a:gs pos="79000">
                  <a:srgbClr val="ED7500"/>
                </a:gs>
                <a:gs pos="53000">
                  <a:srgbClr val="CD000D"/>
                </a:gs>
                <a:gs pos="100000">
                  <a:srgbClr val="FDCE00"/>
                </a:gs>
              </a:gsLst>
              <a:lin ang="18900000" scaled="1"/>
              <a:tileRect/>
            </a:gradFill>
            <a:ln w="9525" cap="flat">
              <a:noFill/>
              <a:prstDash val="solid"/>
              <a:miter/>
            </a:ln>
            <a:effectLst>
              <a:outerShdw blurRad="254000" dist="88900" dir="5400000" algn="ctr" rotWithShape="0">
                <a:srgbClr val="CD000D">
                  <a:alpha val="23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solidFill>
                    <a:schemeClr val="bg1"/>
                  </a:solidFill>
                  <a:latin typeface="思源宋体 CN Heavy" panose="02020900000000000000" pitchFamily="18" charset="-122"/>
                  <a:ea typeface="思源宋体 CN Heavy" panose="02020900000000000000" pitchFamily="18" charset="-122"/>
                  <a:sym typeface="微软雅黑" panose="020B0503020204020204" charset="-122"/>
                </a:rPr>
                <a:t>2</a:t>
              </a:r>
              <a:endParaRPr lang="zh-CN" altLang="en-US" dirty="0">
                <a:solidFill>
                  <a:schemeClr val="bg1"/>
                </a:solidFill>
                <a:latin typeface="思源宋体 CN Heavy" panose="02020900000000000000" pitchFamily="18" charset="-122"/>
                <a:ea typeface="思源宋体 CN Heavy" panose="02020900000000000000" pitchFamily="18" charset="-122"/>
                <a:sym typeface="微软雅黑" panose="020B0503020204020204" charset="-122"/>
              </a:endParaRPr>
            </a:p>
          </p:txBody>
        </p:sp>
        <p:sp>
          <p:nvSpPr>
            <p:cNvPr id="20" name="圆角矩形 105"/>
            <p:cNvSpPr/>
            <p:nvPr/>
          </p:nvSpPr>
          <p:spPr>
            <a:xfrm>
              <a:off x="8404" y="3566"/>
              <a:ext cx="9207" cy="1130"/>
            </a:xfrm>
            <a:prstGeom prst="roundRect">
              <a:avLst>
                <a:gd name="adj" fmla="val 50000"/>
              </a:avLst>
            </a:prstGeom>
            <a:noFill/>
            <a:ln w="9525" cap="flat">
              <a:solidFill>
                <a:schemeClr val="accent1">
                  <a:alpha val="60000"/>
                </a:schemeClr>
              </a:solidFill>
              <a:prstDash val="solid"/>
              <a:miter lim="800000"/>
            </a:ln>
          </p:spPr>
          <p:txBody>
            <a:bodyPr vert="horz" wrap="square" lIns="91440" tIns="45720" rIns="91440" bIns="45720" numCol="1" anchor="t" anchorCtr="0" compatLnSpc="1"/>
            <a:lstStyle/>
            <a:p>
              <a:pPr fontAlgn="base">
                <a:spcBef>
                  <a:spcPct val="0"/>
                </a:spcBef>
                <a:spcAft>
                  <a:spcPct val="0"/>
                </a:spcAft>
              </a:pPr>
              <a:endParaRPr lang="zh-CN" altLang="en-US" dirty="0">
                <a:solidFill>
                  <a:srgbClr val="3D3D3D"/>
                </a:solidFill>
                <a:latin typeface="Arial" panose="020B0604020202020204" pitchFamily="34" charset="0"/>
                <a:ea typeface="宋体" panose="02010600030101010101" pitchFamily="2" charset="-122"/>
                <a:sym typeface="微软雅黑" panose="020B0503020204020204" charset="-122"/>
              </a:endParaRPr>
            </a:p>
          </p:txBody>
        </p:sp>
        <p:sp>
          <p:nvSpPr>
            <p:cNvPr id="21" name="PA-文本框 16"/>
            <p:cNvSpPr txBox="1"/>
            <p:nvPr>
              <p:custDataLst>
                <p:tags r:id="rId4"/>
              </p:custDataLst>
            </p:nvPr>
          </p:nvSpPr>
          <p:spPr>
            <a:xfrm>
              <a:off x="8776" y="3550"/>
              <a:ext cx="6066" cy="1074"/>
            </a:xfrm>
            <a:prstGeom prst="rect">
              <a:avLst/>
            </a:prstGeom>
          </p:spPr>
          <p:txBody>
            <a:bodyPr wrap="square">
              <a:spAutoFit/>
            </a:bodyPr>
            <a:lstStyle>
              <a:defPPr>
                <a:defRPr lang="zh-CN"/>
              </a:defPPr>
              <a:lvl1pPr>
                <a:lnSpc>
                  <a:spcPct val="120000"/>
                </a:lnSpc>
                <a:defRPr>
                  <a:gradFill>
                    <a:gsLst>
                      <a:gs pos="0">
                        <a:schemeClr val="accent1">
                          <a:lumMod val="90000"/>
                          <a:lumOff val="10000"/>
                        </a:schemeClr>
                      </a:gs>
                      <a:gs pos="100000">
                        <a:schemeClr val="accent1"/>
                      </a:gs>
                    </a:gsLst>
                    <a:lin ang="5400000" scaled="1"/>
                  </a:gradFill>
                  <a:latin typeface="思源宋体 CN Heavy" panose="02020900000000000000" pitchFamily="18" charset="-122"/>
                  <a:ea typeface="思源宋体 CN Heavy" panose="02020900000000000000" pitchFamily="18" charset="-122"/>
                </a:defRPr>
              </a:lvl1pPr>
            </a:lstStyle>
            <a:p>
              <a:r>
                <a:rPr lang="en-US" altLang="zh-CN" sz="3200" b="1" dirty="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微软雅黑" panose="020B0503020204020204" charset="-122"/>
                  <a:ea typeface="微软雅黑" panose="020B0503020204020204" charset="-122"/>
                  <a:cs typeface="微软雅黑" panose="020B0503020204020204" charset="-122"/>
                  <a:sym typeface="+mn-lt"/>
                </a:rPr>
                <a:t>2023</a:t>
              </a:r>
              <a:r>
                <a:rPr lang="zh-CN" altLang="en-US" sz="3200" b="1" dirty="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微软雅黑" panose="020B0503020204020204" charset="-122"/>
                  <a:ea typeface="微软雅黑" panose="020B0503020204020204" charset="-122"/>
                  <a:cs typeface="微软雅黑" panose="020B0503020204020204" charset="-122"/>
                  <a:sym typeface="+mn-lt"/>
                </a:rPr>
                <a:t>年工作回顾</a:t>
              </a:r>
              <a:endParaRPr lang="zh-CN" altLang="en-US" sz="3200" b="1" dirty="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微软雅黑" panose="020B0503020204020204" charset="-122"/>
                <a:ea typeface="微软雅黑" panose="020B0503020204020204" charset="-122"/>
                <a:cs typeface="微软雅黑" panose="020B0503020204020204" charset="-122"/>
                <a:sym typeface="+mn-lt"/>
              </a:endParaRPr>
            </a:p>
          </p:txBody>
        </p:sp>
        <p:sp>
          <p:nvSpPr>
            <p:cNvPr id="22" name="圆角矩形 105"/>
            <p:cNvSpPr/>
            <p:nvPr/>
          </p:nvSpPr>
          <p:spPr>
            <a:xfrm>
              <a:off x="8404" y="5717"/>
              <a:ext cx="9208" cy="1133"/>
            </a:xfrm>
            <a:prstGeom prst="roundRect">
              <a:avLst>
                <a:gd name="adj" fmla="val 50000"/>
              </a:avLst>
            </a:prstGeom>
            <a:noFill/>
            <a:ln w="9525" cap="flat">
              <a:solidFill>
                <a:schemeClr val="accent1">
                  <a:alpha val="60000"/>
                </a:schemeClr>
              </a:solidFill>
              <a:prstDash val="solid"/>
              <a:miter lim="800000"/>
            </a:ln>
          </p:spPr>
          <p:txBody>
            <a:bodyPr vert="horz" wrap="square" lIns="91440" tIns="45720" rIns="91440" bIns="45720" numCol="1" anchor="t" anchorCtr="0" compatLnSpc="1"/>
            <a:lstStyle/>
            <a:p>
              <a:pPr fontAlgn="base">
                <a:spcBef>
                  <a:spcPct val="0"/>
                </a:spcBef>
                <a:spcAft>
                  <a:spcPct val="0"/>
                </a:spcAft>
              </a:pPr>
              <a:endParaRPr lang="zh-CN" altLang="en-US" dirty="0">
                <a:solidFill>
                  <a:srgbClr val="3D3D3D"/>
                </a:solidFill>
                <a:latin typeface="Arial" panose="020B0604020202020204" pitchFamily="34" charset="0"/>
                <a:ea typeface="宋体" panose="02010600030101010101" pitchFamily="2" charset="-122"/>
                <a:sym typeface="微软雅黑" panose="020B0503020204020204" charset="-122"/>
              </a:endParaRPr>
            </a:p>
          </p:txBody>
        </p:sp>
        <p:sp>
          <p:nvSpPr>
            <p:cNvPr id="23" name="PA-文本框 16"/>
            <p:cNvSpPr txBox="1"/>
            <p:nvPr>
              <p:custDataLst>
                <p:tags r:id="rId5"/>
              </p:custDataLst>
            </p:nvPr>
          </p:nvSpPr>
          <p:spPr>
            <a:xfrm>
              <a:off x="8776" y="5705"/>
              <a:ext cx="9402" cy="1074"/>
            </a:xfrm>
            <a:prstGeom prst="rect">
              <a:avLst/>
            </a:prstGeom>
          </p:spPr>
          <p:txBody>
            <a:bodyPr wrap="square">
              <a:spAutoFit/>
            </a:bodyPr>
            <a:lstStyle>
              <a:defPPr>
                <a:defRPr lang="zh-CN"/>
              </a:defPPr>
              <a:lvl1pPr>
                <a:lnSpc>
                  <a:spcPct val="120000"/>
                </a:lnSpc>
                <a:defRPr>
                  <a:gradFill>
                    <a:gsLst>
                      <a:gs pos="0">
                        <a:schemeClr val="accent1">
                          <a:lumMod val="90000"/>
                          <a:lumOff val="10000"/>
                        </a:schemeClr>
                      </a:gs>
                      <a:gs pos="100000">
                        <a:schemeClr val="accent1"/>
                      </a:gs>
                    </a:gsLst>
                    <a:lin ang="5400000" scaled="1"/>
                  </a:gradFill>
                  <a:latin typeface="思源宋体 CN Heavy" panose="02020900000000000000" pitchFamily="18" charset="-122"/>
                  <a:ea typeface="思源宋体 CN Heavy" panose="02020900000000000000" pitchFamily="18" charset="-122"/>
                </a:defRPr>
              </a:lvl1pPr>
            </a:lstStyle>
            <a:p>
              <a:r>
                <a:rPr lang="en-US" altLang="zh-CN" sz="3200" b="1" dirty="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微软雅黑" panose="020B0503020204020204" charset="-122"/>
                  <a:ea typeface="微软雅黑" panose="020B0503020204020204" charset="-122"/>
                  <a:cs typeface="微软雅黑" panose="020B0503020204020204" charset="-122"/>
                  <a:sym typeface="+mn-lt"/>
                </a:rPr>
                <a:t>2024</a:t>
              </a:r>
              <a:r>
                <a:rPr lang="zh-CN" altLang="en-US" sz="3200" b="1" dirty="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微软雅黑" panose="020B0503020204020204" charset="-122"/>
                  <a:ea typeface="微软雅黑" panose="020B0503020204020204" charset="-122"/>
                  <a:cs typeface="微软雅黑" panose="020B0503020204020204" charset="-122"/>
                  <a:sym typeface="+mn-lt"/>
                </a:rPr>
                <a:t>年目标任务和主要工作</a:t>
              </a:r>
              <a:endParaRPr lang="zh-CN" altLang="en-US" sz="3200" b="1" dirty="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微软雅黑" panose="020B0503020204020204" charset="-122"/>
                <a:ea typeface="微软雅黑" panose="020B0503020204020204" charset="-122"/>
                <a:cs typeface="微软雅黑" panose="020B0503020204020204" charset="-122"/>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14" name="Gloria的作品3"/>
          <p:cNvSpPr txBox="1"/>
          <p:nvPr/>
        </p:nvSpPr>
        <p:spPr>
          <a:xfrm>
            <a:off x="4975860" y="124460"/>
            <a:ext cx="2449195"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做好五个坚持</a:t>
            </a:r>
            <a:endParaRPr kumimoji="0" lang="zh-CN"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15" name="Gloria的作品4"/>
          <p:cNvCxnSpPr/>
          <p:nvPr/>
        </p:nvCxnSpPr>
        <p:spPr>
          <a:xfrm>
            <a:off x="7518061"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Gloria的作品5"/>
          <p:cNvCxnSpPr/>
          <p:nvPr/>
        </p:nvCxnSpPr>
        <p:spPr>
          <a:xfrm flipH="1">
            <a:off x="24019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55395" y="2141220"/>
            <a:ext cx="9779000" cy="2580640"/>
            <a:chOff x="1977" y="3372"/>
            <a:chExt cx="15400" cy="4064"/>
          </a:xfrm>
        </p:grpSpPr>
        <p:grpSp>
          <p:nvGrpSpPr>
            <p:cNvPr id="54" name="Aitds12"/>
            <p:cNvGrpSpPr/>
            <p:nvPr/>
          </p:nvGrpSpPr>
          <p:grpSpPr>
            <a:xfrm>
              <a:off x="2313" y="3954"/>
              <a:ext cx="2019" cy="673"/>
              <a:chOff x="4757369" y="4188620"/>
              <a:chExt cx="3623818" cy="480791"/>
            </a:xfrm>
          </p:grpSpPr>
          <p:sp>
            <p:nvSpPr>
              <p:cNvPr id="55" name="Aitds12-1"/>
              <p:cNvSpPr/>
              <p:nvPr/>
            </p:nvSpPr>
            <p:spPr>
              <a:xfrm>
                <a:off x="4757369" y="4188620"/>
                <a:ext cx="3623818" cy="480791"/>
              </a:xfrm>
              <a:prstGeom prst="roundRect">
                <a:avLst>
                  <a:gd name="adj" fmla="val 50000"/>
                </a:avLst>
              </a:prstGeom>
              <a:solidFill>
                <a:srgbClr val="C10001"/>
              </a:solidFill>
              <a:ln w="25400" cap="flat" cmpd="sng" algn="ctr">
                <a:solidFill>
                  <a:schemeClr val="bg1"/>
                </a:solid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white"/>
                  </a:solidFill>
                  <a:effectLst/>
                  <a:uLnTx/>
                  <a:uFillTx/>
                  <a:latin typeface="阿里巴巴普惠体" panose="00020600040101010101" pitchFamily="18" charset="-122"/>
                  <a:ea typeface="阿里巴巴普惠体" panose="00020600040101010101" pitchFamily="18" charset="-122"/>
                  <a:cs typeface="+mn-cs"/>
                </a:endParaRPr>
              </a:p>
            </p:txBody>
          </p:sp>
          <p:sp>
            <p:nvSpPr>
              <p:cNvPr id="56" name="Aitds12-2"/>
              <p:cNvSpPr>
                <a:spLocks noChangeArrowheads="1"/>
              </p:cNvSpPr>
              <p:nvPr/>
            </p:nvSpPr>
            <p:spPr bwMode="auto">
              <a:xfrm>
                <a:off x="5638644" y="4230770"/>
                <a:ext cx="2232803" cy="3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089" tIns="17044" rIns="34089" bIns="17044">
                <a:spAutoFit/>
              </a:bodyPr>
              <a:p>
                <a:pPr>
                  <a:defRPr/>
                </a:pPr>
                <a:r>
                  <a:rPr lang="zh-CN" altLang="en-US" sz="2000" b="1" dirty="0">
                    <a:solidFill>
                      <a:prstClr val="white"/>
                    </a:solidFill>
                    <a:latin typeface="微软雅黑" panose="020B0503020204020204" charset="-122"/>
                    <a:ea typeface="微软雅黑" panose="020B0503020204020204" charset="-122"/>
                    <a:sym typeface="微软雅黑" panose="020B0503020204020204" charset="-122"/>
                  </a:rPr>
                  <a:t>四</a:t>
                </a:r>
                <a:r>
                  <a:rPr lang="en-US" altLang="zh-CN" sz="2000" b="1" dirty="0">
                    <a:solidFill>
                      <a:prstClr val="white"/>
                    </a:solidFill>
                    <a:latin typeface="微软雅黑" panose="020B0503020204020204" charset="-122"/>
                    <a:ea typeface="微软雅黑" panose="020B0503020204020204" charset="-122"/>
                    <a:sym typeface="微软雅黑" panose="020B0503020204020204" charset="-122"/>
                  </a:rPr>
                  <a:t> </a:t>
                </a:r>
                <a:r>
                  <a:rPr lang="zh-CN" sz="2000" b="1" dirty="0">
                    <a:solidFill>
                      <a:prstClr val="white"/>
                    </a:solidFill>
                    <a:latin typeface="微软雅黑" panose="020B0503020204020204" charset="-122"/>
                    <a:ea typeface="微软雅黑" panose="020B0503020204020204" charset="-122"/>
                    <a:sym typeface="微软雅黑" panose="020B0503020204020204" charset="-122"/>
                  </a:rPr>
                  <a:t>是</a:t>
                </a:r>
                <a:endParaRPr lang="zh-CN" sz="2000" b="1" dirty="0">
                  <a:solidFill>
                    <a:prstClr val="white"/>
                  </a:solidFill>
                  <a:latin typeface="微软雅黑" panose="020B0503020204020204" charset="-122"/>
                  <a:ea typeface="微软雅黑" panose="020B0503020204020204" charset="-122"/>
                  <a:sym typeface="微软雅黑" panose="020B0503020204020204" charset="-122"/>
                </a:endParaRPr>
              </a:p>
            </p:txBody>
          </p:sp>
        </p:grpSp>
        <p:sp>
          <p:nvSpPr>
            <p:cNvPr id="58" name="Aitds11"/>
            <p:cNvSpPr/>
            <p:nvPr/>
          </p:nvSpPr>
          <p:spPr>
            <a:xfrm>
              <a:off x="1977" y="3372"/>
              <a:ext cx="15400" cy="4065"/>
            </a:xfrm>
            <a:prstGeom prst="round1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FFFFFF"/>
                </a:solidFill>
                <a:effectLst/>
                <a:uLnTx/>
                <a:uFillTx/>
                <a:cs typeface="+mn-ea"/>
                <a:sym typeface="+mn-lt"/>
              </a:endParaRPr>
            </a:p>
          </p:txBody>
        </p:sp>
        <p:sp>
          <p:nvSpPr>
            <p:cNvPr id="59" name="Gloria的作品18"/>
            <p:cNvSpPr txBox="1"/>
            <p:nvPr>
              <p:custDataLst>
                <p:tags r:id="rId3"/>
              </p:custDataLst>
            </p:nvPr>
          </p:nvSpPr>
          <p:spPr>
            <a:xfrm>
              <a:off x="2880" y="4807"/>
              <a:ext cx="13827" cy="1888"/>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是坚持改革不停顿、开放不止步，以思想解放引领经济发展，以市场化改革</a:t>
              </a:r>
              <a:r>
                <a:rPr lang="zh-CN" altLang="en-US" sz="2000" spc="60" dirty="0">
                  <a:solidFill>
                    <a:schemeClr val="tx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破解瓶颈制约，以高水平开放吸引全球资源，打造一流营商环境，努力在</a:t>
              </a:r>
              <a:endParaRPr lang="zh-CN" altLang="en-US" sz="2000" spc="70" dirty="0">
                <a:solidFill>
                  <a:schemeClr val="tx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推进深化改革开放中培育新优势。</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14" name="Gloria的作品3"/>
          <p:cNvSpPr txBox="1"/>
          <p:nvPr/>
        </p:nvSpPr>
        <p:spPr>
          <a:xfrm>
            <a:off x="4975860" y="124460"/>
            <a:ext cx="2449195"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做好五个坚持</a:t>
            </a:r>
            <a:endParaRPr kumimoji="0" lang="zh-CN"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15" name="Gloria的作品4"/>
          <p:cNvCxnSpPr/>
          <p:nvPr/>
        </p:nvCxnSpPr>
        <p:spPr>
          <a:xfrm>
            <a:off x="7518061"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Gloria的作品5"/>
          <p:cNvCxnSpPr/>
          <p:nvPr/>
        </p:nvCxnSpPr>
        <p:spPr>
          <a:xfrm flipH="1">
            <a:off x="24019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55395" y="2141220"/>
            <a:ext cx="9779000" cy="2580640"/>
            <a:chOff x="1977" y="3372"/>
            <a:chExt cx="15400" cy="4064"/>
          </a:xfrm>
        </p:grpSpPr>
        <p:grpSp>
          <p:nvGrpSpPr>
            <p:cNvPr id="54" name="Aitds12"/>
            <p:cNvGrpSpPr/>
            <p:nvPr/>
          </p:nvGrpSpPr>
          <p:grpSpPr>
            <a:xfrm>
              <a:off x="2313" y="3954"/>
              <a:ext cx="2019" cy="673"/>
              <a:chOff x="4757369" y="4188620"/>
              <a:chExt cx="3623818" cy="480791"/>
            </a:xfrm>
          </p:grpSpPr>
          <p:sp>
            <p:nvSpPr>
              <p:cNvPr id="55" name="Aitds12-1"/>
              <p:cNvSpPr/>
              <p:nvPr/>
            </p:nvSpPr>
            <p:spPr>
              <a:xfrm>
                <a:off x="4757369" y="4188620"/>
                <a:ext cx="3623818" cy="480791"/>
              </a:xfrm>
              <a:prstGeom prst="roundRect">
                <a:avLst>
                  <a:gd name="adj" fmla="val 50000"/>
                </a:avLst>
              </a:prstGeom>
              <a:solidFill>
                <a:srgbClr val="C10001"/>
              </a:solidFill>
              <a:ln w="25400" cap="flat" cmpd="sng" algn="ctr">
                <a:solidFill>
                  <a:schemeClr val="bg1"/>
                </a:solid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white"/>
                  </a:solidFill>
                  <a:effectLst/>
                  <a:uLnTx/>
                  <a:uFillTx/>
                  <a:latin typeface="阿里巴巴普惠体" panose="00020600040101010101" pitchFamily="18" charset="-122"/>
                  <a:ea typeface="阿里巴巴普惠体" panose="00020600040101010101" pitchFamily="18" charset="-122"/>
                  <a:cs typeface="+mn-cs"/>
                </a:endParaRPr>
              </a:p>
            </p:txBody>
          </p:sp>
          <p:sp>
            <p:nvSpPr>
              <p:cNvPr id="56" name="Aitds12-2"/>
              <p:cNvSpPr>
                <a:spLocks noChangeArrowheads="1"/>
              </p:cNvSpPr>
              <p:nvPr/>
            </p:nvSpPr>
            <p:spPr bwMode="auto">
              <a:xfrm>
                <a:off x="5638644" y="4230770"/>
                <a:ext cx="2232803" cy="3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089" tIns="17044" rIns="34089" bIns="17044">
                <a:spAutoFit/>
              </a:bodyPr>
              <a:p>
                <a:pPr>
                  <a:defRPr/>
                </a:pPr>
                <a:r>
                  <a:rPr lang="zh-CN" altLang="en-US" sz="2000" b="1" dirty="0">
                    <a:solidFill>
                      <a:prstClr val="white"/>
                    </a:solidFill>
                    <a:latin typeface="微软雅黑" panose="020B0503020204020204" charset="-122"/>
                    <a:ea typeface="微软雅黑" panose="020B0503020204020204" charset="-122"/>
                    <a:sym typeface="微软雅黑" panose="020B0503020204020204" charset="-122"/>
                  </a:rPr>
                  <a:t>五</a:t>
                </a:r>
                <a:r>
                  <a:rPr lang="en-US" altLang="zh-CN" sz="2000" b="1" dirty="0">
                    <a:solidFill>
                      <a:prstClr val="white"/>
                    </a:solidFill>
                    <a:latin typeface="微软雅黑" panose="020B0503020204020204" charset="-122"/>
                    <a:ea typeface="微软雅黑" panose="020B0503020204020204" charset="-122"/>
                    <a:sym typeface="微软雅黑" panose="020B0503020204020204" charset="-122"/>
                  </a:rPr>
                  <a:t> </a:t>
                </a:r>
                <a:r>
                  <a:rPr lang="zh-CN" sz="2000" b="1" dirty="0">
                    <a:solidFill>
                      <a:prstClr val="white"/>
                    </a:solidFill>
                    <a:latin typeface="微软雅黑" panose="020B0503020204020204" charset="-122"/>
                    <a:ea typeface="微软雅黑" panose="020B0503020204020204" charset="-122"/>
                    <a:sym typeface="微软雅黑" panose="020B0503020204020204" charset="-122"/>
                  </a:rPr>
                  <a:t>是</a:t>
                </a:r>
                <a:endParaRPr lang="zh-CN" sz="2000" b="1" dirty="0">
                  <a:solidFill>
                    <a:prstClr val="white"/>
                  </a:solidFill>
                  <a:latin typeface="微软雅黑" panose="020B0503020204020204" charset="-122"/>
                  <a:ea typeface="微软雅黑" panose="020B0503020204020204" charset="-122"/>
                  <a:sym typeface="微软雅黑" panose="020B0503020204020204" charset="-122"/>
                </a:endParaRPr>
              </a:p>
            </p:txBody>
          </p:sp>
        </p:grpSp>
        <p:sp>
          <p:nvSpPr>
            <p:cNvPr id="58" name="Aitds11"/>
            <p:cNvSpPr/>
            <p:nvPr/>
          </p:nvSpPr>
          <p:spPr>
            <a:xfrm>
              <a:off x="1977" y="3372"/>
              <a:ext cx="15400" cy="4065"/>
            </a:xfrm>
            <a:prstGeom prst="round1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FFFFFF"/>
                </a:solidFill>
                <a:effectLst/>
                <a:uLnTx/>
                <a:uFillTx/>
                <a:cs typeface="+mn-ea"/>
                <a:sym typeface="+mn-lt"/>
              </a:endParaRPr>
            </a:p>
          </p:txBody>
        </p:sp>
        <p:sp>
          <p:nvSpPr>
            <p:cNvPr id="59" name="Gloria的作品18"/>
            <p:cNvSpPr txBox="1"/>
            <p:nvPr>
              <p:custDataLst>
                <p:tags r:id="rId3"/>
              </p:custDataLst>
            </p:nvPr>
          </p:nvSpPr>
          <p:spPr>
            <a:xfrm>
              <a:off x="2970" y="4807"/>
              <a:ext cx="13812" cy="1888"/>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坚持以人民为中心，多谋民生之利、多解民生之忧，从一件件小事做起、从</a:t>
              </a:r>
              <a:r>
                <a:rPr lang="zh-CN" altLang="en-US" sz="2000" spc="70" dirty="0">
                  <a:solidFill>
                    <a:schemeClr val="tx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一个个问题抓起，改进公共服务，办好民生实事，努力在推进共同富裕中</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展现新作为。</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9" name="组合 8"/>
          <p:cNvGrpSpPr/>
          <p:nvPr/>
        </p:nvGrpSpPr>
        <p:grpSpPr>
          <a:xfrm>
            <a:off x="614680" y="1494790"/>
            <a:ext cx="11294110" cy="3552825"/>
            <a:chOff x="968" y="2354"/>
            <a:chExt cx="17786" cy="5595"/>
          </a:xfrm>
        </p:grpSpPr>
        <p:sp>
          <p:nvSpPr>
            <p:cNvPr id="13" name="Aitds9"/>
            <p:cNvSpPr/>
            <p:nvPr>
              <p:custDataLst>
                <p:tags r:id="rId3"/>
              </p:custDataLst>
            </p:nvPr>
          </p:nvSpPr>
          <p:spPr>
            <a:xfrm>
              <a:off x="968" y="2354"/>
              <a:ext cx="17183"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rPr>
                <a:t>（一）深入实施重大国家战略，推动京津冀协同发展和雄安新区建设迈上</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rPr>
                <a:t>新台阶。</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0" name="矩形 47"/>
            <p:cNvSpPr>
              <a:spLocks noChangeArrowheads="1"/>
            </p:cNvSpPr>
            <p:nvPr>
              <p:custDataLst>
                <p:tags r:id="rId4"/>
              </p:custDataLst>
            </p:nvPr>
          </p:nvSpPr>
          <p:spPr bwMode="auto">
            <a:xfrm>
              <a:off x="7262" y="4598"/>
              <a:ext cx="11492"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0" eaLnBrk="1" hangingPunct="1">
                <a:spcBef>
                  <a:spcPct val="20000"/>
                </a:spcBef>
                <a:buFont typeface="Arial" panose="020B0604020202020204" pitchFamily="34" charset="0"/>
                <a:buNone/>
              </a:pPr>
              <a:r>
                <a:rPr lang="zh-CN" altLang="en-US" sz="2400" b="1" dirty="0">
                  <a:solidFill>
                    <a:schemeClr val="tx1"/>
                  </a:solidFill>
                  <a:latin typeface="微软雅黑" panose="020B0503020204020204" charset="-122"/>
                  <a:ea typeface="微软雅黑" panose="020B0503020204020204" charset="-122"/>
                  <a:sym typeface="Calibri" panose="020F0502020204030204" pitchFamily="34" charset="0"/>
                </a:rPr>
                <a:t>拓展协同发展的深度广度</a:t>
              </a:r>
              <a:endParaRPr lang="zh-CN" altLang="en-US" sz="2400" b="1" dirty="0">
                <a:solidFill>
                  <a:schemeClr val="tx1"/>
                </a:solidFill>
                <a:latin typeface="微软雅黑" panose="020B0503020204020204" charset="-122"/>
                <a:ea typeface="微软雅黑" panose="020B0503020204020204" charset="-122"/>
                <a:sym typeface="Calibri" panose="020F0502020204030204" pitchFamily="34" charset="0"/>
              </a:endParaRPr>
            </a:p>
          </p:txBody>
        </p:sp>
        <p:sp>
          <p:nvSpPr>
            <p:cNvPr id="11" name="矩形 47"/>
            <p:cNvSpPr>
              <a:spLocks noChangeArrowheads="1"/>
            </p:cNvSpPr>
            <p:nvPr>
              <p:custDataLst>
                <p:tags r:id="rId5"/>
              </p:custDataLst>
            </p:nvPr>
          </p:nvSpPr>
          <p:spPr bwMode="auto">
            <a:xfrm>
              <a:off x="7262" y="6748"/>
              <a:ext cx="11492"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0" eaLnBrk="1" hangingPunct="1">
                <a:spcBef>
                  <a:spcPct val="20000"/>
                </a:spcBef>
                <a:buFont typeface="Arial" panose="020B0604020202020204" pitchFamily="34" charset="0"/>
                <a:buNone/>
              </a:pPr>
              <a:r>
                <a:rPr lang="zh-CN" altLang="en-US" sz="2400" b="1" dirty="0">
                  <a:solidFill>
                    <a:schemeClr val="tx1"/>
                  </a:solidFill>
                  <a:latin typeface="微软雅黑" panose="020B0503020204020204" charset="-122"/>
                  <a:ea typeface="微软雅黑" panose="020B0503020204020204" charset="-122"/>
                  <a:sym typeface="Calibri" panose="020F0502020204030204" pitchFamily="34" charset="0"/>
                </a:rPr>
                <a:t>高标准高质量推进雄安新区建设</a:t>
              </a:r>
              <a:endParaRPr lang="zh-CN" altLang="en-US" sz="2400" b="1" dirty="0">
                <a:solidFill>
                  <a:schemeClr val="tx1"/>
                </a:solidFill>
                <a:latin typeface="微软雅黑" panose="020B0503020204020204" charset="-122"/>
                <a:ea typeface="微软雅黑" panose="020B0503020204020204" charset="-122"/>
                <a:sym typeface="Calibri" panose="020F0502020204030204" pitchFamily="34" charset="0"/>
              </a:endParaRPr>
            </a:p>
          </p:txBody>
        </p:sp>
        <p:grpSp>
          <p:nvGrpSpPr>
            <p:cNvPr id="17" name="组合 8"/>
            <p:cNvGrpSpPr/>
            <p:nvPr/>
          </p:nvGrpSpPr>
          <p:grpSpPr>
            <a:xfrm>
              <a:off x="5364" y="4256"/>
              <a:ext cx="1622" cy="1498"/>
              <a:chOff x="990159" y="1862891"/>
              <a:chExt cx="1250951" cy="1155700"/>
            </a:xfrm>
          </p:grpSpPr>
          <p:sp>
            <p:nvSpPr>
              <p:cNvPr id="18" name="Freeform 6"/>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endParaRPr>
              </a:p>
            </p:txBody>
          </p:sp>
          <p:grpSp>
            <p:nvGrpSpPr>
              <p:cNvPr id="19" name="组合 10"/>
              <p:cNvGrpSpPr/>
              <p:nvPr/>
            </p:nvGrpSpPr>
            <p:grpSpPr>
              <a:xfrm>
                <a:off x="1085500" y="1950144"/>
                <a:ext cx="1060270" cy="981196"/>
                <a:chOff x="1085500" y="1950144"/>
                <a:chExt cx="1060270" cy="981196"/>
              </a:xfrm>
            </p:grpSpPr>
            <p:sp>
              <p:nvSpPr>
                <p:cNvPr id="20" name="Freeform 7"/>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gradFill>
                  <a:gsLst>
                    <a:gs pos="45000">
                      <a:srgbClr val="B81C22">
                        <a:alpha val="85000"/>
                      </a:srgbClr>
                    </a:gs>
                    <a:gs pos="100000">
                      <a:srgbClr val="ED7D31">
                        <a:alpha val="90000"/>
                      </a:srgb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endParaRPr>
                </a:p>
              </p:txBody>
            </p:sp>
            <p:sp>
              <p:nvSpPr>
                <p:cNvPr id="21" name="TextBox 50"/>
                <p:cNvSpPr txBox="1"/>
                <p:nvPr/>
              </p:nvSpPr>
              <p:spPr>
                <a:xfrm>
                  <a:off x="1337362" y="2194520"/>
                  <a:ext cx="556544" cy="523074"/>
                </a:xfrm>
                <a:prstGeom prst="rect">
                  <a:avLst/>
                </a:prstGeom>
                <a:noFill/>
              </p:spPr>
              <p:txBody>
                <a:bodyPr wrap="square" lIns="0" tIns="0" rIns="0" bIns="0"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rPr>
                    <a:t>1</a:t>
                  </a:r>
                  <a:endParaRPr kumimoji="0" lang="en-US" altLang="zh-CN" sz="28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endParaRPr>
                </a:p>
              </p:txBody>
            </p:sp>
          </p:grpSp>
        </p:grpSp>
        <p:grpSp>
          <p:nvGrpSpPr>
            <p:cNvPr id="22" name="组合 8"/>
            <p:cNvGrpSpPr/>
            <p:nvPr/>
          </p:nvGrpSpPr>
          <p:grpSpPr>
            <a:xfrm>
              <a:off x="5369" y="6451"/>
              <a:ext cx="1622" cy="1498"/>
              <a:chOff x="990159" y="1862891"/>
              <a:chExt cx="1250951" cy="1155700"/>
            </a:xfrm>
          </p:grpSpPr>
          <p:sp>
            <p:nvSpPr>
              <p:cNvPr id="23" name="Freeform 6"/>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endParaRPr>
              </a:p>
            </p:txBody>
          </p:sp>
          <p:grpSp>
            <p:nvGrpSpPr>
              <p:cNvPr id="24" name="组合 10"/>
              <p:cNvGrpSpPr/>
              <p:nvPr/>
            </p:nvGrpSpPr>
            <p:grpSpPr>
              <a:xfrm>
                <a:off x="1085500" y="1950144"/>
                <a:ext cx="1060270" cy="981196"/>
                <a:chOff x="1085500" y="1950144"/>
                <a:chExt cx="1060270" cy="981196"/>
              </a:xfrm>
            </p:grpSpPr>
            <p:sp>
              <p:nvSpPr>
                <p:cNvPr id="25" name="Freeform 7"/>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gradFill>
                  <a:gsLst>
                    <a:gs pos="45000">
                      <a:srgbClr val="B81C22">
                        <a:alpha val="85000"/>
                      </a:srgbClr>
                    </a:gs>
                    <a:gs pos="100000">
                      <a:srgbClr val="ED7D31">
                        <a:alpha val="90000"/>
                      </a:srgb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endParaRPr>
                </a:p>
              </p:txBody>
            </p:sp>
            <p:sp>
              <p:nvSpPr>
                <p:cNvPr id="26" name="TextBox 50"/>
                <p:cNvSpPr txBox="1"/>
                <p:nvPr/>
              </p:nvSpPr>
              <p:spPr>
                <a:xfrm>
                  <a:off x="1337362" y="2194520"/>
                  <a:ext cx="556544" cy="523074"/>
                </a:xfrm>
                <a:prstGeom prst="rect">
                  <a:avLst/>
                </a:prstGeom>
                <a:noFill/>
              </p:spPr>
              <p:txBody>
                <a:bodyPr wrap="square" lIns="0" tIns="0" rIns="0" bIns="0"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rPr>
                    <a:t>2</a:t>
                  </a:r>
                  <a:endParaRPr kumimoji="0" lang="en-US" altLang="zh-CN" sz="28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panose="02020400000000000000" pitchFamily="18" charset="-122"/>
                    <a:sym typeface="Century Gothic" panose="020B0502020202020204" pitchFamily="34" charset="0"/>
                  </a:endParaRPr>
                </a:p>
              </p:txBody>
            </p:sp>
          </p:grpSp>
        </p:grpSp>
      </p:grpSp>
      <p:sp>
        <p:nvSpPr>
          <p:cNvPr id="6" name="Gloria的作品3"/>
          <p:cNvSpPr txBox="1"/>
          <p:nvPr>
            <p:custDataLst>
              <p:tags r:id="rId6"/>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7" name="Gloria的作品4"/>
          <p:cNvCxnSpPr/>
          <p:nvPr>
            <p:custDataLst>
              <p:tags r:id="rId7"/>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 name="Gloria的作品5"/>
          <p:cNvCxnSpPr/>
          <p:nvPr>
            <p:custDataLst>
              <p:tags r:id="rId8"/>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10" name="组合 9"/>
          <p:cNvGrpSpPr/>
          <p:nvPr/>
        </p:nvGrpSpPr>
        <p:grpSpPr>
          <a:xfrm>
            <a:off x="1300480" y="1494790"/>
            <a:ext cx="9368790" cy="4397375"/>
            <a:chOff x="2048" y="2354"/>
            <a:chExt cx="14754" cy="6925"/>
          </a:xfrm>
        </p:grpSpPr>
        <p:sp>
          <p:nvSpPr>
            <p:cNvPr id="7" name="椭圆 6"/>
            <p:cNvSpPr/>
            <p:nvPr>
              <p:custDataLst>
                <p:tags r:id="rId3"/>
              </p:custDataLst>
            </p:nvPr>
          </p:nvSpPr>
          <p:spPr>
            <a:xfrm>
              <a:off x="6393" y="3467"/>
              <a:ext cx="940" cy="5813"/>
            </a:xfrm>
            <a:custGeom>
              <a:avLst/>
              <a:gdLst>
                <a:gd name="connsiteX0" fmla="*/ 0 w 1060450"/>
                <a:gd name="connsiteY0" fmla="*/ 2321719 h 4643437"/>
                <a:gd name="connsiteX1" fmla="*/ 530225 w 1060450"/>
                <a:gd name="connsiteY1" fmla="*/ 0 h 4643437"/>
                <a:gd name="connsiteX2" fmla="*/ 1060450 w 1060450"/>
                <a:gd name="connsiteY2" fmla="*/ 2321719 h 4643437"/>
                <a:gd name="connsiteX3" fmla="*/ 530225 w 1060450"/>
                <a:gd name="connsiteY3" fmla="*/ 4643438 h 4643437"/>
                <a:gd name="connsiteX4" fmla="*/ 0 w 1060450"/>
                <a:gd name="connsiteY4" fmla="*/ 2321719 h 4643437"/>
                <a:gd name="connsiteX0-1" fmla="*/ 0 w 1060450"/>
                <a:gd name="connsiteY0-2" fmla="*/ 2321719 h 4643438"/>
                <a:gd name="connsiteX1-3" fmla="*/ 530225 w 1060450"/>
                <a:gd name="connsiteY1-4" fmla="*/ 0 h 4643438"/>
                <a:gd name="connsiteX2-5" fmla="*/ 1060450 w 1060450"/>
                <a:gd name="connsiteY2-6" fmla="*/ 2321719 h 4643438"/>
                <a:gd name="connsiteX3-7" fmla="*/ 530225 w 1060450"/>
                <a:gd name="connsiteY3-8" fmla="*/ 4643438 h 4643438"/>
                <a:gd name="connsiteX4-9" fmla="*/ 91440 w 1060450"/>
                <a:gd name="connsiteY4-10" fmla="*/ 2413159 h 4643438"/>
                <a:gd name="connsiteX0-11" fmla="*/ 0 w 1060450"/>
                <a:gd name="connsiteY0-12" fmla="*/ 2321719 h 4643578"/>
                <a:gd name="connsiteX1-13" fmla="*/ 530225 w 1060450"/>
                <a:gd name="connsiteY1-14" fmla="*/ 0 h 4643578"/>
                <a:gd name="connsiteX2-15" fmla="*/ 1060450 w 1060450"/>
                <a:gd name="connsiteY2-16" fmla="*/ 2321719 h 4643578"/>
                <a:gd name="connsiteX3-17" fmla="*/ 530225 w 1060450"/>
                <a:gd name="connsiteY3-18" fmla="*/ 4643438 h 4643578"/>
                <a:gd name="connsiteX4-19" fmla="*/ 110490 w 1060450"/>
                <a:gd name="connsiteY4-20" fmla="*/ 2406809 h 4643578"/>
                <a:gd name="connsiteX0-21" fmla="*/ 0 w 1060450"/>
                <a:gd name="connsiteY0-22" fmla="*/ 2321719 h 4643438"/>
                <a:gd name="connsiteX1-23" fmla="*/ 530225 w 1060450"/>
                <a:gd name="connsiteY1-24" fmla="*/ 0 h 4643438"/>
                <a:gd name="connsiteX2-25" fmla="*/ 1060450 w 1060450"/>
                <a:gd name="connsiteY2-26" fmla="*/ 2321719 h 4643438"/>
                <a:gd name="connsiteX3-27" fmla="*/ 530225 w 1060450"/>
                <a:gd name="connsiteY3-28" fmla="*/ 4643438 h 4643438"/>
                <a:gd name="connsiteX0-29" fmla="*/ 0 w 530225"/>
                <a:gd name="connsiteY0-30" fmla="*/ 0 h 4643438"/>
                <a:gd name="connsiteX1-31" fmla="*/ 530225 w 530225"/>
                <a:gd name="connsiteY1-32" fmla="*/ 2321719 h 4643438"/>
                <a:gd name="connsiteX2-33" fmla="*/ 0 w 530225"/>
                <a:gd name="connsiteY2-34" fmla="*/ 4643438 h 4643438"/>
                <a:gd name="connsiteX0-35" fmla="*/ 0 w 1089025"/>
                <a:gd name="connsiteY0-36" fmla="*/ 0 h 4643438"/>
                <a:gd name="connsiteX1-37" fmla="*/ 1089025 w 1089025"/>
                <a:gd name="connsiteY1-38" fmla="*/ 2321719 h 4643438"/>
                <a:gd name="connsiteX2-39" fmla="*/ 0 w 1089025"/>
                <a:gd name="connsiteY2-40" fmla="*/ 4643438 h 4643438"/>
                <a:gd name="connsiteX0-41" fmla="*/ 0 w 1133475"/>
                <a:gd name="connsiteY0-42" fmla="*/ 0 h 4643438"/>
                <a:gd name="connsiteX1-43" fmla="*/ 1133475 w 1133475"/>
                <a:gd name="connsiteY1-44" fmla="*/ 2321719 h 4643438"/>
                <a:gd name="connsiteX2-45" fmla="*/ 0 w 1133475"/>
                <a:gd name="connsiteY2-46" fmla="*/ 4643438 h 4643438"/>
                <a:gd name="connsiteX0-47" fmla="*/ 0 w 1133475"/>
                <a:gd name="connsiteY0-48" fmla="*/ 0 h 4643438"/>
                <a:gd name="connsiteX1-49" fmla="*/ 1133475 w 1133475"/>
                <a:gd name="connsiteY1-50" fmla="*/ 2321719 h 4643438"/>
                <a:gd name="connsiteX2-51" fmla="*/ 0 w 1133475"/>
                <a:gd name="connsiteY2-52" fmla="*/ 4643438 h 4643438"/>
                <a:gd name="connsiteX0-53" fmla="*/ 0 w 1133475"/>
                <a:gd name="connsiteY0-54" fmla="*/ 0 h 4643438"/>
                <a:gd name="connsiteX1-55" fmla="*/ 1133475 w 1133475"/>
                <a:gd name="connsiteY1-56" fmla="*/ 2321719 h 4643438"/>
                <a:gd name="connsiteX2-57" fmla="*/ 0 w 1133475"/>
                <a:gd name="connsiteY2-58" fmla="*/ 4643438 h 4643438"/>
                <a:gd name="connsiteX0-59" fmla="*/ 0 w 1133475"/>
                <a:gd name="connsiteY0-60" fmla="*/ 0 h 4643438"/>
                <a:gd name="connsiteX1-61" fmla="*/ 1133475 w 1133475"/>
                <a:gd name="connsiteY1-62" fmla="*/ 2321719 h 4643438"/>
                <a:gd name="connsiteX2-63" fmla="*/ 0 w 1133475"/>
                <a:gd name="connsiteY2-64" fmla="*/ 4643438 h 4643438"/>
                <a:gd name="connsiteX0-65" fmla="*/ 0 w 1134845"/>
                <a:gd name="connsiteY0-66" fmla="*/ 0 h 4643438"/>
                <a:gd name="connsiteX1-67" fmla="*/ 1133475 w 1134845"/>
                <a:gd name="connsiteY1-68" fmla="*/ 2321719 h 4643438"/>
                <a:gd name="connsiteX2-69" fmla="*/ 0 w 1134845"/>
                <a:gd name="connsiteY2-70" fmla="*/ 4643438 h 4643438"/>
                <a:gd name="connsiteX0-71" fmla="*/ 0 w 1133475"/>
                <a:gd name="connsiteY0-72" fmla="*/ 0 h 4643438"/>
                <a:gd name="connsiteX1-73" fmla="*/ 1133475 w 1133475"/>
                <a:gd name="connsiteY1-74" fmla="*/ 2321719 h 4643438"/>
                <a:gd name="connsiteX2-75" fmla="*/ 0 w 1133475"/>
                <a:gd name="connsiteY2-76" fmla="*/ 4643438 h 4643438"/>
                <a:gd name="connsiteX0-77" fmla="*/ 0 w 1133475"/>
                <a:gd name="connsiteY0-78" fmla="*/ 0 h 4643438"/>
                <a:gd name="connsiteX1-79" fmla="*/ 1133475 w 1133475"/>
                <a:gd name="connsiteY1-80" fmla="*/ 2321719 h 4643438"/>
                <a:gd name="connsiteX2-81" fmla="*/ 0 w 1133475"/>
                <a:gd name="connsiteY2-82" fmla="*/ 4643438 h 4643438"/>
                <a:gd name="connsiteX0-83" fmla="*/ 0 w 1133475"/>
                <a:gd name="connsiteY0-84" fmla="*/ 0 h 4643438"/>
                <a:gd name="connsiteX1-85" fmla="*/ 1133475 w 1133475"/>
                <a:gd name="connsiteY1-86" fmla="*/ 2321719 h 4643438"/>
                <a:gd name="connsiteX2-87" fmla="*/ 0 w 1133475"/>
                <a:gd name="connsiteY2-88" fmla="*/ 4643438 h 4643438"/>
              </a:gdLst>
              <a:ahLst/>
              <a:cxnLst>
                <a:cxn ang="0">
                  <a:pos x="connsiteX0-1" y="connsiteY0-2"/>
                </a:cxn>
                <a:cxn ang="0">
                  <a:pos x="connsiteX1-3" y="connsiteY1-4"/>
                </a:cxn>
                <a:cxn ang="0">
                  <a:pos x="connsiteX2-5" y="connsiteY2-6"/>
                </a:cxn>
              </a:cxnLst>
              <a:rect l="l" t="t" r="r" b="b"/>
              <a:pathLst>
                <a:path w="1133475" h="4643438">
                  <a:moveTo>
                    <a:pt x="0" y="0"/>
                  </a:moveTo>
                  <a:cubicBezTo>
                    <a:pt x="640165" y="482603"/>
                    <a:pt x="1120775" y="1217269"/>
                    <a:pt x="1133475" y="2321719"/>
                  </a:cubicBezTo>
                  <a:cubicBezTo>
                    <a:pt x="1127125" y="3337269"/>
                    <a:pt x="681931" y="4172059"/>
                    <a:pt x="0" y="4643438"/>
                  </a:cubicBezTo>
                </a:path>
              </a:pathLst>
            </a:custGeom>
            <a:noFill/>
            <a:ln>
              <a:gradFill>
                <a:gsLst>
                  <a:gs pos="30000">
                    <a:srgbClr val="AA0000"/>
                  </a:gs>
                  <a:gs pos="0">
                    <a:schemeClr val="accent1">
                      <a:alpha val="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Roboto" charset="0"/>
              </a:endParaRPr>
            </a:p>
          </p:txBody>
        </p:sp>
        <p:sp>
          <p:nvSpPr>
            <p:cNvPr id="8" name="椭圆 7"/>
            <p:cNvSpPr/>
            <p:nvPr>
              <p:custDataLst>
                <p:tags r:id="rId4"/>
              </p:custDataLst>
            </p:nvPr>
          </p:nvSpPr>
          <p:spPr>
            <a:xfrm>
              <a:off x="7191" y="6186"/>
              <a:ext cx="283" cy="283"/>
            </a:xfrm>
            <a:prstGeom prst="ellipse">
              <a:avLst/>
            </a:prstGeom>
            <a:solidFill>
              <a:srgbClr val="B7011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Roboto" charset="0"/>
              </a:endParaRPr>
            </a:p>
          </p:txBody>
        </p:sp>
        <p:sp>
          <p:nvSpPr>
            <p:cNvPr id="6" name="椭圆 5"/>
            <p:cNvSpPr/>
            <p:nvPr>
              <p:custDataLst>
                <p:tags r:id="rId5"/>
              </p:custDataLst>
            </p:nvPr>
          </p:nvSpPr>
          <p:spPr>
            <a:xfrm>
              <a:off x="6951" y="4591"/>
              <a:ext cx="283" cy="283"/>
            </a:xfrm>
            <a:prstGeom prst="ellipse">
              <a:avLst/>
            </a:prstGeom>
            <a:solidFill>
              <a:srgbClr val="B7011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Roboto" charset="0"/>
              </a:endParaRPr>
            </a:p>
          </p:txBody>
        </p:sp>
        <p:sp>
          <p:nvSpPr>
            <p:cNvPr id="9" name="椭圆 8"/>
            <p:cNvSpPr/>
            <p:nvPr>
              <p:custDataLst>
                <p:tags r:id="rId6"/>
              </p:custDataLst>
            </p:nvPr>
          </p:nvSpPr>
          <p:spPr>
            <a:xfrm>
              <a:off x="6967" y="7807"/>
              <a:ext cx="283" cy="283"/>
            </a:xfrm>
            <a:prstGeom prst="ellipse">
              <a:avLst/>
            </a:prstGeom>
            <a:solidFill>
              <a:srgbClr val="B7011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Roboto" charset="0"/>
              </a:endParaRPr>
            </a:p>
          </p:txBody>
        </p:sp>
        <p:sp>
          <p:nvSpPr>
            <p:cNvPr id="14" name="文本框 13"/>
            <p:cNvSpPr txBox="1"/>
            <p:nvPr>
              <p:custDataLst>
                <p:tags r:id="rId7"/>
              </p:custDataLst>
            </p:nvPr>
          </p:nvSpPr>
          <p:spPr>
            <a:xfrm>
              <a:off x="7910" y="6018"/>
              <a:ext cx="8893" cy="581"/>
            </a:xfrm>
            <a:prstGeom prst="rect">
              <a:avLst/>
            </a:prstGeom>
            <a:noFill/>
          </p:spPr>
          <p:txBody>
            <a:bodyPr wrap="square" lIns="0" tIns="0" rIns="0" bIns="0" rtlCol="0">
              <a:spAutoFit/>
            </a:bodyPr>
            <a:p>
              <a:pPr algn="l">
                <a:buClrTx/>
                <a:buSzTx/>
                <a:buFontTx/>
              </a:pPr>
              <a:r>
                <a:rPr lang="zh-CN" altLang="en-US" sz="2400" b="1">
                  <a:solidFill>
                    <a:schemeClr val="tx1"/>
                  </a:solidFill>
                  <a:latin typeface="微软雅黑" panose="020B0503020204020204" charset="-122"/>
                  <a:ea typeface="微软雅黑" panose="020B0503020204020204" charset="-122"/>
                  <a:cs typeface="Roboto" charset="0"/>
                </a:rPr>
                <a:t>集中精力抓投资上项目</a:t>
              </a:r>
              <a:endParaRPr lang="zh-CN" altLang="en-US" sz="2400" b="1">
                <a:solidFill>
                  <a:schemeClr val="tx1"/>
                </a:solidFill>
                <a:latin typeface="微软雅黑" panose="020B0503020204020204" charset="-122"/>
                <a:ea typeface="微软雅黑" panose="020B0503020204020204" charset="-122"/>
                <a:cs typeface="Roboto" charset="0"/>
              </a:endParaRPr>
            </a:p>
          </p:txBody>
        </p:sp>
        <p:sp>
          <p:nvSpPr>
            <p:cNvPr id="17" name="文本框 16"/>
            <p:cNvSpPr txBox="1"/>
            <p:nvPr>
              <p:custDataLst>
                <p:tags r:id="rId8"/>
              </p:custDataLst>
            </p:nvPr>
          </p:nvSpPr>
          <p:spPr>
            <a:xfrm>
              <a:off x="7910" y="4436"/>
              <a:ext cx="8893" cy="581"/>
            </a:xfrm>
            <a:prstGeom prst="rect">
              <a:avLst/>
            </a:prstGeom>
            <a:noFill/>
          </p:spPr>
          <p:txBody>
            <a:bodyPr wrap="square" lIns="0" tIns="0" rIns="0" bIns="0" rtlCol="0">
              <a:spAutoFit/>
            </a:bodyPr>
            <a:p>
              <a:r>
                <a:rPr lang="zh-CN" altLang="en-US" sz="2400" b="1">
                  <a:solidFill>
                    <a:schemeClr val="tx1"/>
                  </a:solidFill>
                  <a:latin typeface="微软雅黑" panose="020B0503020204020204" charset="-122"/>
                  <a:ea typeface="微软雅黑" panose="020B0503020204020204" charset="-122"/>
                  <a:cs typeface="Roboto" charset="0"/>
                </a:rPr>
                <a:t>全力以赴抓好灾后恢复重建</a:t>
              </a:r>
              <a:endParaRPr lang="zh-CN" altLang="en-US" sz="2400" b="1">
                <a:solidFill>
                  <a:schemeClr val="tx1"/>
                </a:solidFill>
                <a:latin typeface="微软雅黑" panose="020B0503020204020204" charset="-122"/>
                <a:ea typeface="微软雅黑" panose="020B0503020204020204" charset="-122"/>
                <a:cs typeface="Roboto" charset="0"/>
              </a:endParaRPr>
            </a:p>
          </p:txBody>
        </p:sp>
        <p:sp>
          <p:nvSpPr>
            <p:cNvPr id="20" name="文本框 19"/>
            <p:cNvSpPr txBox="1"/>
            <p:nvPr>
              <p:custDataLst>
                <p:tags r:id="rId9"/>
              </p:custDataLst>
            </p:nvPr>
          </p:nvSpPr>
          <p:spPr>
            <a:xfrm>
              <a:off x="7910" y="7642"/>
              <a:ext cx="8893" cy="581"/>
            </a:xfrm>
            <a:prstGeom prst="rect">
              <a:avLst/>
            </a:prstGeom>
            <a:noFill/>
          </p:spPr>
          <p:txBody>
            <a:bodyPr wrap="square" lIns="0" tIns="0" rIns="0" bIns="0" rtlCol="0">
              <a:spAutoFit/>
            </a:bodyPr>
            <a:p>
              <a:r>
                <a:rPr lang="zh-CN" altLang="en-US" sz="2400" b="1">
                  <a:solidFill>
                    <a:schemeClr val="tx1"/>
                  </a:solidFill>
                  <a:latin typeface="微软雅黑" panose="020B0503020204020204" charset="-122"/>
                  <a:ea typeface="微软雅黑" panose="020B0503020204020204" charset="-122"/>
                  <a:cs typeface="Roboto" charset="0"/>
                </a:rPr>
                <a:t>精准发力促进消费提振</a:t>
              </a:r>
              <a:endParaRPr lang="zh-CN" altLang="en-US" sz="2400" b="1">
                <a:solidFill>
                  <a:schemeClr val="tx1"/>
                </a:solidFill>
                <a:latin typeface="微软雅黑" panose="020B0503020204020204" charset="-122"/>
                <a:ea typeface="微软雅黑" panose="020B0503020204020204" charset="-122"/>
                <a:cs typeface="Roboto" charset="0"/>
              </a:endParaRPr>
            </a:p>
          </p:txBody>
        </p:sp>
        <p:sp>
          <p:nvSpPr>
            <p:cNvPr id="11" name="Aitds9"/>
            <p:cNvSpPr/>
            <p:nvPr>
              <p:custDataLst>
                <p:tags r:id="rId10"/>
              </p:custDataLst>
            </p:nvPr>
          </p:nvSpPr>
          <p:spPr>
            <a:xfrm>
              <a:off x="2048" y="2354"/>
              <a:ext cx="13364"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（二）充分挖掘内需潜力，巩固经济回升向好态势。</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8" name="椭圆 17"/>
            <p:cNvSpPr/>
            <p:nvPr/>
          </p:nvSpPr>
          <p:spPr>
            <a:xfrm>
              <a:off x="3334" y="4677"/>
              <a:ext cx="3232" cy="3232"/>
            </a:xfrm>
            <a:prstGeom prst="ellipse">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grpSp>
          <p:nvGrpSpPr>
            <p:cNvPr id="27" name="Group 4" descr="e7d195523061f1c09e9d68d7cf438b91ef959ecb14fc25d26BBA7F7DBC18E55DFF4014AF651F0BF2569D4B6C1DA7F1A4683A481403BD872FC687266AD13265C1DE7C373772FD8728ABDD69ADD03BFF5BE2862BC891DBB79E119D4D0FB73451E87AFDDCC57957DDA1F068318CE0CA25B0A5A46CDE7CE0F9C7B4075451D0870C0C9ADF43CF2F571622E2FA5047B8CE40F7"/>
            <p:cNvGrpSpPr>
              <a:grpSpLocks noChangeAspect="1"/>
            </p:cNvGrpSpPr>
            <p:nvPr/>
          </p:nvGrpSpPr>
          <p:grpSpPr bwMode="auto">
            <a:xfrm>
              <a:off x="4082" y="5237"/>
              <a:ext cx="1818" cy="1832"/>
              <a:chOff x="1946" y="671"/>
              <a:chExt cx="1866" cy="1883"/>
            </a:xfrm>
            <a:solidFill>
              <a:schemeClr val="bg1"/>
            </a:solidFill>
          </p:grpSpPr>
          <p:sp>
            <p:nvSpPr>
              <p:cNvPr id="28" name="Freeform 5"/>
              <p:cNvSpPr/>
              <p:nvPr/>
            </p:nvSpPr>
            <p:spPr bwMode="auto">
              <a:xfrm>
                <a:off x="1946" y="2031"/>
                <a:ext cx="490" cy="523"/>
              </a:xfrm>
              <a:custGeom>
                <a:avLst/>
                <a:gdLst>
                  <a:gd name="T0" fmla="*/ 1 w 206"/>
                  <a:gd name="T1" fmla="*/ 201 h 220"/>
                  <a:gd name="T2" fmla="*/ 21 w 206"/>
                  <a:gd name="T3" fmla="*/ 216 h 220"/>
                  <a:gd name="T4" fmla="*/ 206 w 206"/>
                  <a:gd name="T5" fmla="*/ 135 h 220"/>
                  <a:gd name="T6" fmla="*/ 23 w 206"/>
                  <a:gd name="T7" fmla="*/ 0 h 220"/>
                  <a:gd name="T8" fmla="*/ 1 w 206"/>
                  <a:gd name="T9" fmla="*/ 201 h 220"/>
                </a:gdLst>
                <a:ahLst/>
                <a:cxnLst>
                  <a:cxn ang="0">
                    <a:pos x="T0" y="T1"/>
                  </a:cxn>
                  <a:cxn ang="0">
                    <a:pos x="T2" y="T3"/>
                  </a:cxn>
                  <a:cxn ang="0">
                    <a:pos x="T4" y="T5"/>
                  </a:cxn>
                  <a:cxn ang="0">
                    <a:pos x="T6" y="T7"/>
                  </a:cxn>
                  <a:cxn ang="0">
                    <a:pos x="T8" y="T9"/>
                  </a:cxn>
                </a:cxnLst>
                <a:rect l="0" t="0" r="r" b="b"/>
                <a:pathLst>
                  <a:path w="206" h="220">
                    <a:moveTo>
                      <a:pt x="1" y="201"/>
                    </a:moveTo>
                    <a:cubicBezTo>
                      <a:pt x="0" y="212"/>
                      <a:pt x="11" y="220"/>
                      <a:pt x="21" y="216"/>
                    </a:cubicBezTo>
                    <a:cubicBezTo>
                      <a:pt x="34" y="210"/>
                      <a:pt x="151" y="159"/>
                      <a:pt x="206" y="135"/>
                    </a:cubicBezTo>
                    <a:cubicBezTo>
                      <a:pt x="23" y="0"/>
                      <a:pt x="23" y="0"/>
                      <a:pt x="23" y="0"/>
                    </a:cubicBezTo>
                    <a:cubicBezTo>
                      <a:pt x="16" y="61"/>
                      <a:pt x="2" y="191"/>
                      <a:pt x="1" y="2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9" name="Freeform 6"/>
              <p:cNvSpPr/>
              <p:nvPr/>
            </p:nvSpPr>
            <p:spPr bwMode="auto">
              <a:xfrm>
                <a:off x="3138" y="2026"/>
                <a:ext cx="667" cy="133"/>
              </a:xfrm>
              <a:custGeom>
                <a:avLst/>
                <a:gdLst>
                  <a:gd name="T0" fmla="*/ 0 w 280"/>
                  <a:gd name="T1" fmla="*/ 28 h 56"/>
                  <a:gd name="T2" fmla="*/ 28 w 280"/>
                  <a:gd name="T3" fmla="*/ 56 h 56"/>
                  <a:gd name="T4" fmla="*/ 252 w 280"/>
                  <a:gd name="T5" fmla="*/ 56 h 56"/>
                  <a:gd name="T6" fmla="*/ 280 w 280"/>
                  <a:gd name="T7" fmla="*/ 28 h 56"/>
                  <a:gd name="T8" fmla="*/ 252 w 280"/>
                  <a:gd name="T9" fmla="*/ 0 h 56"/>
                  <a:gd name="T10" fmla="*/ 28 w 280"/>
                  <a:gd name="T11" fmla="*/ 0 h 56"/>
                  <a:gd name="T12" fmla="*/ 0 w 280"/>
                  <a:gd name="T13" fmla="*/ 28 h 56"/>
                </a:gdLst>
                <a:ahLst/>
                <a:cxnLst>
                  <a:cxn ang="0">
                    <a:pos x="T0" y="T1"/>
                  </a:cxn>
                  <a:cxn ang="0">
                    <a:pos x="T2" y="T3"/>
                  </a:cxn>
                  <a:cxn ang="0">
                    <a:pos x="T4" y="T5"/>
                  </a:cxn>
                  <a:cxn ang="0">
                    <a:pos x="T6" y="T7"/>
                  </a:cxn>
                  <a:cxn ang="0">
                    <a:pos x="T8" y="T9"/>
                  </a:cxn>
                  <a:cxn ang="0">
                    <a:pos x="T10" y="T11"/>
                  </a:cxn>
                  <a:cxn ang="0">
                    <a:pos x="T12" y="T13"/>
                  </a:cxn>
                </a:cxnLst>
                <a:rect l="0" t="0" r="r" b="b"/>
                <a:pathLst>
                  <a:path w="280" h="56">
                    <a:moveTo>
                      <a:pt x="0" y="28"/>
                    </a:moveTo>
                    <a:cubicBezTo>
                      <a:pt x="0" y="43"/>
                      <a:pt x="12" y="56"/>
                      <a:pt x="28" y="56"/>
                    </a:cubicBezTo>
                    <a:cubicBezTo>
                      <a:pt x="252" y="56"/>
                      <a:pt x="252" y="56"/>
                      <a:pt x="252" y="56"/>
                    </a:cubicBezTo>
                    <a:cubicBezTo>
                      <a:pt x="267" y="56"/>
                      <a:pt x="280" y="43"/>
                      <a:pt x="280" y="28"/>
                    </a:cubicBezTo>
                    <a:cubicBezTo>
                      <a:pt x="280" y="12"/>
                      <a:pt x="267" y="0"/>
                      <a:pt x="252" y="0"/>
                    </a:cubicBezTo>
                    <a:cubicBezTo>
                      <a:pt x="28" y="0"/>
                      <a:pt x="28" y="0"/>
                      <a:pt x="28" y="0"/>
                    </a:cubicBezTo>
                    <a:cubicBezTo>
                      <a:pt x="12" y="0"/>
                      <a:pt x="0" y="12"/>
                      <a:pt x="0"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0" name="Freeform 7"/>
              <p:cNvSpPr/>
              <p:nvPr/>
            </p:nvSpPr>
            <p:spPr bwMode="auto">
              <a:xfrm>
                <a:off x="2888" y="671"/>
                <a:ext cx="560" cy="460"/>
              </a:xfrm>
              <a:custGeom>
                <a:avLst/>
                <a:gdLst>
                  <a:gd name="T0" fmla="*/ 222 w 235"/>
                  <a:gd name="T1" fmla="*/ 177 h 193"/>
                  <a:gd name="T2" fmla="*/ 213 w 235"/>
                  <a:gd name="T3" fmla="*/ 121 h 193"/>
                  <a:gd name="T4" fmla="*/ 68 w 235"/>
                  <a:gd name="T5" fmla="*/ 13 h 193"/>
                  <a:gd name="T6" fmla="*/ 12 w 235"/>
                  <a:gd name="T7" fmla="*/ 22 h 193"/>
                  <a:gd name="T8" fmla="*/ 0 w 235"/>
                  <a:gd name="T9" fmla="*/ 38 h 193"/>
                  <a:gd name="T10" fmla="*/ 210 w 235"/>
                  <a:gd name="T11" fmla="*/ 193 h 193"/>
                  <a:gd name="T12" fmla="*/ 222 w 235"/>
                  <a:gd name="T13" fmla="*/ 177 h 193"/>
                </a:gdLst>
                <a:ahLst/>
                <a:cxnLst>
                  <a:cxn ang="0">
                    <a:pos x="T0" y="T1"/>
                  </a:cxn>
                  <a:cxn ang="0">
                    <a:pos x="T2" y="T3"/>
                  </a:cxn>
                  <a:cxn ang="0">
                    <a:pos x="T4" y="T5"/>
                  </a:cxn>
                  <a:cxn ang="0">
                    <a:pos x="T6" y="T7"/>
                  </a:cxn>
                  <a:cxn ang="0">
                    <a:pos x="T8" y="T9"/>
                  </a:cxn>
                  <a:cxn ang="0">
                    <a:pos x="T10" y="T11"/>
                  </a:cxn>
                  <a:cxn ang="0">
                    <a:pos x="T12" y="T13"/>
                  </a:cxn>
                </a:cxnLst>
                <a:rect l="0" t="0" r="r" b="b"/>
                <a:pathLst>
                  <a:path w="235" h="193">
                    <a:moveTo>
                      <a:pt x="222" y="177"/>
                    </a:moveTo>
                    <a:cubicBezTo>
                      <a:pt x="235" y="159"/>
                      <a:pt x="231" y="134"/>
                      <a:pt x="213" y="121"/>
                    </a:cubicBezTo>
                    <a:cubicBezTo>
                      <a:pt x="68" y="13"/>
                      <a:pt x="68" y="13"/>
                      <a:pt x="68" y="13"/>
                    </a:cubicBezTo>
                    <a:cubicBezTo>
                      <a:pt x="50" y="0"/>
                      <a:pt x="25" y="4"/>
                      <a:pt x="12" y="22"/>
                    </a:cubicBezTo>
                    <a:cubicBezTo>
                      <a:pt x="0" y="38"/>
                      <a:pt x="0" y="38"/>
                      <a:pt x="0" y="38"/>
                    </a:cubicBezTo>
                    <a:cubicBezTo>
                      <a:pt x="210" y="193"/>
                      <a:pt x="210" y="193"/>
                      <a:pt x="210" y="193"/>
                    </a:cubicBezTo>
                    <a:lnTo>
                      <a:pt x="222" y="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1" name="Freeform 8"/>
              <p:cNvSpPr>
                <a:spLocks noEditPoints="1"/>
              </p:cNvSpPr>
              <p:nvPr/>
            </p:nvSpPr>
            <p:spPr bwMode="auto">
              <a:xfrm>
                <a:off x="2043" y="817"/>
                <a:ext cx="1305" cy="1459"/>
              </a:xfrm>
              <a:custGeom>
                <a:avLst/>
                <a:gdLst>
                  <a:gd name="T0" fmla="*/ 338 w 548"/>
                  <a:gd name="T1" fmla="*/ 0 h 613"/>
                  <a:gd name="T2" fmla="*/ 0 w 548"/>
                  <a:gd name="T3" fmla="*/ 459 h 613"/>
                  <a:gd name="T4" fmla="*/ 210 w 548"/>
                  <a:gd name="T5" fmla="*/ 613 h 613"/>
                  <a:gd name="T6" fmla="*/ 548 w 548"/>
                  <a:gd name="T7" fmla="*/ 155 h 613"/>
                  <a:gd name="T8" fmla="*/ 338 w 548"/>
                  <a:gd name="T9" fmla="*/ 0 h 613"/>
                  <a:gd name="T10" fmla="*/ 227 w 548"/>
                  <a:gd name="T11" fmla="*/ 508 h 613"/>
                  <a:gd name="T12" fmla="*/ 193 w 548"/>
                  <a:gd name="T13" fmla="*/ 514 h 613"/>
                  <a:gd name="T14" fmla="*/ 188 w 548"/>
                  <a:gd name="T15" fmla="*/ 480 h 613"/>
                  <a:gd name="T16" fmla="*/ 416 w 548"/>
                  <a:gd name="T17" fmla="*/ 164 h 613"/>
                  <a:gd name="T18" fmla="*/ 450 w 548"/>
                  <a:gd name="T19" fmla="*/ 159 h 613"/>
                  <a:gd name="T20" fmla="*/ 455 w 548"/>
                  <a:gd name="T21" fmla="*/ 193 h 613"/>
                  <a:gd name="T22" fmla="*/ 227 w 548"/>
                  <a:gd name="T23" fmla="*/ 508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613">
                    <a:moveTo>
                      <a:pt x="338" y="0"/>
                    </a:moveTo>
                    <a:cubicBezTo>
                      <a:pt x="0" y="459"/>
                      <a:pt x="0" y="459"/>
                      <a:pt x="0" y="459"/>
                    </a:cubicBezTo>
                    <a:cubicBezTo>
                      <a:pt x="210" y="613"/>
                      <a:pt x="210" y="613"/>
                      <a:pt x="210" y="613"/>
                    </a:cubicBezTo>
                    <a:cubicBezTo>
                      <a:pt x="548" y="155"/>
                      <a:pt x="548" y="155"/>
                      <a:pt x="548" y="155"/>
                    </a:cubicBezTo>
                    <a:lnTo>
                      <a:pt x="338" y="0"/>
                    </a:lnTo>
                    <a:close/>
                    <a:moveTo>
                      <a:pt x="227" y="508"/>
                    </a:moveTo>
                    <a:cubicBezTo>
                      <a:pt x="220" y="519"/>
                      <a:pt x="204" y="522"/>
                      <a:pt x="193" y="514"/>
                    </a:cubicBezTo>
                    <a:cubicBezTo>
                      <a:pt x="183" y="506"/>
                      <a:pt x="180" y="491"/>
                      <a:pt x="188" y="480"/>
                    </a:cubicBezTo>
                    <a:cubicBezTo>
                      <a:pt x="416" y="164"/>
                      <a:pt x="416" y="164"/>
                      <a:pt x="416" y="164"/>
                    </a:cubicBezTo>
                    <a:cubicBezTo>
                      <a:pt x="424" y="153"/>
                      <a:pt x="439" y="151"/>
                      <a:pt x="450" y="159"/>
                    </a:cubicBezTo>
                    <a:cubicBezTo>
                      <a:pt x="460" y="167"/>
                      <a:pt x="463" y="182"/>
                      <a:pt x="455" y="193"/>
                    </a:cubicBezTo>
                    <a:lnTo>
                      <a:pt x="227" y="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2" name="Freeform 9"/>
              <p:cNvSpPr/>
              <p:nvPr/>
            </p:nvSpPr>
            <p:spPr bwMode="auto">
              <a:xfrm>
                <a:off x="2615" y="2416"/>
                <a:ext cx="1197" cy="134"/>
              </a:xfrm>
              <a:custGeom>
                <a:avLst/>
                <a:gdLst>
                  <a:gd name="T0" fmla="*/ 475 w 503"/>
                  <a:gd name="T1" fmla="*/ 0 h 56"/>
                  <a:gd name="T2" fmla="*/ 28 w 503"/>
                  <a:gd name="T3" fmla="*/ 0 h 56"/>
                  <a:gd name="T4" fmla="*/ 0 w 503"/>
                  <a:gd name="T5" fmla="*/ 28 h 56"/>
                  <a:gd name="T6" fmla="*/ 28 w 503"/>
                  <a:gd name="T7" fmla="*/ 56 h 56"/>
                  <a:gd name="T8" fmla="*/ 475 w 503"/>
                  <a:gd name="T9" fmla="*/ 56 h 56"/>
                  <a:gd name="T10" fmla="*/ 503 w 503"/>
                  <a:gd name="T11" fmla="*/ 28 h 56"/>
                  <a:gd name="T12" fmla="*/ 475 w 503"/>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03" h="56">
                    <a:moveTo>
                      <a:pt x="475" y="0"/>
                    </a:moveTo>
                    <a:cubicBezTo>
                      <a:pt x="28" y="0"/>
                      <a:pt x="28" y="0"/>
                      <a:pt x="28" y="0"/>
                    </a:cubicBezTo>
                    <a:cubicBezTo>
                      <a:pt x="12" y="0"/>
                      <a:pt x="0" y="12"/>
                      <a:pt x="0" y="28"/>
                    </a:cubicBezTo>
                    <a:cubicBezTo>
                      <a:pt x="0" y="43"/>
                      <a:pt x="12" y="56"/>
                      <a:pt x="28" y="56"/>
                    </a:cubicBezTo>
                    <a:cubicBezTo>
                      <a:pt x="475" y="56"/>
                      <a:pt x="475" y="56"/>
                      <a:pt x="475" y="56"/>
                    </a:cubicBezTo>
                    <a:cubicBezTo>
                      <a:pt x="491" y="56"/>
                      <a:pt x="503" y="43"/>
                      <a:pt x="503" y="28"/>
                    </a:cubicBezTo>
                    <a:cubicBezTo>
                      <a:pt x="503" y="12"/>
                      <a:pt x="491" y="0"/>
                      <a:pt x="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grpSp>
      </p:grpSp>
      <p:sp>
        <p:nvSpPr>
          <p:cNvPr id="12" name="Gloria的作品3"/>
          <p:cNvSpPr txBox="1"/>
          <p:nvPr>
            <p:custDataLst>
              <p:tags r:id="rId11"/>
            </p:custDataLst>
          </p:nvPr>
        </p:nvSpPr>
        <p:spPr>
          <a:xfrm>
            <a:off x="3375660" y="172085"/>
            <a:ext cx="5478145" cy="549910"/>
          </a:xfrm>
          <a:prstGeom prst="rect">
            <a:avLst/>
          </a:prstGeom>
          <a:noFill/>
        </p:spPr>
        <p:txBody>
          <a:bodyPr wrap="square">
            <a:noAutofit/>
          </a:bodyPr>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13" name="Gloria的作品4"/>
          <p:cNvCxnSpPr/>
          <p:nvPr>
            <p:custDataLst>
              <p:tags r:id="rId12"/>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Gloria的作品5"/>
          <p:cNvCxnSpPr/>
          <p:nvPr>
            <p:custDataLst>
              <p:tags r:id="rId13"/>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6" name="组合 5"/>
          <p:cNvGrpSpPr/>
          <p:nvPr/>
        </p:nvGrpSpPr>
        <p:grpSpPr>
          <a:xfrm>
            <a:off x="755015" y="1494790"/>
            <a:ext cx="10720070" cy="4231005"/>
            <a:chOff x="1189" y="2354"/>
            <a:chExt cx="16882" cy="6663"/>
          </a:xfrm>
        </p:grpSpPr>
        <p:sp>
          <p:nvSpPr>
            <p:cNvPr id="13" name="Aitds9"/>
            <p:cNvSpPr/>
            <p:nvPr>
              <p:custDataLst>
                <p:tags r:id="rId3"/>
              </p:custDataLst>
            </p:nvPr>
          </p:nvSpPr>
          <p:spPr>
            <a:xfrm>
              <a:off x="2378" y="2354"/>
              <a:ext cx="14182"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rPr>
                <a:t>（三）着力推进新型工业化，构建现代化产业</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rPr>
                <a:t>体系。</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33" name="Gloria的作品6"/>
            <p:cNvSpPr/>
            <p:nvPr>
              <p:custDataLst>
                <p:tags r:id="rId4"/>
              </p:custDataLst>
            </p:nvPr>
          </p:nvSpPr>
          <p:spPr>
            <a:xfrm rot="13446499">
              <a:off x="10197" y="4185"/>
              <a:ext cx="1564" cy="1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2">
                <a:lumMod val="100000"/>
              </a:schemeClr>
            </a:solidFill>
            <a:ln w="12700">
              <a:miter lim="400000"/>
            </a:ln>
          </p:spPr>
          <p:txBody>
            <a:bodyPr anchor="ctr"/>
            <a:lstStyle/>
            <a:p>
              <a:pPr algn="ctr"/>
              <a:endParaRPr>
                <a:cs typeface="思源黑体 CN Regular" panose="020B0500000000000000" charset="-122"/>
              </a:endParaRPr>
            </a:p>
          </p:txBody>
        </p:sp>
        <p:sp>
          <p:nvSpPr>
            <p:cNvPr id="34" name="Gloria的作品7"/>
            <p:cNvSpPr/>
            <p:nvPr>
              <p:custDataLst>
                <p:tags r:id="rId5"/>
              </p:custDataLst>
            </p:nvPr>
          </p:nvSpPr>
          <p:spPr>
            <a:xfrm>
              <a:off x="10806" y="3503"/>
              <a:ext cx="1621" cy="1613"/>
            </a:xfrm>
            <a:prstGeom prst="ellipse">
              <a:avLst/>
            </a:prstGeom>
            <a:solidFill>
              <a:schemeClr val="bg1"/>
            </a:solidFill>
            <a:ln>
              <a:solidFill>
                <a:schemeClr val="accent2"/>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1800" dirty="0">
                  <a:solidFill>
                    <a:schemeClr val="accent2">
                      <a:lumMod val="100000"/>
                    </a:schemeClr>
                  </a:solidFill>
                  <a:effectLst>
                    <a:outerShdw sx="1000" sy="1000" rotWithShape="0">
                      <a:srgbClr val="000000"/>
                    </a:outerShdw>
                  </a:effectLst>
                  <a:latin typeface="+mj-ea"/>
                  <a:ea typeface="+mj-ea"/>
                  <a:cs typeface="思源黑体 CN Regular" panose="020B0500000000000000" charset="-122"/>
                </a:rPr>
                <a:t>02</a:t>
              </a:r>
              <a:endParaRPr lang="en-US" altLang="zh-CN" sz="1800" dirty="0">
                <a:solidFill>
                  <a:schemeClr val="accent2">
                    <a:lumMod val="100000"/>
                  </a:schemeClr>
                </a:solidFill>
                <a:effectLst>
                  <a:outerShdw sx="1000" sy="1000" rotWithShape="0">
                    <a:srgbClr val="000000"/>
                  </a:outerShdw>
                </a:effectLst>
                <a:latin typeface="+mj-ea"/>
                <a:ea typeface="+mj-ea"/>
                <a:cs typeface="思源黑体 CN Regular" panose="020B0500000000000000" charset="-122"/>
              </a:endParaRPr>
            </a:p>
          </p:txBody>
        </p:sp>
        <p:sp>
          <p:nvSpPr>
            <p:cNvPr id="35" name="Gloria的作品8"/>
            <p:cNvSpPr/>
            <p:nvPr>
              <p:custDataLst>
                <p:tags r:id="rId6"/>
              </p:custDataLst>
            </p:nvPr>
          </p:nvSpPr>
          <p:spPr>
            <a:xfrm rot="18846498" flipH="1">
              <a:off x="10245" y="6729"/>
              <a:ext cx="1564" cy="1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4">
                <a:lumMod val="100000"/>
              </a:schemeClr>
            </a:solidFill>
            <a:ln w="12700">
              <a:miter lim="400000"/>
            </a:ln>
          </p:spPr>
          <p:txBody>
            <a:bodyPr anchor="ctr"/>
            <a:lstStyle/>
            <a:p>
              <a:pPr algn="ctr"/>
              <a:endParaRPr>
                <a:cs typeface="思源黑体 CN Regular" panose="020B0500000000000000" charset="-122"/>
              </a:endParaRPr>
            </a:p>
          </p:txBody>
        </p:sp>
        <p:sp>
          <p:nvSpPr>
            <p:cNvPr id="36" name="Gloria的作品9"/>
            <p:cNvSpPr/>
            <p:nvPr>
              <p:custDataLst>
                <p:tags r:id="rId7"/>
              </p:custDataLst>
            </p:nvPr>
          </p:nvSpPr>
          <p:spPr>
            <a:xfrm flipH="1">
              <a:off x="10874" y="7342"/>
              <a:ext cx="1621" cy="1613"/>
            </a:xfrm>
            <a:prstGeom prst="ellipse">
              <a:avLst/>
            </a:prstGeom>
            <a:solidFill>
              <a:schemeClr val="bg1"/>
            </a:solidFill>
            <a:ln>
              <a:solidFill>
                <a:schemeClr val="accent4"/>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1800">
                  <a:solidFill>
                    <a:schemeClr val="accent4">
                      <a:lumMod val="100000"/>
                    </a:schemeClr>
                  </a:solidFill>
                  <a:effectLst>
                    <a:outerShdw sx="1000" sy="1000" rotWithShape="0">
                      <a:srgbClr val="000000"/>
                    </a:outerShdw>
                  </a:effectLst>
                  <a:latin typeface="+mj-ea"/>
                  <a:ea typeface="+mj-ea"/>
                  <a:cs typeface="思源黑体 CN Regular" panose="020B0500000000000000" charset="-122"/>
                </a:rPr>
                <a:t>04</a:t>
              </a:r>
              <a:endParaRPr lang="en-US" altLang="zh-CN" sz="1800">
                <a:solidFill>
                  <a:schemeClr val="accent4">
                    <a:lumMod val="100000"/>
                  </a:schemeClr>
                </a:solidFill>
                <a:effectLst>
                  <a:outerShdw sx="1000" sy="1000" rotWithShape="0">
                    <a:srgbClr val="000000"/>
                  </a:outerShdw>
                </a:effectLst>
                <a:latin typeface="+mj-ea"/>
                <a:ea typeface="+mj-ea"/>
                <a:cs typeface="思源黑体 CN Regular" panose="020B0500000000000000" charset="-122"/>
              </a:endParaRPr>
            </a:p>
          </p:txBody>
        </p:sp>
        <p:sp>
          <p:nvSpPr>
            <p:cNvPr id="37" name="Gloria的作品10"/>
            <p:cNvSpPr/>
            <p:nvPr>
              <p:custDataLst>
                <p:tags r:id="rId8"/>
              </p:custDataLst>
            </p:nvPr>
          </p:nvSpPr>
          <p:spPr>
            <a:xfrm rot="2646498">
              <a:off x="7679" y="6773"/>
              <a:ext cx="1564" cy="1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3">
                <a:lumMod val="100000"/>
              </a:schemeClr>
            </a:solidFill>
            <a:ln w="12700">
              <a:miter lim="400000"/>
            </a:ln>
          </p:spPr>
          <p:txBody>
            <a:bodyPr anchor="ctr"/>
            <a:lstStyle/>
            <a:p>
              <a:pPr algn="ctr"/>
              <a:endParaRPr>
                <a:cs typeface="思源黑体 CN Regular" panose="020B0500000000000000" charset="-122"/>
              </a:endParaRPr>
            </a:p>
          </p:txBody>
        </p:sp>
        <p:sp>
          <p:nvSpPr>
            <p:cNvPr id="38" name="Gloria的作品11"/>
            <p:cNvSpPr/>
            <p:nvPr>
              <p:custDataLst>
                <p:tags r:id="rId9"/>
              </p:custDataLst>
            </p:nvPr>
          </p:nvSpPr>
          <p:spPr>
            <a:xfrm>
              <a:off x="7014" y="7405"/>
              <a:ext cx="1621" cy="1613"/>
            </a:xfrm>
            <a:prstGeom prst="ellipse">
              <a:avLst/>
            </a:prstGeom>
            <a:solidFill>
              <a:schemeClr val="bg1"/>
            </a:solidFill>
            <a:ln>
              <a:solidFill>
                <a:schemeClr val="accent3"/>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1800">
                  <a:solidFill>
                    <a:schemeClr val="accent3">
                      <a:lumMod val="100000"/>
                    </a:schemeClr>
                  </a:solidFill>
                  <a:effectLst>
                    <a:outerShdw sx="1000" sy="1000" rotWithShape="0">
                      <a:srgbClr val="000000"/>
                    </a:outerShdw>
                  </a:effectLst>
                  <a:latin typeface="+mj-ea"/>
                  <a:ea typeface="+mj-ea"/>
                  <a:cs typeface="思源黑体 CN Regular" panose="020B0500000000000000" charset="-122"/>
                </a:rPr>
                <a:t>03</a:t>
              </a:r>
              <a:endParaRPr lang="en-US" altLang="zh-CN" sz="1800">
                <a:solidFill>
                  <a:schemeClr val="accent3">
                    <a:lumMod val="100000"/>
                  </a:schemeClr>
                </a:solidFill>
                <a:effectLst>
                  <a:outerShdw sx="1000" sy="1000" rotWithShape="0">
                    <a:srgbClr val="000000"/>
                  </a:outerShdw>
                </a:effectLst>
                <a:latin typeface="+mj-ea"/>
                <a:ea typeface="+mj-ea"/>
                <a:cs typeface="思源黑体 CN Regular" panose="020B0500000000000000" charset="-122"/>
              </a:endParaRPr>
            </a:p>
          </p:txBody>
        </p:sp>
        <p:sp>
          <p:nvSpPr>
            <p:cNvPr id="39" name="Gloria的作品12"/>
            <p:cNvSpPr/>
            <p:nvPr>
              <p:custDataLst>
                <p:tags r:id="rId10"/>
              </p:custDataLst>
            </p:nvPr>
          </p:nvSpPr>
          <p:spPr>
            <a:xfrm rot="8046499" flipH="1">
              <a:off x="7651" y="4214"/>
              <a:ext cx="1564" cy="1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1">
                <a:lumMod val="100000"/>
              </a:schemeClr>
            </a:solidFill>
            <a:ln w="12700">
              <a:miter lim="400000"/>
            </a:ln>
          </p:spPr>
          <p:txBody>
            <a:bodyPr anchor="ctr"/>
            <a:lstStyle/>
            <a:p>
              <a:pPr algn="ctr"/>
              <a:endParaRPr>
                <a:cs typeface="思源黑体 CN Regular" panose="020B0500000000000000" charset="-122"/>
              </a:endParaRPr>
            </a:p>
          </p:txBody>
        </p:sp>
        <p:sp>
          <p:nvSpPr>
            <p:cNvPr id="40" name="Gloria的作品13"/>
            <p:cNvSpPr/>
            <p:nvPr>
              <p:custDataLst>
                <p:tags r:id="rId11"/>
              </p:custDataLst>
            </p:nvPr>
          </p:nvSpPr>
          <p:spPr>
            <a:xfrm flipH="1">
              <a:off x="6965" y="3552"/>
              <a:ext cx="1621" cy="1613"/>
            </a:xfrm>
            <a:prstGeom prst="ellipse">
              <a:avLst/>
            </a:prstGeom>
            <a:solidFill>
              <a:schemeClr val="bg1"/>
            </a:solidFill>
            <a:ln>
              <a:solidFill>
                <a:schemeClr val="accent1"/>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1800" dirty="0">
                  <a:solidFill>
                    <a:schemeClr val="accent1">
                      <a:lumMod val="100000"/>
                    </a:schemeClr>
                  </a:solidFill>
                  <a:effectLst>
                    <a:outerShdw sx="1000" sy="1000" rotWithShape="0">
                      <a:srgbClr val="000000"/>
                    </a:outerShdw>
                  </a:effectLst>
                  <a:latin typeface="+mj-ea"/>
                  <a:ea typeface="+mj-ea"/>
                  <a:cs typeface="思源黑体 CN Regular" panose="020B0500000000000000" charset="-122"/>
                </a:rPr>
                <a:t>01</a:t>
              </a:r>
              <a:endParaRPr lang="en-US" altLang="zh-CN" sz="1800" dirty="0">
                <a:solidFill>
                  <a:schemeClr val="accent1">
                    <a:lumMod val="100000"/>
                  </a:schemeClr>
                </a:solidFill>
                <a:effectLst>
                  <a:outerShdw sx="1000" sy="1000" rotWithShape="0">
                    <a:srgbClr val="000000"/>
                  </a:outerShdw>
                </a:effectLst>
                <a:latin typeface="+mj-ea"/>
                <a:ea typeface="+mj-ea"/>
                <a:cs typeface="思源黑体 CN Regular" panose="020B0500000000000000" charset="-122"/>
              </a:endParaRPr>
            </a:p>
          </p:txBody>
        </p:sp>
        <p:sp>
          <p:nvSpPr>
            <p:cNvPr id="41" name="Gloria的作品14"/>
            <p:cNvSpPr/>
            <p:nvPr>
              <p:custDataLst>
                <p:tags r:id="rId12"/>
              </p:custDataLst>
            </p:nvPr>
          </p:nvSpPr>
          <p:spPr>
            <a:xfrm>
              <a:off x="8267" y="4795"/>
              <a:ext cx="2911" cy="2911"/>
            </a:xfrm>
            <a:prstGeom prst="ellipse">
              <a:avLst/>
            </a:prstGeom>
            <a:solidFill>
              <a:srgbClr val="FFFFFF"/>
            </a:solidFill>
            <a:ln>
              <a:solidFill>
                <a:srgbClr val="A6AAA9"/>
              </a:solidFill>
              <a:miter lim="400000"/>
            </a:ln>
          </p:spPr>
          <p:txBody>
            <a:bodyPr anchor="ctr"/>
            <a:lstStyle/>
            <a:p>
              <a:pPr algn="ctr"/>
              <a:endParaRPr>
                <a:cs typeface="思源黑体 CN Regular" panose="020B0500000000000000" charset="-122"/>
              </a:endParaRPr>
            </a:p>
          </p:txBody>
        </p:sp>
        <p:sp>
          <p:nvSpPr>
            <p:cNvPr id="43" name="Gloria的作品15"/>
            <p:cNvSpPr txBox="1"/>
            <p:nvPr>
              <p:custDataLst>
                <p:tags r:id="rId13"/>
              </p:custDataLst>
            </p:nvPr>
          </p:nvSpPr>
          <p:spPr>
            <a:xfrm>
              <a:off x="1189" y="3976"/>
              <a:ext cx="5587" cy="677"/>
            </a:xfrm>
            <a:prstGeom prst="rect">
              <a:avLst/>
            </a:prstGeom>
          </p:spPr>
          <p:txBody>
            <a:bodyPr wrap="square" rtlCol="0">
              <a:spAutoFit/>
            </a:bodyPr>
            <a:lstStyle/>
            <a:p>
              <a:pPr algn="r"/>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推动创新发展能力持续提升</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45" name="Gloria的作品17"/>
            <p:cNvSpPr txBox="1"/>
            <p:nvPr>
              <p:custDataLst>
                <p:tags r:id="rId14"/>
              </p:custDataLst>
            </p:nvPr>
          </p:nvSpPr>
          <p:spPr>
            <a:xfrm>
              <a:off x="2574" y="7695"/>
              <a:ext cx="4488" cy="1210"/>
            </a:xfrm>
            <a:prstGeom prst="rect">
              <a:avLst/>
            </a:prstGeom>
          </p:spPr>
          <p:txBody>
            <a:bodyPr wrap="square" rtlCol="0">
              <a:spAutoFit/>
            </a:bodyPr>
            <a:lstStyle/>
            <a:p>
              <a:pPr algn="l"/>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推动战略性新兴产业</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融合集群发展</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47" name="Gloria的作品19"/>
            <p:cNvSpPr txBox="1"/>
            <p:nvPr>
              <p:custDataLst>
                <p:tags r:id="rId15"/>
              </p:custDataLst>
            </p:nvPr>
          </p:nvSpPr>
          <p:spPr>
            <a:xfrm>
              <a:off x="12693" y="3931"/>
              <a:ext cx="5378" cy="677"/>
            </a:xfrm>
            <a:prstGeom prst="rect">
              <a:avLst/>
            </a:prstGeom>
          </p:spPr>
          <p:txBody>
            <a:bodyPr wrap="square" rtlCol="0">
              <a:spAutoFit/>
            </a:bodyPr>
            <a:lstStyle/>
            <a:p>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推动传统产业转型升级</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49" name="Gloria的作品21"/>
            <p:cNvSpPr txBox="1"/>
            <p:nvPr>
              <p:custDataLst>
                <p:tags r:id="rId16"/>
              </p:custDataLst>
            </p:nvPr>
          </p:nvSpPr>
          <p:spPr>
            <a:xfrm>
              <a:off x="12768" y="7755"/>
              <a:ext cx="4988" cy="677"/>
            </a:xfrm>
            <a:prstGeom prst="rect">
              <a:avLst/>
            </a:prstGeom>
          </p:spPr>
          <p:txBody>
            <a:bodyPr wrap="square" rtlCol="0">
              <a:spAutoFit/>
            </a:bodyPr>
            <a:lstStyle/>
            <a:p>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推动数字经济做大做强</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sp>
          <p:nvSpPr>
            <p:cNvPr id="11" name="iconfont-11420-3513823"/>
            <p:cNvSpPr>
              <a:spLocks noChangeAspect="1"/>
            </p:cNvSpPr>
            <p:nvPr/>
          </p:nvSpPr>
          <p:spPr>
            <a:xfrm>
              <a:off x="8911" y="5414"/>
              <a:ext cx="1654" cy="1643"/>
            </a:xfrm>
            <a:custGeom>
              <a:avLst/>
              <a:gdLst>
                <a:gd name="T0" fmla="*/ 1006 w 12434"/>
                <a:gd name="T1" fmla="*/ 3383 h 12343"/>
                <a:gd name="T2" fmla="*/ 6217 w 12434"/>
                <a:gd name="T3" fmla="*/ 6035 h 12343"/>
                <a:gd name="T4" fmla="*/ 11428 w 12434"/>
                <a:gd name="T5" fmla="*/ 3383 h 12343"/>
                <a:gd name="T6" fmla="*/ 6217 w 12434"/>
                <a:gd name="T7" fmla="*/ 823 h 12343"/>
                <a:gd name="T8" fmla="*/ 1006 w 12434"/>
                <a:gd name="T9" fmla="*/ 3383 h 12343"/>
                <a:gd name="T10" fmla="*/ 1737 w 12434"/>
                <a:gd name="T11" fmla="*/ 7497 h 12343"/>
                <a:gd name="T12" fmla="*/ 640 w 12434"/>
                <a:gd name="T13" fmla="*/ 6949 h 12343"/>
                <a:gd name="T14" fmla="*/ 91 w 12434"/>
                <a:gd name="T15" fmla="*/ 6126 h 12343"/>
                <a:gd name="T16" fmla="*/ 640 w 12434"/>
                <a:gd name="T17" fmla="*/ 5303 h 12343"/>
                <a:gd name="T18" fmla="*/ 1737 w 12434"/>
                <a:gd name="T19" fmla="*/ 4755 h 12343"/>
                <a:gd name="T20" fmla="*/ 640 w 12434"/>
                <a:gd name="T21" fmla="*/ 4206 h 12343"/>
                <a:gd name="T22" fmla="*/ 183 w 12434"/>
                <a:gd name="T23" fmla="*/ 3017 h 12343"/>
                <a:gd name="T24" fmla="*/ 548 w 12434"/>
                <a:gd name="T25" fmla="*/ 2652 h 12343"/>
                <a:gd name="T26" fmla="*/ 5760 w 12434"/>
                <a:gd name="T27" fmla="*/ 92 h 12343"/>
                <a:gd name="T28" fmla="*/ 6583 w 12434"/>
                <a:gd name="T29" fmla="*/ 92 h 12343"/>
                <a:gd name="T30" fmla="*/ 11794 w 12434"/>
                <a:gd name="T31" fmla="*/ 2652 h 12343"/>
                <a:gd name="T32" fmla="*/ 12160 w 12434"/>
                <a:gd name="T33" fmla="*/ 3840 h 12343"/>
                <a:gd name="T34" fmla="*/ 11794 w 12434"/>
                <a:gd name="T35" fmla="*/ 4206 h 12343"/>
                <a:gd name="T36" fmla="*/ 10697 w 12434"/>
                <a:gd name="T37" fmla="*/ 4755 h 12343"/>
                <a:gd name="T38" fmla="*/ 11703 w 12434"/>
                <a:gd name="T39" fmla="*/ 5212 h 12343"/>
                <a:gd name="T40" fmla="*/ 12343 w 12434"/>
                <a:gd name="T41" fmla="*/ 6126 h 12343"/>
                <a:gd name="T42" fmla="*/ 11703 w 12434"/>
                <a:gd name="T43" fmla="*/ 7040 h 12343"/>
                <a:gd name="T44" fmla="*/ 10697 w 12434"/>
                <a:gd name="T45" fmla="*/ 7497 h 12343"/>
                <a:gd name="T46" fmla="*/ 11703 w 12434"/>
                <a:gd name="T47" fmla="*/ 7955 h 12343"/>
                <a:gd name="T48" fmla="*/ 12343 w 12434"/>
                <a:gd name="T49" fmla="*/ 8869 h 12343"/>
                <a:gd name="T50" fmla="*/ 11703 w 12434"/>
                <a:gd name="T51" fmla="*/ 9783 h 12343"/>
                <a:gd name="T52" fmla="*/ 6674 w 12434"/>
                <a:gd name="T53" fmla="*/ 12252 h 12343"/>
                <a:gd name="T54" fmla="*/ 6217 w 12434"/>
                <a:gd name="T55" fmla="*/ 12343 h 12343"/>
                <a:gd name="T56" fmla="*/ 5760 w 12434"/>
                <a:gd name="T57" fmla="*/ 12252 h 12343"/>
                <a:gd name="T58" fmla="*/ 548 w 12434"/>
                <a:gd name="T59" fmla="*/ 9692 h 12343"/>
                <a:gd name="T60" fmla="*/ 91 w 12434"/>
                <a:gd name="T61" fmla="*/ 8869 h 12343"/>
                <a:gd name="T62" fmla="*/ 640 w 12434"/>
                <a:gd name="T63" fmla="*/ 8046 h 12343"/>
                <a:gd name="T64" fmla="*/ 1737 w 12434"/>
                <a:gd name="T65" fmla="*/ 7497 h 12343"/>
                <a:gd name="T66" fmla="*/ 2743 w 12434"/>
                <a:gd name="T67" fmla="*/ 8046 h 12343"/>
                <a:gd name="T68" fmla="*/ 1006 w 12434"/>
                <a:gd name="T69" fmla="*/ 8869 h 12343"/>
                <a:gd name="T70" fmla="*/ 6217 w 12434"/>
                <a:gd name="T71" fmla="*/ 11520 h 12343"/>
                <a:gd name="T72" fmla="*/ 11428 w 12434"/>
                <a:gd name="T73" fmla="*/ 8960 h 12343"/>
                <a:gd name="T74" fmla="*/ 9691 w 12434"/>
                <a:gd name="T75" fmla="*/ 8137 h 12343"/>
                <a:gd name="T76" fmla="*/ 6674 w 12434"/>
                <a:gd name="T77" fmla="*/ 9600 h 12343"/>
                <a:gd name="T78" fmla="*/ 6217 w 12434"/>
                <a:gd name="T79" fmla="*/ 9692 h 12343"/>
                <a:gd name="T80" fmla="*/ 5760 w 12434"/>
                <a:gd name="T81" fmla="*/ 9600 h 12343"/>
                <a:gd name="T82" fmla="*/ 2743 w 12434"/>
                <a:gd name="T83" fmla="*/ 8046 h 12343"/>
                <a:gd name="T84" fmla="*/ 9691 w 12434"/>
                <a:gd name="T85" fmla="*/ 5303 h 12343"/>
                <a:gd name="T86" fmla="*/ 6674 w 12434"/>
                <a:gd name="T87" fmla="*/ 6766 h 12343"/>
                <a:gd name="T88" fmla="*/ 5851 w 12434"/>
                <a:gd name="T89" fmla="*/ 6766 h 12343"/>
                <a:gd name="T90" fmla="*/ 2743 w 12434"/>
                <a:gd name="T91" fmla="*/ 5303 h 12343"/>
                <a:gd name="T92" fmla="*/ 1006 w 12434"/>
                <a:gd name="T93" fmla="*/ 6126 h 12343"/>
                <a:gd name="T94" fmla="*/ 6217 w 12434"/>
                <a:gd name="T95" fmla="*/ 8777 h 12343"/>
                <a:gd name="T96" fmla="*/ 11428 w 12434"/>
                <a:gd name="T97" fmla="*/ 6126 h 12343"/>
                <a:gd name="T98" fmla="*/ 9691 w 12434"/>
                <a:gd name="T99" fmla="*/ 5303 h 12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4" h="12343">
                  <a:moveTo>
                    <a:pt x="1006" y="3383"/>
                  </a:moveTo>
                  <a:lnTo>
                    <a:pt x="6217" y="6035"/>
                  </a:lnTo>
                  <a:lnTo>
                    <a:pt x="11428" y="3383"/>
                  </a:lnTo>
                  <a:lnTo>
                    <a:pt x="6217" y="823"/>
                  </a:lnTo>
                  <a:lnTo>
                    <a:pt x="1006" y="3383"/>
                  </a:lnTo>
                  <a:close/>
                  <a:moveTo>
                    <a:pt x="1737" y="7497"/>
                  </a:moveTo>
                  <a:lnTo>
                    <a:pt x="640" y="6949"/>
                  </a:lnTo>
                  <a:cubicBezTo>
                    <a:pt x="274" y="6766"/>
                    <a:pt x="91" y="6492"/>
                    <a:pt x="91" y="6126"/>
                  </a:cubicBezTo>
                  <a:cubicBezTo>
                    <a:pt x="91" y="5760"/>
                    <a:pt x="274" y="5486"/>
                    <a:pt x="640" y="5303"/>
                  </a:cubicBezTo>
                  <a:lnTo>
                    <a:pt x="1737" y="4755"/>
                  </a:lnTo>
                  <a:lnTo>
                    <a:pt x="640" y="4206"/>
                  </a:lnTo>
                  <a:cubicBezTo>
                    <a:pt x="183" y="4023"/>
                    <a:pt x="0" y="3475"/>
                    <a:pt x="183" y="3017"/>
                  </a:cubicBezTo>
                  <a:cubicBezTo>
                    <a:pt x="274" y="2835"/>
                    <a:pt x="457" y="2652"/>
                    <a:pt x="548" y="2652"/>
                  </a:cubicBezTo>
                  <a:lnTo>
                    <a:pt x="5760" y="92"/>
                  </a:lnTo>
                  <a:cubicBezTo>
                    <a:pt x="6034" y="0"/>
                    <a:pt x="6308" y="0"/>
                    <a:pt x="6583" y="92"/>
                  </a:cubicBezTo>
                  <a:lnTo>
                    <a:pt x="11794" y="2652"/>
                  </a:lnTo>
                  <a:cubicBezTo>
                    <a:pt x="12251" y="2835"/>
                    <a:pt x="12434" y="3383"/>
                    <a:pt x="12160" y="3840"/>
                  </a:cubicBezTo>
                  <a:cubicBezTo>
                    <a:pt x="12068" y="4023"/>
                    <a:pt x="11886" y="4206"/>
                    <a:pt x="11794" y="4206"/>
                  </a:cubicBezTo>
                  <a:lnTo>
                    <a:pt x="10697" y="4755"/>
                  </a:lnTo>
                  <a:lnTo>
                    <a:pt x="11703" y="5212"/>
                  </a:lnTo>
                  <a:cubicBezTo>
                    <a:pt x="12160" y="5395"/>
                    <a:pt x="12343" y="5669"/>
                    <a:pt x="12343" y="6126"/>
                  </a:cubicBezTo>
                  <a:cubicBezTo>
                    <a:pt x="12343" y="6492"/>
                    <a:pt x="12160" y="6857"/>
                    <a:pt x="11703" y="7040"/>
                  </a:cubicBezTo>
                  <a:lnTo>
                    <a:pt x="10697" y="7497"/>
                  </a:lnTo>
                  <a:lnTo>
                    <a:pt x="11703" y="7955"/>
                  </a:lnTo>
                  <a:cubicBezTo>
                    <a:pt x="12160" y="8137"/>
                    <a:pt x="12343" y="8412"/>
                    <a:pt x="12343" y="8869"/>
                  </a:cubicBezTo>
                  <a:cubicBezTo>
                    <a:pt x="12343" y="9235"/>
                    <a:pt x="12160" y="9600"/>
                    <a:pt x="11703" y="9783"/>
                  </a:cubicBezTo>
                  <a:lnTo>
                    <a:pt x="6674" y="12252"/>
                  </a:lnTo>
                  <a:cubicBezTo>
                    <a:pt x="6583" y="12343"/>
                    <a:pt x="6400" y="12343"/>
                    <a:pt x="6217" y="12343"/>
                  </a:cubicBezTo>
                  <a:cubicBezTo>
                    <a:pt x="6034" y="12343"/>
                    <a:pt x="5943" y="12343"/>
                    <a:pt x="5760" y="12252"/>
                  </a:cubicBezTo>
                  <a:lnTo>
                    <a:pt x="548" y="9692"/>
                  </a:lnTo>
                  <a:cubicBezTo>
                    <a:pt x="183" y="9509"/>
                    <a:pt x="91" y="9235"/>
                    <a:pt x="91" y="8869"/>
                  </a:cubicBezTo>
                  <a:cubicBezTo>
                    <a:pt x="91" y="8503"/>
                    <a:pt x="274" y="8229"/>
                    <a:pt x="640" y="8046"/>
                  </a:cubicBezTo>
                  <a:lnTo>
                    <a:pt x="1737" y="7497"/>
                  </a:lnTo>
                  <a:close/>
                  <a:moveTo>
                    <a:pt x="2743" y="8046"/>
                  </a:moveTo>
                  <a:lnTo>
                    <a:pt x="1006" y="8869"/>
                  </a:lnTo>
                  <a:lnTo>
                    <a:pt x="6217" y="11520"/>
                  </a:lnTo>
                  <a:lnTo>
                    <a:pt x="11428" y="8960"/>
                  </a:lnTo>
                  <a:lnTo>
                    <a:pt x="9691" y="8137"/>
                  </a:lnTo>
                  <a:lnTo>
                    <a:pt x="6674" y="9600"/>
                  </a:lnTo>
                  <a:cubicBezTo>
                    <a:pt x="6583" y="9692"/>
                    <a:pt x="6400" y="9692"/>
                    <a:pt x="6217" y="9692"/>
                  </a:cubicBezTo>
                  <a:cubicBezTo>
                    <a:pt x="6034" y="9692"/>
                    <a:pt x="5943" y="9692"/>
                    <a:pt x="5760" y="9600"/>
                  </a:cubicBezTo>
                  <a:lnTo>
                    <a:pt x="2743" y="8046"/>
                  </a:lnTo>
                  <a:close/>
                  <a:moveTo>
                    <a:pt x="9691" y="5303"/>
                  </a:moveTo>
                  <a:lnTo>
                    <a:pt x="6674" y="6766"/>
                  </a:lnTo>
                  <a:cubicBezTo>
                    <a:pt x="6400" y="6857"/>
                    <a:pt x="6126" y="6857"/>
                    <a:pt x="5851" y="6766"/>
                  </a:cubicBezTo>
                  <a:lnTo>
                    <a:pt x="2743" y="5303"/>
                  </a:lnTo>
                  <a:lnTo>
                    <a:pt x="1006" y="6126"/>
                  </a:lnTo>
                  <a:lnTo>
                    <a:pt x="6217" y="8777"/>
                  </a:lnTo>
                  <a:lnTo>
                    <a:pt x="11428" y="6126"/>
                  </a:lnTo>
                  <a:lnTo>
                    <a:pt x="9691" y="5303"/>
                  </a:lnTo>
                  <a:close/>
                </a:path>
              </a:pathLst>
            </a:custGeom>
            <a:solidFill>
              <a:schemeClr val="accent1"/>
            </a:solidFill>
            <a:ln w="1270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思源宋体 CN Heavy" panose="02020900000000000000" pitchFamily="18" charset="-122"/>
                <a:cs typeface="+mn-ea"/>
                <a:sym typeface="+mn-lt"/>
              </a:endParaRPr>
            </a:p>
          </p:txBody>
        </p:sp>
      </p:grpSp>
      <p:sp>
        <p:nvSpPr>
          <p:cNvPr id="7" name="Gloria的作品3"/>
          <p:cNvSpPr txBox="1"/>
          <p:nvPr>
            <p:custDataLst>
              <p:tags r:id="rId17"/>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8" name="Gloria的作品4"/>
          <p:cNvCxnSpPr/>
          <p:nvPr>
            <p:custDataLst>
              <p:tags r:id="rId18"/>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 name="Gloria的作品5"/>
          <p:cNvCxnSpPr/>
          <p:nvPr>
            <p:custDataLst>
              <p:tags r:id="rId19"/>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9" name="组合 8"/>
          <p:cNvGrpSpPr/>
          <p:nvPr/>
        </p:nvGrpSpPr>
        <p:grpSpPr>
          <a:xfrm>
            <a:off x="1437005" y="1494790"/>
            <a:ext cx="9078595" cy="4121150"/>
            <a:chOff x="2263" y="2354"/>
            <a:chExt cx="14297" cy="6490"/>
          </a:xfrm>
        </p:grpSpPr>
        <p:sp>
          <p:nvSpPr>
            <p:cNvPr id="63" name="Aitds9"/>
            <p:cNvSpPr/>
            <p:nvPr>
              <p:custDataLst>
                <p:tags r:id="rId3"/>
              </p:custDataLst>
            </p:nvPr>
          </p:nvSpPr>
          <p:spPr>
            <a:xfrm>
              <a:off x="2378" y="2354"/>
              <a:ext cx="14182"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（四）持续深化改革开放，增强发展内生动力。</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3" name="PA-102224"/>
            <p:cNvSpPr/>
            <p:nvPr>
              <p:custDataLst>
                <p:tags r:id="rId4"/>
              </p:custDataLst>
            </p:nvPr>
          </p:nvSpPr>
          <p:spPr>
            <a:xfrm>
              <a:off x="2554" y="4588"/>
              <a:ext cx="3505" cy="3505"/>
            </a:xfrm>
            <a:prstGeom prst="ellipse">
              <a:avLst/>
            </a:prstGeom>
            <a:solidFill>
              <a:srgbClr val="C00000"/>
            </a:solidFill>
            <a:ln w="28575" cap="flat" cmpd="sng" algn="ctr">
              <a:noFill/>
              <a:prstDash val="solid"/>
              <a:miter lim="800000"/>
            </a:ln>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FFFFFF"/>
                </a:solidFill>
                <a:effectLst/>
                <a:uLnTx/>
                <a:uFillTx/>
                <a:latin typeface="Arial" panose="020B0604020202020204" pitchFamily="34" charset="0"/>
                <a:ea typeface="宋体" panose="02010600030101010101" pitchFamily="2" charset="-122"/>
                <a:sym typeface="Arial" panose="020B0604020202020204" pitchFamily="34" charset="0"/>
              </a:endParaRPr>
            </a:p>
          </p:txBody>
        </p:sp>
        <p:sp>
          <p:nvSpPr>
            <p:cNvPr id="14" name="PA-102225"/>
            <p:cNvSpPr/>
            <p:nvPr>
              <p:custDataLst>
                <p:tags r:id="rId5"/>
              </p:custDataLst>
            </p:nvPr>
          </p:nvSpPr>
          <p:spPr>
            <a:xfrm>
              <a:off x="2263" y="4282"/>
              <a:ext cx="4107" cy="4107"/>
            </a:xfrm>
            <a:prstGeom prst="ellipse">
              <a:avLst/>
            </a:prstGeom>
            <a:noFill/>
            <a:ln w="12700" cap="flat" cmpd="sng" algn="ctr">
              <a:solidFill>
                <a:srgbClr val="C00000"/>
              </a:solidFill>
              <a:prstDash val="solid"/>
              <a:miter lim="800000"/>
            </a:ln>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FFFFFF"/>
                </a:solidFill>
                <a:effectLst/>
                <a:uLnTx/>
                <a:uFillTx/>
                <a:latin typeface="Arial" panose="020B0604020202020204" pitchFamily="34" charset="0"/>
                <a:ea typeface="宋体" panose="02010600030101010101" pitchFamily="2" charset="-122"/>
                <a:sym typeface="Arial" panose="020B0604020202020204" pitchFamily="34" charset="0"/>
              </a:endParaRPr>
            </a:p>
          </p:txBody>
        </p:sp>
        <p:cxnSp>
          <p:nvCxnSpPr>
            <p:cNvPr id="24" name="PA-102226"/>
            <p:cNvCxnSpPr/>
            <p:nvPr>
              <p:custDataLst>
                <p:tags r:id="rId6"/>
              </p:custDataLst>
            </p:nvPr>
          </p:nvCxnSpPr>
          <p:spPr>
            <a:xfrm>
              <a:off x="6876" y="6382"/>
              <a:ext cx="1132" cy="0"/>
            </a:xfrm>
            <a:prstGeom prst="straightConnector1">
              <a:avLst/>
            </a:prstGeom>
            <a:noFill/>
            <a:ln w="19050" cap="flat" cmpd="sng" algn="ctr">
              <a:solidFill>
                <a:srgbClr val="C00000"/>
              </a:solidFill>
              <a:prstDash val="solid"/>
              <a:miter lim="800000"/>
              <a:tailEnd type="arrow" w="lg" len="lg"/>
            </a:ln>
            <a:effectLst/>
          </p:spPr>
        </p:cxnSp>
        <p:sp>
          <p:nvSpPr>
            <p:cNvPr id="25" name="PA-102227"/>
            <p:cNvSpPr>
              <a:spLocks noChangeArrowheads="1"/>
            </p:cNvSpPr>
            <p:nvPr>
              <p:custDataLst>
                <p:tags r:id="rId7"/>
              </p:custDataLst>
            </p:nvPr>
          </p:nvSpPr>
          <p:spPr bwMode="auto">
            <a:xfrm>
              <a:off x="8674" y="3855"/>
              <a:ext cx="7374" cy="1168"/>
            </a:xfrm>
            <a:prstGeom prst="roundRect">
              <a:avLst>
                <a:gd name="adj" fmla="val 16667"/>
              </a:avLst>
            </a:prstGeom>
            <a:noFill/>
            <a:ln w="12700">
              <a:solidFill>
                <a:srgbClr val="C00000"/>
              </a:solidFill>
              <a:prstDash val="lgDash"/>
              <a:rou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endParaRPr lang="zh-CN" altLang="en-US" sz="1800">
                <a:solidFill>
                  <a:prstClr val="black"/>
                </a:solidFill>
                <a:latin typeface="Arial" panose="020B0604020202020204" pitchFamily="34" charset="0"/>
                <a:sym typeface="Arial" panose="020B0604020202020204" pitchFamily="34" charset="0"/>
              </a:endParaRPr>
            </a:p>
          </p:txBody>
        </p:sp>
        <p:cxnSp>
          <p:nvCxnSpPr>
            <p:cNvPr id="31" name="PA-102233"/>
            <p:cNvCxnSpPr/>
            <p:nvPr>
              <p:custDataLst>
                <p:tags r:id="rId8"/>
              </p:custDataLst>
            </p:nvPr>
          </p:nvCxnSpPr>
          <p:spPr>
            <a:xfrm flipV="1">
              <a:off x="6564" y="4507"/>
              <a:ext cx="1508" cy="334"/>
            </a:xfrm>
            <a:prstGeom prst="straightConnector1">
              <a:avLst/>
            </a:prstGeom>
            <a:noFill/>
            <a:ln w="19050" cap="flat" cmpd="sng" algn="ctr">
              <a:solidFill>
                <a:srgbClr val="C00000"/>
              </a:solidFill>
              <a:prstDash val="solid"/>
              <a:miter lim="800000"/>
              <a:tailEnd type="arrow" w="lg" len="lg"/>
            </a:ln>
            <a:effectLst/>
          </p:spPr>
        </p:cxnSp>
        <p:cxnSp>
          <p:nvCxnSpPr>
            <p:cNvPr id="33" name="PA-102234"/>
            <p:cNvCxnSpPr/>
            <p:nvPr>
              <p:custDataLst>
                <p:tags r:id="rId9"/>
              </p:custDataLst>
            </p:nvPr>
          </p:nvCxnSpPr>
          <p:spPr>
            <a:xfrm>
              <a:off x="6564" y="7922"/>
              <a:ext cx="1463" cy="298"/>
            </a:xfrm>
            <a:prstGeom prst="straightConnector1">
              <a:avLst/>
            </a:prstGeom>
            <a:noFill/>
            <a:ln w="19050" cap="flat" cmpd="sng" algn="ctr">
              <a:solidFill>
                <a:srgbClr val="C00000"/>
              </a:solidFill>
              <a:prstDash val="solid"/>
              <a:miter lim="800000"/>
              <a:tailEnd type="arrow" w="lg" len="lg"/>
            </a:ln>
            <a:effectLst/>
          </p:spPr>
        </p:cxnSp>
        <p:sp>
          <p:nvSpPr>
            <p:cNvPr id="35" name="PA-102236"/>
            <p:cNvSpPr/>
            <p:nvPr>
              <p:custDataLst>
                <p:tags r:id="rId10"/>
              </p:custDataLst>
            </p:nvPr>
          </p:nvSpPr>
          <p:spPr>
            <a:xfrm>
              <a:off x="8294" y="4106"/>
              <a:ext cx="700" cy="6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mj-ea"/>
                  <a:ea typeface="+mj-ea"/>
                  <a:cs typeface="+mn-cs"/>
                </a:rPr>
                <a:t>1</a:t>
              </a:r>
              <a:endParaRPr kumimoji="0" lang="zh-CN" altLang="en-US" sz="2400" b="1" i="0" u="none" strike="noStrike" kern="1200" cap="none" spc="0" normalizeH="0" baseline="0" noProof="0" dirty="0">
                <a:ln>
                  <a:noFill/>
                </a:ln>
                <a:solidFill>
                  <a:srgbClr val="FFFFFF"/>
                </a:solidFill>
                <a:effectLst/>
                <a:uLnTx/>
                <a:uFillTx/>
                <a:latin typeface="+mj-ea"/>
                <a:ea typeface="+mj-ea"/>
                <a:cs typeface="+mn-cs"/>
              </a:endParaRPr>
            </a:p>
          </p:txBody>
        </p:sp>
        <p:sp>
          <p:nvSpPr>
            <p:cNvPr id="38" name="PA-102227"/>
            <p:cNvSpPr>
              <a:spLocks noChangeArrowheads="1"/>
            </p:cNvSpPr>
            <p:nvPr>
              <p:custDataLst>
                <p:tags r:id="rId11"/>
              </p:custDataLst>
            </p:nvPr>
          </p:nvSpPr>
          <p:spPr bwMode="auto">
            <a:xfrm>
              <a:off x="8674" y="5751"/>
              <a:ext cx="7374" cy="1168"/>
            </a:xfrm>
            <a:prstGeom prst="roundRect">
              <a:avLst>
                <a:gd name="adj" fmla="val 16667"/>
              </a:avLst>
            </a:prstGeom>
            <a:noFill/>
            <a:ln w="12700">
              <a:solidFill>
                <a:srgbClr val="C00000"/>
              </a:solidFill>
              <a:prstDash val="lgDash"/>
              <a:rou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endParaRPr lang="zh-CN" altLang="en-US" sz="1800">
                <a:solidFill>
                  <a:prstClr val="black"/>
                </a:solidFill>
                <a:latin typeface="Arial" panose="020B0604020202020204" pitchFamily="34" charset="0"/>
                <a:sym typeface="Arial" panose="020B0604020202020204" pitchFamily="34" charset="0"/>
              </a:endParaRPr>
            </a:p>
          </p:txBody>
        </p:sp>
        <p:sp>
          <p:nvSpPr>
            <p:cNvPr id="39" name="PA-102236"/>
            <p:cNvSpPr/>
            <p:nvPr>
              <p:custDataLst>
                <p:tags r:id="rId12"/>
              </p:custDataLst>
            </p:nvPr>
          </p:nvSpPr>
          <p:spPr>
            <a:xfrm>
              <a:off x="8294" y="6002"/>
              <a:ext cx="700" cy="6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mj-ea"/>
                  <a:ea typeface="+mj-ea"/>
                  <a:cs typeface="+mn-cs"/>
                </a:rPr>
                <a:t>2</a:t>
              </a:r>
              <a:endParaRPr kumimoji="0" lang="zh-CN" altLang="en-US" sz="2400" b="1" i="0" u="none" strike="noStrike" kern="1200" cap="none" spc="0" normalizeH="0" baseline="0" noProof="0" dirty="0">
                <a:ln>
                  <a:noFill/>
                </a:ln>
                <a:solidFill>
                  <a:srgbClr val="FFFFFF"/>
                </a:solidFill>
                <a:effectLst/>
                <a:uLnTx/>
                <a:uFillTx/>
                <a:latin typeface="+mj-ea"/>
                <a:ea typeface="+mj-ea"/>
                <a:cs typeface="+mn-cs"/>
              </a:endParaRPr>
            </a:p>
          </p:txBody>
        </p:sp>
        <p:sp>
          <p:nvSpPr>
            <p:cNvPr id="40" name="PA-102227"/>
            <p:cNvSpPr>
              <a:spLocks noChangeArrowheads="1"/>
            </p:cNvSpPr>
            <p:nvPr>
              <p:custDataLst>
                <p:tags r:id="rId13"/>
              </p:custDataLst>
            </p:nvPr>
          </p:nvSpPr>
          <p:spPr bwMode="auto">
            <a:xfrm>
              <a:off x="8679" y="7676"/>
              <a:ext cx="7374" cy="1168"/>
            </a:xfrm>
            <a:prstGeom prst="roundRect">
              <a:avLst>
                <a:gd name="adj" fmla="val 16667"/>
              </a:avLst>
            </a:prstGeom>
            <a:noFill/>
            <a:ln w="12700">
              <a:solidFill>
                <a:srgbClr val="C00000"/>
              </a:solidFill>
              <a:prstDash val="lgDash"/>
              <a:rou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endParaRPr lang="zh-CN" altLang="en-US" sz="1800">
                <a:solidFill>
                  <a:prstClr val="black"/>
                </a:solidFill>
                <a:latin typeface="Arial" panose="020B0604020202020204" pitchFamily="34" charset="0"/>
                <a:sym typeface="Arial" panose="020B0604020202020204" pitchFamily="34" charset="0"/>
              </a:endParaRPr>
            </a:p>
          </p:txBody>
        </p:sp>
        <p:sp>
          <p:nvSpPr>
            <p:cNvPr id="41" name="PA-102236"/>
            <p:cNvSpPr/>
            <p:nvPr>
              <p:custDataLst>
                <p:tags r:id="rId14"/>
              </p:custDataLst>
            </p:nvPr>
          </p:nvSpPr>
          <p:spPr>
            <a:xfrm>
              <a:off x="8299" y="7927"/>
              <a:ext cx="700" cy="6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0932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mj-ea"/>
                  <a:ea typeface="+mj-ea"/>
                  <a:cs typeface="+mn-cs"/>
                </a:rPr>
                <a:t>3</a:t>
              </a:r>
              <a:endParaRPr kumimoji="0" lang="zh-CN" altLang="en-US" sz="2400" b="1" i="0" u="none" strike="noStrike" kern="1200" cap="none" spc="0" normalizeH="0" baseline="0" noProof="0" dirty="0">
                <a:ln>
                  <a:noFill/>
                </a:ln>
                <a:solidFill>
                  <a:srgbClr val="FFFFFF"/>
                </a:solidFill>
                <a:effectLst/>
                <a:uLnTx/>
                <a:uFillTx/>
                <a:latin typeface="+mj-ea"/>
                <a:ea typeface="+mj-ea"/>
                <a:cs typeface="+mn-cs"/>
              </a:endParaRPr>
            </a:p>
          </p:txBody>
        </p:sp>
        <p:sp>
          <p:nvSpPr>
            <p:cNvPr id="42" name="矩形 41"/>
            <p:cNvSpPr/>
            <p:nvPr/>
          </p:nvSpPr>
          <p:spPr>
            <a:xfrm>
              <a:off x="9407" y="4066"/>
              <a:ext cx="6008" cy="677"/>
            </a:xfrm>
            <a:prstGeom prst="rect">
              <a:avLst/>
            </a:prstGeom>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dirty="0">
                  <a:solidFill>
                    <a:schemeClr val="tx1"/>
                  </a:solidFill>
                  <a:latin typeface="微软雅黑" panose="020B0503020204020204" charset="-122"/>
                  <a:ea typeface="微软雅黑" panose="020B0503020204020204" charset="-122"/>
                  <a:cs typeface="思源黑体 CN Regular" panose="020B0500000000000000" charset="-122"/>
                </a:rPr>
                <a:t>以更大力度深化重点领域改革</a:t>
              </a:r>
              <a:endParaRPr kumimoji="0" lang="zh-CN" altLang="en-US" sz="2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43" name="矩形 42"/>
            <p:cNvSpPr/>
            <p:nvPr/>
          </p:nvSpPr>
          <p:spPr>
            <a:xfrm>
              <a:off x="9535" y="6011"/>
              <a:ext cx="5568" cy="677"/>
            </a:xfrm>
            <a:prstGeom prst="rect">
              <a:avLst/>
            </a:prstGeom>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dirty="0">
                  <a:solidFill>
                    <a:schemeClr val="tx1"/>
                  </a:solidFill>
                  <a:latin typeface="微软雅黑" panose="020B0503020204020204" charset="-122"/>
                  <a:ea typeface="微软雅黑" panose="020B0503020204020204" charset="-122"/>
                  <a:cs typeface="思源黑体 CN Regular" panose="020B0500000000000000" charset="-122"/>
                </a:rPr>
                <a:t>以更宽视野扩大高水平开放</a:t>
              </a:r>
              <a:endParaRPr kumimoji="0" lang="zh-CN" altLang="en-US" sz="2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44" name="矩形 43"/>
            <p:cNvSpPr/>
            <p:nvPr/>
          </p:nvSpPr>
          <p:spPr>
            <a:xfrm>
              <a:off x="9825" y="7903"/>
              <a:ext cx="5128" cy="677"/>
            </a:xfrm>
            <a:prstGeom prst="rect">
              <a:avLst/>
            </a:prstGeom>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dirty="0">
                  <a:solidFill>
                    <a:schemeClr val="tx1"/>
                  </a:solidFill>
                  <a:latin typeface="微软雅黑" panose="020B0503020204020204" charset="-122"/>
                  <a:ea typeface="微软雅黑" panose="020B0503020204020204" charset="-122"/>
                  <a:cs typeface="思源黑体 CN Regular" panose="020B0500000000000000" charset="-122"/>
                </a:rPr>
                <a:t>以更实举措优化营商环境</a:t>
              </a:r>
              <a:endParaRPr kumimoji="0" lang="zh-CN" altLang="en-US" sz="2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47" name="PA_库_形状 "/>
            <p:cNvSpPr/>
            <p:nvPr>
              <p:custDataLst>
                <p:tags r:id="rId15"/>
              </p:custDataLst>
            </p:nvPr>
          </p:nvSpPr>
          <p:spPr>
            <a:xfrm>
              <a:off x="4003" y="5387"/>
              <a:ext cx="1561" cy="19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111" y="10817"/>
                  </a:lnTo>
                  <a:lnTo>
                    <a:pt x="41" y="21600"/>
                  </a:lnTo>
                  <a:lnTo>
                    <a:pt x="8529" y="21600"/>
                  </a:lnTo>
                  <a:lnTo>
                    <a:pt x="21600" y="10817"/>
                  </a:lnTo>
                  <a:lnTo>
                    <a:pt x="8489" y="0"/>
                  </a:lnTo>
                  <a:lnTo>
                    <a:pt x="0" y="0"/>
                  </a:lnTo>
                  <a:close/>
                </a:path>
              </a:pathLst>
            </a:custGeom>
            <a:solidFill>
              <a:schemeClr val="bg1"/>
            </a:solidFill>
            <a:ln w="12700">
              <a:miter lim="400000"/>
            </a:ln>
          </p:spPr>
          <p:txBody>
            <a:bodyPr lIns="22860" rIns="22860" anchor="ctr" anchorCtr="0"/>
            <a:p>
              <a:pPr algn="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endParaRPr lang="en-US" sz="20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48" name="PA_库_形状 "/>
            <p:cNvSpPr/>
            <p:nvPr>
              <p:custDataLst>
                <p:tags r:id="rId16"/>
              </p:custDataLst>
            </p:nvPr>
          </p:nvSpPr>
          <p:spPr>
            <a:xfrm>
              <a:off x="3241" y="5558"/>
              <a:ext cx="1300" cy="1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111" y="10817"/>
                  </a:lnTo>
                  <a:lnTo>
                    <a:pt x="41" y="21600"/>
                  </a:lnTo>
                  <a:lnTo>
                    <a:pt x="8529" y="21600"/>
                  </a:lnTo>
                  <a:lnTo>
                    <a:pt x="21600" y="10817"/>
                  </a:lnTo>
                  <a:lnTo>
                    <a:pt x="8489" y="0"/>
                  </a:lnTo>
                  <a:lnTo>
                    <a:pt x="0" y="0"/>
                  </a:lnTo>
                  <a:close/>
                </a:path>
              </a:pathLst>
            </a:custGeom>
            <a:solidFill>
              <a:schemeClr val="bg1"/>
            </a:solidFill>
            <a:ln w="12700">
              <a:miter lim="400000"/>
            </a:ln>
          </p:spPr>
          <p:txBody>
            <a:bodyPr lIns="22860" rIns="22860" anchor="ctr" anchorCtr="0"/>
            <a:p>
              <a:pPr algn="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endParaRPr lang="en-US" sz="20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grpSp>
      <p:sp>
        <p:nvSpPr>
          <p:cNvPr id="6" name="Gloria的作品3"/>
          <p:cNvSpPr txBox="1"/>
          <p:nvPr>
            <p:custDataLst>
              <p:tags r:id="rId17"/>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7" name="Gloria的作品4"/>
          <p:cNvCxnSpPr/>
          <p:nvPr>
            <p:custDataLst>
              <p:tags r:id="rId18"/>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 name="Gloria的作品5"/>
          <p:cNvCxnSpPr/>
          <p:nvPr>
            <p:custDataLst>
              <p:tags r:id="rId19"/>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9" name="组合 8"/>
          <p:cNvGrpSpPr/>
          <p:nvPr/>
        </p:nvGrpSpPr>
        <p:grpSpPr>
          <a:xfrm>
            <a:off x="1510030" y="1494790"/>
            <a:ext cx="9255125" cy="3672840"/>
            <a:chOff x="2378" y="2354"/>
            <a:chExt cx="14575" cy="5784"/>
          </a:xfrm>
        </p:grpSpPr>
        <p:sp>
          <p:nvSpPr>
            <p:cNvPr id="63" name="Aitds9"/>
            <p:cNvSpPr/>
            <p:nvPr>
              <p:custDataLst>
                <p:tags r:id="rId3"/>
              </p:custDataLst>
            </p:nvPr>
          </p:nvSpPr>
          <p:spPr>
            <a:xfrm>
              <a:off x="2378" y="2354"/>
              <a:ext cx="14182" cy="725"/>
            </a:xfrm>
            <a:prstGeom prst="rect">
              <a:avLst/>
            </a:prstGeom>
          </p:spPr>
          <p:txBody>
            <a:bodyPr wrap="square">
              <a:spAutoFit/>
            </a:bodyPr>
            <a:p>
              <a:pPr lvl="0">
                <a:defRPr/>
              </a:pPr>
              <a:r>
                <a:rPr lang="zh-CN" altLang="en-US" sz="2400" b="1" dirty="0">
                  <a:solidFill>
                    <a:schemeClr val="accent1"/>
                  </a:solidFill>
                  <a:latin typeface="微软雅黑" panose="020B0503020204020204" charset="-122"/>
                  <a:ea typeface="微软雅黑" panose="020B0503020204020204" charset="-122"/>
                  <a:cs typeface="Gisha" panose="020B0502040204020203" pitchFamily="34" charset="-79"/>
                  <a:sym typeface="+mn-ea"/>
                </a:rPr>
                <a:t>（五）推动乡村全面振兴，促进城乡融合发展。</a:t>
              </a:r>
              <a:endParaRPr lang="zh-CN" altLang="en-US" sz="2400" b="1" dirty="0">
                <a:solidFill>
                  <a:schemeClr val="accent1"/>
                </a:solidFill>
                <a:latin typeface="微软雅黑" panose="020B0503020204020204" charset="-122"/>
                <a:ea typeface="微软雅黑" panose="020B0503020204020204" charset="-122"/>
                <a:cs typeface="Gisha" panose="020B0502040204020203" pitchFamily="34" charset="-79"/>
                <a:sym typeface="+mn-ea"/>
              </a:endParaRPr>
            </a:p>
          </p:txBody>
        </p:sp>
        <p:sp>
          <p:nvSpPr>
            <p:cNvPr id="35" name="Synergistically utilize technically sound portals with frictionless chains. Dramatically customize…"/>
            <p:cNvSpPr txBox="1"/>
            <p:nvPr>
              <p:custDataLst>
                <p:tags r:id="rId4"/>
              </p:custDataLst>
            </p:nvPr>
          </p:nvSpPr>
          <p:spPr>
            <a:xfrm>
              <a:off x="2440" y="4200"/>
              <a:ext cx="5070" cy="692"/>
            </a:xfrm>
            <a:prstGeom prst="rect">
              <a:avLst/>
            </a:prstGeom>
            <a:ln w="12700">
              <a:miter lim="400000"/>
            </a:ln>
          </p:spPr>
          <p:txBody>
            <a:bodyPr wrap="square" lIns="0" tIns="0" rIns="0" bIns="0">
              <a:spAutoFit/>
            </a:bodyPr>
            <a:p>
              <a:pPr algn="l">
                <a:lnSpc>
                  <a:spcPct val="130000"/>
                </a:lnSpc>
              </a:pPr>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rPr>
                <a:t>扎实推进农业农村现代化</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endParaRPr>
            </a:p>
          </p:txBody>
        </p:sp>
        <p:sp>
          <p:nvSpPr>
            <p:cNvPr id="40" name="Synergistically utilize technically sound portals with frictionless chains. Dramatically customize…"/>
            <p:cNvSpPr txBox="1"/>
            <p:nvPr>
              <p:custDataLst>
                <p:tags r:id="rId5"/>
              </p:custDataLst>
            </p:nvPr>
          </p:nvSpPr>
          <p:spPr>
            <a:xfrm>
              <a:off x="11719" y="6367"/>
              <a:ext cx="5235" cy="692"/>
            </a:xfrm>
            <a:prstGeom prst="rect">
              <a:avLst/>
            </a:prstGeom>
            <a:ln w="12700">
              <a:miter lim="400000"/>
            </a:ln>
          </p:spPr>
          <p:txBody>
            <a:bodyPr wrap="square" lIns="0" tIns="0" rIns="0" bIns="0">
              <a:spAutoFit/>
            </a:bodyPr>
            <a:p>
              <a:pPr algn="l">
                <a:lnSpc>
                  <a:spcPct val="130000"/>
                </a:lnSpc>
              </a:pPr>
              <a:r>
                <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rPr>
                <a:t>稳步提升新型城镇化质量</a:t>
              </a:r>
              <a:endParaRPr lang="zh-CN" altLang="en-US" sz="2200" b="1" dirty="0">
                <a:solidFill>
                  <a:schemeClr val="tx1"/>
                </a:solidFill>
                <a:latin typeface="微软雅黑" panose="020B0503020204020204" charset="-122"/>
                <a:ea typeface="微软雅黑" panose="020B0503020204020204" charset="-122"/>
                <a:cs typeface="思源黑体 CN Regular" panose="020B0500000000000000" charset="-122"/>
                <a:sym typeface="+mn-ea"/>
              </a:endParaRPr>
            </a:p>
          </p:txBody>
        </p:sp>
        <p:sp>
          <p:nvSpPr>
            <p:cNvPr id="54" name="Rounded Rectangle 2"/>
            <p:cNvSpPr/>
            <p:nvPr/>
          </p:nvSpPr>
          <p:spPr>
            <a:xfrm>
              <a:off x="9770" y="4835"/>
              <a:ext cx="1369" cy="1369"/>
            </a:xfrm>
            <a:prstGeom prst="roundRect">
              <a:avLst/>
            </a:prstGeom>
            <a:solidFill>
              <a:srgbClr val="FDB76D"/>
            </a:solidFill>
            <a:ln w="12700" cap="flat" cmpd="sng" algn="ctr">
              <a:noFill/>
              <a:prstDash val="solid"/>
              <a:miter lim="800000"/>
            </a:ln>
            <a:effec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en-GB" sz="2000" b="1" i="0" u="none" strike="noStrike" kern="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52" name="Rounded Rectangle 5"/>
            <p:cNvSpPr/>
            <p:nvPr/>
          </p:nvSpPr>
          <p:spPr>
            <a:xfrm>
              <a:off x="8505" y="6473"/>
              <a:ext cx="1026" cy="1026"/>
            </a:xfrm>
            <a:prstGeom prst="roundRect">
              <a:avLst/>
            </a:prstGeom>
            <a:solidFill>
              <a:srgbClr val="FDB76D"/>
            </a:solidFill>
            <a:ln w="12700" cap="flat" cmpd="sng" algn="ctr">
              <a:noFill/>
              <a:prstDash val="solid"/>
              <a:miter lim="800000"/>
            </a:ln>
            <a:effec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en-GB" sz="2000" b="1" i="0" u="none" strike="noStrike" kern="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50" name="Rounded Rectangle 8"/>
            <p:cNvSpPr/>
            <p:nvPr/>
          </p:nvSpPr>
          <p:spPr>
            <a:xfrm>
              <a:off x="7547" y="4240"/>
              <a:ext cx="1991" cy="1991"/>
            </a:xfrm>
            <a:prstGeom prst="roundRect">
              <a:avLst/>
            </a:prstGeom>
            <a:gradFill>
              <a:gsLst>
                <a:gs pos="25000">
                  <a:srgbClr val="E92B33"/>
                </a:gs>
                <a:gs pos="100000">
                  <a:srgbClr val="960E0E"/>
                </a:gs>
              </a:gsLst>
              <a:lin ang="3600000" scaled="0"/>
            </a:gradFill>
            <a:ln w="12700" cap="flat" cmpd="sng" algn="ctr">
              <a:noFill/>
              <a:prstDash val="solid"/>
              <a:miter lim="800000"/>
            </a:ln>
            <a:effec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en-GB" b="1" i="0" u="none" strike="noStrike" kern="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48" name="Rounded Rectangle 12"/>
            <p:cNvSpPr/>
            <p:nvPr/>
          </p:nvSpPr>
          <p:spPr>
            <a:xfrm>
              <a:off x="9770" y="6428"/>
              <a:ext cx="1710" cy="1710"/>
            </a:xfrm>
            <a:prstGeom prst="roundRect">
              <a:avLst/>
            </a:prstGeom>
            <a:gradFill>
              <a:gsLst>
                <a:gs pos="25000">
                  <a:srgbClr val="E92B33"/>
                </a:gs>
                <a:gs pos="100000">
                  <a:srgbClr val="960E0E"/>
                </a:gs>
              </a:gsLst>
              <a:lin ang="3600000" scaled="0"/>
            </a:gradFill>
            <a:ln w="12700" cap="flat" cmpd="sng" algn="ctr">
              <a:noFill/>
              <a:prstDash val="solid"/>
              <a:miter lim="800000"/>
            </a:ln>
            <a:effec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en-GB" b="1" i="0" u="none" strike="noStrike" kern="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17" name="椭圆 16"/>
            <p:cNvSpPr/>
            <p:nvPr/>
          </p:nvSpPr>
          <p:spPr>
            <a:xfrm>
              <a:off x="7648" y="4378"/>
              <a:ext cx="509" cy="509"/>
            </a:xfrm>
            <a:prstGeom prst="ellipse">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8" name="椭圆 17"/>
            <p:cNvSpPr/>
            <p:nvPr/>
          </p:nvSpPr>
          <p:spPr>
            <a:xfrm>
              <a:off x="7780" y="4510"/>
              <a:ext cx="244" cy="2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9" name="椭圆 18"/>
            <p:cNvSpPr/>
            <p:nvPr/>
          </p:nvSpPr>
          <p:spPr>
            <a:xfrm>
              <a:off x="10873" y="6552"/>
              <a:ext cx="509" cy="509"/>
            </a:xfrm>
            <a:prstGeom prst="ellipse">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0" name="椭圆 19"/>
            <p:cNvSpPr/>
            <p:nvPr/>
          </p:nvSpPr>
          <p:spPr>
            <a:xfrm>
              <a:off x="11005" y="6684"/>
              <a:ext cx="244" cy="2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 name="Gloria的作品3"/>
          <p:cNvSpPr txBox="1"/>
          <p:nvPr>
            <p:custDataLst>
              <p:tags r:id="rId6"/>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7" name="Gloria的作品4"/>
          <p:cNvCxnSpPr/>
          <p:nvPr>
            <p:custDataLst>
              <p:tags r:id="rId7"/>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 name="Gloria的作品5"/>
          <p:cNvCxnSpPr/>
          <p:nvPr>
            <p:custDataLst>
              <p:tags r:id="rId8"/>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9" name="组合 8"/>
          <p:cNvGrpSpPr/>
          <p:nvPr/>
        </p:nvGrpSpPr>
        <p:grpSpPr>
          <a:xfrm>
            <a:off x="779780" y="1494790"/>
            <a:ext cx="10847705" cy="4001135"/>
            <a:chOff x="1228" y="2354"/>
            <a:chExt cx="17083" cy="6301"/>
          </a:xfrm>
        </p:grpSpPr>
        <p:sp>
          <p:nvSpPr>
            <p:cNvPr id="63" name="Aitds9"/>
            <p:cNvSpPr/>
            <p:nvPr>
              <p:custDataLst>
                <p:tags r:id="rId3"/>
              </p:custDataLst>
            </p:nvPr>
          </p:nvSpPr>
          <p:spPr>
            <a:xfrm>
              <a:off x="2378" y="2354"/>
              <a:ext cx="14182"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六）加快全面绿色转型，建设天蓝地绿水秀的美丽河北。</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46" name="文本框 45"/>
            <p:cNvSpPr txBox="1"/>
            <p:nvPr>
              <p:custDataLst>
                <p:tags r:id="rId4"/>
              </p:custDataLst>
            </p:nvPr>
          </p:nvSpPr>
          <p:spPr>
            <a:xfrm>
              <a:off x="1228" y="7492"/>
              <a:ext cx="4333" cy="1066"/>
            </a:xfrm>
            <a:prstGeom prst="rect">
              <a:avLst/>
            </a:prstGeom>
            <a:noFill/>
          </p:spPr>
          <p:txBody>
            <a:bodyPr wrap="square" lIns="0" tIns="0" rIns="0" bIns="0" rtlCol="0">
              <a:spAutoFit/>
            </a:bodyPr>
            <a:p>
              <a:r>
                <a:rPr lang="zh-CN" altLang="en-US" sz="2200" b="1">
                  <a:solidFill>
                    <a:schemeClr val="tx1"/>
                  </a:solidFill>
                  <a:latin typeface="微软雅黑" panose="020B0503020204020204" charset="-122"/>
                  <a:ea typeface="微软雅黑" panose="020B0503020204020204" charset="-122"/>
                  <a:cs typeface="Roboto" charset="0"/>
                </a:rPr>
                <a:t>统筹山水林田湖草沙</a:t>
              </a:r>
              <a:endParaRPr lang="zh-CN" altLang="en-US" sz="2200" b="1">
                <a:solidFill>
                  <a:schemeClr val="tx1"/>
                </a:solidFill>
                <a:latin typeface="微软雅黑" panose="020B0503020204020204" charset="-122"/>
                <a:ea typeface="微软雅黑" panose="020B0503020204020204" charset="-122"/>
                <a:cs typeface="Roboto" charset="0"/>
              </a:endParaRPr>
            </a:p>
            <a:p>
              <a:r>
                <a:rPr lang="zh-CN" altLang="en-US" sz="2200" b="1">
                  <a:solidFill>
                    <a:schemeClr val="tx1"/>
                  </a:solidFill>
                  <a:latin typeface="微软雅黑" panose="020B0503020204020204" charset="-122"/>
                  <a:ea typeface="微软雅黑" panose="020B0503020204020204" charset="-122"/>
                  <a:cs typeface="Roboto" charset="0"/>
                </a:rPr>
                <a:t>一体治理修复</a:t>
              </a:r>
              <a:endParaRPr lang="zh-CN" altLang="en-US" sz="2200" b="1">
                <a:solidFill>
                  <a:schemeClr val="tx1"/>
                </a:solidFill>
                <a:latin typeface="微软雅黑" panose="020B0503020204020204" charset="-122"/>
                <a:ea typeface="微软雅黑" panose="020B0503020204020204" charset="-122"/>
                <a:cs typeface="Roboto" charset="0"/>
              </a:endParaRPr>
            </a:p>
          </p:txBody>
        </p:sp>
        <p:sp>
          <p:nvSpPr>
            <p:cNvPr id="49" name="文本框 48"/>
            <p:cNvSpPr txBox="1"/>
            <p:nvPr>
              <p:custDataLst>
                <p:tags r:id="rId5"/>
              </p:custDataLst>
            </p:nvPr>
          </p:nvSpPr>
          <p:spPr>
            <a:xfrm>
              <a:off x="6336" y="3752"/>
              <a:ext cx="6670" cy="533"/>
            </a:xfrm>
            <a:prstGeom prst="rect">
              <a:avLst/>
            </a:prstGeom>
            <a:noFill/>
          </p:spPr>
          <p:txBody>
            <a:bodyPr wrap="square" lIns="0" tIns="0" rIns="0" bIns="0" rtlCol="0">
              <a:spAutoFit/>
            </a:bodyPr>
            <a:p>
              <a:pPr algn="r"/>
              <a:r>
                <a:rPr lang="zh-CN" altLang="en-US" sz="2200" b="1">
                  <a:solidFill>
                    <a:schemeClr val="tx1"/>
                  </a:solidFill>
                  <a:latin typeface="微软雅黑" panose="020B0503020204020204" charset="-122"/>
                  <a:ea typeface="微软雅黑" panose="020B0503020204020204" charset="-122"/>
                  <a:cs typeface="Roboto" charset="0"/>
                </a:rPr>
                <a:t>深入打好蓝天、碧水、净土保卫战</a:t>
              </a:r>
              <a:endParaRPr lang="zh-CN" altLang="en-US" sz="2200" b="1">
                <a:solidFill>
                  <a:schemeClr val="tx1"/>
                </a:solidFill>
                <a:latin typeface="微软雅黑" panose="020B0503020204020204" charset="-122"/>
                <a:ea typeface="微软雅黑" panose="020B0503020204020204" charset="-122"/>
                <a:cs typeface="Roboto" charset="0"/>
              </a:endParaRPr>
            </a:p>
          </p:txBody>
        </p:sp>
        <p:sp>
          <p:nvSpPr>
            <p:cNvPr id="55" name="文本框 54"/>
            <p:cNvSpPr txBox="1"/>
            <p:nvPr>
              <p:custDataLst>
                <p:tags r:id="rId6"/>
              </p:custDataLst>
            </p:nvPr>
          </p:nvSpPr>
          <p:spPr>
            <a:xfrm>
              <a:off x="13641" y="7789"/>
              <a:ext cx="4670" cy="533"/>
            </a:xfrm>
            <a:prstGeom prst="rect">
              <a:avLst/>
            </a:prstGeom>
            <a:noFill/>
          </p:spPr>
          <p:txBody>
            <a:bodyPr wrap="square" lIns="0" tIns="0" rIns="0" bIns="0" rtlCol="0">
              <a:spAutoFit/>
            </a:bodyPr>
            <a:p>
              <a:pPr algn="r"/>
              <a:r>
                <a:rPr lang="zh-CN" altLang="en-US" sz="2200" b="1">
                  <a:solidFill>
                    <a:schemeClr val="tx1"/>
                  </a:solidFill>
                  <a:latin typeface="微软雅黑" panose="020B0503020204020204" charset="-122"/>
                  <a:ea typeface="微软雅黑" panose="020B0503020204020204" charset="-122"/>
                  <a:cs typeface="Roboto" charset="0"/>
                </a:rPr>
                <a:t>大力推进绿色低碳发展</a:t>
              </a:r>
              <a:endParaRPr lang="zh-CN" altLang="en-US" sz="2200" b="1">
                <a:solidFill>
                  <a:schemeClr val="tx1"/>
                </a:solidFill>
                <a:latin typeface="微软雅黑" panose="020B0503020204020204" charset="-122"/>
                <a:ea typeface="微软雅黑" panose="020B0503020204020204" charset="-122"/>
                <a:cs typeface="Roboto" charset="0"/>
              </a:endParaRPr>
            </a:p>
          </p:txBody>
        </p:sp>
        <p:sp>
          <p:nvSpPr>
            <p:cNvPr id="12" name="PA_库_形状 "/>
            <p:cNvSpPr/>
            <p:nvPr>
              <p:custDataLst>
                <p:tags r:id="rId7"/>
              </p:custDataLst>
            </p:nvPr>
          </p:nvSpPr>
          <p:spPr>
            <a:xfrm>
              <a:off x="7701" y="6593"/>
              <a:ext cx="3798" cy="17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28" y="0"/>
                    <a:pt x="5255" y="2250"/>
                    <a:pt x="3140" y="6751"/>
                  </a:cubicBezTo>
                  <a:cubicBezTo>
                    <a:pt x="1199" y="10882"/>
                    <a:pt x="160" y="16194"/>
                    <a:pt x="0" y="21600"/>
                  </a:cubicBezTo>
                  <a:lnTo>
                    <a:pt x="21600" y="21600"/>
                  </a:lnTo>
                  <a:cubicBezTo>
                    <a:pt x="21440" y="16194"/>
                    <a:pt x="20401" y="10882"/>
                    <a:pt x="18460" y="6751"/>
                  </a:cubicBezTo>
                  <a:cubicBezTo>
                    <a:pt x="16345" y="2250"/>
                    <a:pt x="13572" y="0"/>
                    <a:pt x="10800" y="0"/>
                  </a:cubicBezTo>
                  <a:close/>
                </a:path>
              </a:pathLst>
            </a:custGeom>
            <a:gradFill>
              <a:gsLst>
                <a:gs pos="100000">
                  <a:srgbClr val="E20B2D"/>
                </a:gs>
                <a:gs pos="0">
                  <a:srgbClr val="DF5F41"/>
                </a:gs>
              </a:gsLst>
              <a:lin ang="13740000" scaled="0"/>
            </a:gradFill>
            <a:ln w="12700">
              <a:miter lim="400000"/>
            </a:ln>
            <a:effectLst/>
          </p:spPr>
          <p:txBody>
            <a:bodyPr lIns="22860" rIns="22860" anchor="b" anchorCtr="0"/>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20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rPr>
                <a:t> </a:t>
              </a:r>
              <a:endParaRPr lang="en-US" sz="20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13" name="PA_库_形状 "/>
            <p:cNvSpPr/>
            <p:nvPr>
              <p:custDataLst>
                <p:tags r:id="rId8"/>
              </p:custDataLst>
            </p:nvPr>
          </p:nvSpPr>
          <p:spPr>
            <a:xfrm>
              <a:off x="6070" y="5059"/>
              <a:ext cx="7061" cy="33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28" y="0"/>
                    <a:pt x="5255" y="2250"/>
                    <a:pt x="3140" y="6751"/>
                  </a:cubicBezTo>
                  <a:cubicBezTo>
                    <a:pt x="1199" y="10882"/>
                    <a:pt x="160" y="16194"/>
                    <a:pt x="0" y="21600"/>
                  </a:cubicBezTo>
                  <a:lnTo>
                    <a:pt x="21600" y="21600"/>
                  </a:lnTo>
                  <a:cubicBezTo>
                    <a:pt x="21440" y="16194"/>
                    <a:pt x="20401" y="10882"/>
                    <a:pt x="18460" y="6751"/>
                  </a:cubicBezTo>
                  <a:cubicBezTo>
                    <a:pt x="16345" y="2250"/>
                    <a:pt x="13572" y="0"/>
                    <a:pt x="10800" y="0"/>
                  </a:cubicBezTo>
                  <a:close/>
                </a:path>
              </a:pathLst>
            </a:custGeom>
            <a:ln w="60325">
              <a:gradFill>
                <a:gsLst>
                  <a:gs pos="0">
                    <a:srgbClr val="DF5F41"/>
                  </a:gs>
                  <a:gs pos="100000">
                    <a:srgbClr val="E20B2D"/>
                  </a:gs>
                </a:gsLst>
                <a:lin ang="13500000" scaled="1"/>
              </a:gradFill>
              <a:miter lim="400000"/>
            </a:ln>
            <a:effectLst/>
          </p:spPr>
          <p:txBody>
            <a:bodyPr lIns="22860" rIns="22860"/>
            <a:p>
              <a:pP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endParaRPr sz="1800" dirty="0">
                <a:solidFill>
                  <a:schemeClr val="tx1">
                    <a:lumMod val="95000"/>
                    <a:lumOff val="5000"/>
                  </a:schemeClr>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18" name="PA_库_Circle "/>
            <p:cNvSpPr/>
            <p:nvPr>
              <p:custDataLst>
                <p:tags r:id="rId9"/>
              </p:custDataLst>
            </p:nvPr>
          </p:nvSpPr>
          <p:spPr>
            <a:xfrm>
              <a:off x="12420" y="7455"/>
              <a:ext cx="1200" cy="1200"/>
            </a:xfrm>
            <a:prstGeom prst="ellipse">
              <a:avLst/>
            </a:prstGeom>
            <a:gradFill>
              <a:gsLst>
                <a:gs pos="100000">
                  <a:srgbClr val="E20B2D"/>
                </a:gs>
                <a:gs pos="0">
                  <a:srgbClr val="DF5F41"/>
                </a:gs>
              </a:gsLst>
              <a:lin ang="13740000" scaled="0"/>
            </a:gradFill>
            <a:ln w="12700">
              <a:miter lim="400000"/>
            </a:ln>
            <a:effectLst/>
          </p:spPr>
          <p:txBody>
            <a:bodyPr lIns="22860" rIns="22860"/>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32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rPr>
                <a:t>3</a:t>
              </a:r>
              <a:endParaRPr lang="en-US" sz="32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20" name="PA_库_Circle "/>
            <p:cNvSpPr/>
            <p:nvPr>
              <p:custDataLst>
                <p:tags r:id="rId10"/>
              </p:custDataLst>
            </p:nvPr>
          </p:nvSpPr>
          <p:spPr>
            <a:xfrm>
              <a:off x="5507" y="7425"/>
              <a:ext cx="1200" cy="1200"/>
            </a:xfrm>
            <a:prstGeom prst="ellipse">
              <a:avLst/>
            </a:prstGeom>
            <a:gradFill>
              <a:gsLst>
                <a:gs pos="100000">
                  <a:srgbClr val="E20B2D"/>
                </a:gs>
                <a:gs pos="0">
                  <a:srgbClr val="DF5F41"/>
                </a:gs>
              </a:gsLst>
              <a:lin ang="13740000" scaled="0"/>
            </a:gradFill>
            <a:ln w="12700">
              <a:miter lim="400000"/>
            </a:ln>
            <a:effectLst/>
          </p:spPr>
          <p:txBody>
            <a:bodyPr lIns="22860" rIns="22860"/>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32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rPr>
                <a:t>2</a:t>
              </a:r>
              <a:endParaRPr lang="en-US" sz="32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21" name="PA_库_Circle "/>
            <p:cNvSpPr/>
            <p:nvPr>
              <p:custDataLst>
                <p:tags r:id="rId11"/>
              </p:custDataLst>
            </p:nvPr>
          </p:nvSpPr>
          <p:spPr>
            <a:xfrm>
              <a:off x="9000" y="4451"/>
              <a:ext cx="1200" cy="1200"/>
            </a:xfrm>
            <a:prstGeom prst="ellipse">
              <a:avLst/>
            </a:prstGeom>
            <a:gradFill>
              <a:gsLst>
                <a:gs pos="100000">
                  <a:srgbClr val="E20B2D"/>
                </a:gs>
                <a:gs pos="0">
                  <a:srgbClr val="DF5F41"/>
                </a:gs>
              </a:gsLst>
              <a:lin ang="13740000" scaled="0"/>
            </a:gradFill>
            <a:ln w="12700">
              <a:miter lim="400000"/>
            </a:ln>
            <a:effectLst/>
          </p:spPr>
          <p:txBody>
            <a:bodyPr lIns="22860" rIns="22860"/>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32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rPr>
                <a:t>1</a:t>
              </a:r>
              <a:endParaRPr lang="en-US" sz="32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grpSp>
      <p:sp>
        <p:nvSpPr>
          <p:cNvPr id="6" name="Gloria的作品3"/>
          <p:cNvSpPr txBox="1"/>
          <p:nvPr>
            <p:custDataLst>
              <p:tags r:id="rId12"/>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7" name="Gloria的作品4"/>
          <p:cNvCxnSpPr/>
          <p:nvPr>
            <p:custDataLst>
              <p:tags r:id="rId13"/>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 name="Gloria的作品5"/>
          <p:cNvCxnSpPr/>
          <p:nvPr>
            <p:custDataLst>
              <p:tags r:id="rId14"/>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14" name="组合 13"/>
          <p:cNvGrpSpPr/>
          <p:nvPr/>
        </p:nvGrpSpPr>
        <p:grpSpPr>
          <a:xfrm>
            <a:off x="1510030" y="1494790"/>
            <a:ext cx="9005570" cy="4196715"/>
            <a:chOff x="2378" y="2354"/>
            <a:chExt cx="14182" cy="6609"/>
          </a:xfrm>
        </p:grpSpPr>
        <p:sp>
          <p:nvSpPr>
            <p:cNvPr id="63" name="Aitds9"/>
            <p:cNvSpPr/>
            <p:nvPr>
              <p:custDataLst>
                <p:tags r:id="rId3"/>
              </p:custDataLst>
            </p:nvPr>
          </p:nvSpPr>
          <p:spPr>
            <a:xfrm>
              <a:off x="2378" y="2354"/>
              <a:ext cx="14182"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a:t>
              </a: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七）防范化解重点领域风险，打造更高水平的平安河北。</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0" name="矩形 9"/>
            <p:cNvSpPr/>
            <p:nvPr/>
          </p:nvSpPr>
          <p:spPr>
            <a:xfrm>
              <a:off x="9824" y="4465"/>
              <a:ext cx="5767" cy="522"/>
            </a:xfrm>
            <a:prstGeom prst="rect">
              <a:avLst/>
            </a:prstGeom>
            <a:ln w="19050">
              <a:noFill/>
            </a:ln>
            <a:effec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buClrTx/>
                <a:buSzTx/>
                <a:buFontTx/>
                <a:buNone/>
                <a:defRPr/>
              </a:pPr>
              <a:r>
                <a:rPr kumimoji="0" lang="zh-CN" altLang="en-US" sz="2200" b="1" i="0" u="none" strike="noStrike" kern="1200" cap="none" spc="0" normalizeH="0" baseline="0">
                  <a:solidFill>
                    <a:schemeClr val="tx1"/>
                  </a:solidFill>
                  <a:latin typeface="微软雅黑" panose="020B0503020204020204" charset="-122"/>
                  <a:ea typeface="微软雅黑" panose="020B0503020204020204" charset="-122"/>
                  <a:cs typeface="Roboto" charset="0"/>
                </a:rPr>
                <a:t>守住不发生系统性风险底线</a:t>
              </a:r>
              <a:endParaRPr kumimoji="0" lang="zh-CN" altLang="en-US" sz="2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Roboto" charset="0"/>
              </a:endParaRPr>
            </a:p>
          </p:txBody>
        </p:sp>
        <p:sp>
          <p:nvSpPr>
            <p:cNvPr id="35" name="矩形 34"/>
            <p:cNvSpPr/>
            <p:nvPr/>
          </p:nvSpPr>
          <p:spPr>
            <a:xfrm>
              <a:off x="9824" y="7641"/>
              <a:ext cx="3594" cy="522"/>
            </a:xfrm>
            <a:prstGeom prst="rect">
              <a:avLst/>
            </a:prstGeom>
            <a:ln w="19050">
              <a:noFill/>
            </a:ln>
            <a:effec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buClrTx/>
                <a:buSzTx/>
                <a:buFontTx/>
                <a:buNone/>
                <a:defRPr/>
              </a:pPr>
              <a:r>
                <a:rPr kumimoji="0" lang="zh-CN" altLang="en-US" sz="2200" b="1" i="0" u="none" strike="noStrike" kern="1200" cap="none" spc="0" normalizeH="0" baseline="0">
                  <a:solidFill>
                    <a:schemeClr val="tx1"/>
                  </a:solidFill>
                  <a:latin typeface="微软雅黑" panose="020B0503020204020204" charset="-122"/>
                  <a:ea typeface="微软雅黑" panose="020B0503020204020204" charset="-122"/>
                  <a:cs typeface="Roboto" charset="0"/>
                </a:rPr>
                <a:t>严守公共安全红线</a:t>
              </a:r>
              <a:endParaRPr kumimoji="0" lang="zh-CN" altLang="en-US" sz="2200" b="1" i="0" u="none" strike="noStrike" kern="1200" cap="none" spc="0" normalizeH="0" baseline="0">
                <a:solidFill>
                  <a:schemeClr val="tx1"/>
                </a:solidFill>
                <a:latin typeface="微软雅黑" panose="020B0503020204020204" charset="-122"/>
                <a:ea typeface="微软雅黑" panose="020B0503020204020204" charset="-122"/>
                <a:cs typeface="Roboto" charset="0"/>
              </a:endParaRPr>
            </a:p>
          </p:txBody>
        </p:sp>
        <p:grpSp>
          <p:nvGrpSpPr>
            <p:cNvPr id="6" name="组合 5"/>
            <p:cNvGrpSpPr/>
            <p:nvPr/>
          </p:nvGrpSpPr>
          <p:grpSpPr>
            <a:xfrm rot="5400000">
              <a:off x="8135" y="3504"/>
              <a:ext cx="392" cy="2435"/>
              <a:chOff x="14840" y="3745"/>
              <a:chExt cx="392" cy="2435"/>
            </a:xfrm>
          </p:grpSpPr>
          <p:sp>
            <p:nvSpPr>
              <p:cNvPr id="21" name="Line 3"/>
              <p:cNvSpPr>
                <a:spLocks noChangeShapeType="1"/>
              </p:cNvSpPr>
              <p:nvPr/>
            </p:nvSpPr>
            <p:spPr bwMode="auto">
              <a:xfrm flipH="1">
                <a:off x="15036" y="3872"/>
                <a:ext cx="1" cy="2308"/>
              </a:xfrm>
              <a:prstGeom prst="line">
                <a:avLst/>
              </a:pr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p>
                <a:pPr algn="ctr">
                  <a:lnSpc>
                    <a:spcPct val="130000"/>
                  </a:lnSpc>
                  <a:spcBef>
                    <a:spcPct val="0"/>
                  </a:spcBef>
                  <a:defRPr/>
                </a:pPr>
                <a:endParaRPr lang="en-US" sz="845" dirty="0">
                  <a:solidFill>
                    <a:srgbClr val="000000"/>
                  </a:solidFill>
                  <a:latin typeface="思源宋体 CN Heavy" panose="02020900000000000000" pitchFamily="18" charset="-122"/>
                  <a:cs typeface="+mn-ea"/>
                  <a:sym typeface="+mn-lt"/>
                </a:endParaRPr>
              </a:p>
            </p:txBody>
          </p:sp>
          <p:sp>
            <p:nvSpPr>
              <p:cNvPr id="15" name="AutoShape 10"/>
              <p:cNvSpPr/>
              <p:nvPr/>
            </p:nvSpPr>
            <p:spPr bwMode="auto">
              <a:xfrm>
                <a:off x="14840" y="3745"/>
                <a:ext cx="393" cy="39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E0000"/>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Lst>
            </p:spPr>
            <p:txBody>
              <a:bodyPr lIns="0" tIns="0" rIns="0" bIns="0" anchor="ctr"/>
              <a:p>
                <a:pPr algn="ctr">
                  <a:spcBef>
                    <a:spcPct val="0"/>
                  </a:spcBef>
                  <a:defRPr/>
                </a:pPr>
                <a:endParaRPr lang="en-US" sz="2400" b="1" dirty="0">
                  <a:solidFill>
                    <a:prstClr val="white"/>
                  </a:solidFill>
                  <a:latin typeface="思源宋体 CN Heavy" panose="02020900000000000000" pitchFamily="18" charset="-122"/>
                  <a:cs typeface="+mn-ea"/>
                  <a:sym typeface="+mn-lt"/>
                </a:endParaRPr>
              </a:p>
            </p:txBody>
          </p:sp>
        </p:grpSp>
        <p:sp>
          <p:nvSpPr>
            <p:cNvPr id="56" name="Freeform 5"/>
            <p:cNvSpPr/>
            <p:nvPr/>
          </p:nvSpPr>
          <p:spPr bwMode="auto">
            <a:xfrm rot="16200000">
              <a:off x="4950" y="3807"/>
              <a:ext cx="2528" cy="2667"/>
            </a:xfrm>
            <a:custGeom>
              <a:avLst/>
              <a:gdLst>
                <a:gd name="T0" fmla="*/ 436 w 436"/>
                <a:gd name="T1" fmla="*/ 458 h 459"/>
                <a:gd name="T2" fmla="*/ 305 w 436"/>
                <a:gd name="T3" fmla="*/ 458 h 459"/>
                <a:gd name="T4" fmla="*/ 225 w 436"/>
                <a:gd name="T5" fmla="*/ 458 h 459"/>
                <a:gd name="T6" fmla="*/ 195 w 436"/>
                <a:gd name="T7" fmla="*/ 439 h 459"/>
                <a:gd name="T8" fmla="*/ 37 w 436"/>
                <a:gd name="T9" fmla="*/ 66 h 459"/>
                <a:gd name="T10" fmla="*/ 0 w 436"/>
                <a:gd name="T11" fmla="*/ 2 h 459"/>
                <a:gd name="T12" fmla="*/ 63 w 436"/>
                <a:gd name="T13" fmla="*/ 2 h 459"/>
                <a:gd name="T14" fmla="*/ 191 w 436"/>
                <a:gd name="T15" fmla="*/ 2 h 459"/>
                <a:gd name="T16" fmla="*/ 261 w 436"/>
                <a:gd name="T17" fmla="*/ 48 h 459"/>
                <a:gd name="T18" fmla="*/ 306 w 436"/>
                <a:gd name="T19" fmla="*/ 151 h 459"/>
                <a:gd name="T20" fmla="*/ 428 w 436"/>
                <a:gd name="T21" fmla="*/ 435 h 459"/>
                <a:gd name="T22" fmla="*/ 436 w 436"/>
                <a:gd name="T23" fmla="*/ 45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6" h="459">
                  <a:moveTo>
                    <a:pt x="436" y="458"/>
                  </a:moveTo>
                  <a:cubicBezTo>
                    <a:pt x="390" y="458"/>
                    <a:pt x="347" y="458"/>
                    <a:pt x="305" y="458"/>
                  </a:cubicBezTo>
                  <a:cubicBezTo>
                    <a:pt x="278" y="458"/>
                    <a:pt x="251" y="457"/>
                    <a:pt x="225" y="458"/>
                  </a:cubicBezTo>
                  <a:cubicBezTo>
                    <a:pt x="209" y="459"/>
                    <a:pt x="201" y="454"/>
                    <a:pt x="195" y="439"/>
                  </a:cubicBezTo>
                  <a:cubicBezTo>
                    <a:pt x="143" y="314"/>
                    <a:pt x="91" y="190"/>
                    <a:pt x="37" y="66"/>
                  </a:cubicBezTo>
                  <a:cubicBezTo>
                    <a:pt x="28" y="43"/>
                    <a:pt x="13" y="23"/>
                    <a:pt x="0" y="2"/>
                  </a:cubicBezTo>
                  <a:cubicBezTo>
                    <a:pt x="18" y="2"/>
                    <a:pt x="41" y="2"/>
                    <a:pt x="63" y="2"/>
                  </a:cubicBezTo>
                  <a:cubicBezTo>
                    <a:pt x="105" y="2"/>
                    <a:pt x="148" y="4"/>
                    <a:pt x="191" y="2"/>
                  </a:cubicBezTo>
                  <a:cubicBezTo>
                    <a:pt x="227" y="0"/>
                    <a:pt x="248" y="17"/>
                    <a:pt x="261" y="48"/>
                  </a:cubicBezTo>
                  <a:cubicBezTo>
                    <a:pt x="276" y="82"/>
                    <a:pt x="291" y="117"/>
                    <a:pt x="306" y="151"/>
                  </a:cubicBezTo>
                  <a:cubicBezTo>
                    <a:pt x="346" y="246"/>
                    <a:pt x="387" y="340"/>
                    <a:pt x="428" y="435"/>
                  </a:cubicBezTo>
                  <a:cubicBezTo>
                    <a:pt x="430" y="441"/>
                    <a:pt x="432" y="447"/>
                    <a:pt x="436" y="458"/>
                  </a:cubicBezTo>
                  <a:close/>
                </a:path>
              </a:pathLst>
            </a:custGeom>
            <a:solidFill>
              <a:srgbClr val="BE00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思源宋体 CN" panose="02020400000000000000" pitchFamily="18" charset="-122"/>
                <a:ea typeface="宋体" panose="02010600030101010101" pitchFamily="2" charset="-122"/>
                <a:cs typeface="+mn-cs"/>
              </a:endParaRPr>
            </a:p>
          </p:txBody>
        </p:sp>
        <p:grpSp>
          <p:nvGrpSpPr>
            <p:cNvPr id="7" name="组合 6"/>
            <p:cNvGrpSpPr/>
            <p:nvPr/>
          </p:nvGrpSpPr>
          <p:grpSpPr>
            <a:xfrm rot="5400000">
              <a:off x="8143" y="5153"/>
              <a:ext cx="392" cy="2435"/>
              <a:chOff x="14840" y="3745"/>
              <a:chExt cx="392" cy="2435"/>
            </a:xfrm>
          </p:grpSpPr>
          <p:sp>
            <p:nvSpPr>
              <p:cNvPr id="11" name="Line 3"/>
              <p:cNvSpPr>
                <a:spLocks noChangeShapeType="1"/>
              </p:cNvSpPr>
              <p:nvPr/>
            </p:nvSpPr>
            <p:spPr bwMode="auto">
              <a:xfrm flipH="1">
                <a:off x="15036" y="3872"/>
                <a:ext cx="1" cy="2308"/>
              </a:xfrm>
              <a:prstGeom prst="line">
                <a:avLst/>
              </a:pr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p>
                <a:pPr algn="ctr">
                  <a:lnSpc>
                    <a:spcPct val="130000"/>
                  </a:lnSpc>
                  <a:spcBef>
                    <a:spcPct val="0"/>
                  </a:spcBef>
                  <a:defRPr/>
                </a:pPr>
                <a:endParaRPr lang="en-US" sz="845" dirty="0">
                  <a:solidFill>
                    <a:srgbClr val="000000"/>
                  </a:solidFill>
                  <a:latin typeface="思源宋体 CN Heavy" panose="02020900000000000000" pitchFamily="18" charset="-122"/>
                  <a:cs typeface="+mn-ea"/>
                  <a:sym typeface="+mn-lt"/>
                </a:endParaRPr>
              </a:p>
            </p:txBody>
          </p:sp>
          <p:sp>
            <p:nvSpPr>
              <p:cNvPr id="13" name="AutoShape 10"/>
              <p:cNvSpPr/>
              <p:nvPr/>
            </p:nvSpPr>
            <p:spPr bwMode="auto">
              <a:xfrm>
                <a:off x="14840" y="3745"/>
                <a:ext cx="393" cy="39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E0000"/>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Lst>
            </p:spPr>
            <p:txBody>
              <a:bodyPr lIns="0" tIns="0" rIns="0" bIns="0" anchor="ctr"/>
              <a:p>
                <a:pPr algn="ctr">
                  <a:spcBef>
                    <a:spcPct val="0"/>
                  </a:spcBef>
                  <a:defRPr/>
                </a:pPr>
                <a:endParaRPr lang="en-US" sz="2400" b="1" dirty="0">
                  <a:solidFill>
                    <a:prstClr val="white"/>
                  </a:solidFill>
                  <a:latin typeface="思源宋体 CN Heavy" panose="02020900000000000000" pitchFamily="18" charset="-122"/>
                  <a:cs typeface="+mn-ea"/>
                  <a:sym typeface="+mn-lt"/>
                </a:endParaRPr>
              </a:p>
            </p:txBody>
          </p:sp>
        </p:grpSp>
        <p:sp>
          <p:nvSpPr>
            <p:cNvPr id="60" name="Freeform 7"/>
            <p:cNvSpPr/>
            <p:nvPr/>
          </p:nvSpPr>
          <p:spPr bwMode="auto">
            <a:xfrm rot="16200000">
              <a:off x="5481" y="5622"/>
              <a:ext cx="1792" cy="2340"/>
            </a:xfrm>
            <a:custGeom>
              <a:avLst/>
              <a:gdLst>
                <a:gd name="T0" fmla="*/ 0 w 309"/>
                <a:gd name="T1" fmla="*/ 402 h 403"/>
                <a:gd name="T2" fmla="*/ 35 w 309"/>
                <a:gd name="T3" fmla="*/ 344 h 403"/>
                <a:gd name="T4" fmla="*/ 167 w 309"/>
                <a:gd name="T5" fmla="*/ 36 h 403"/>
                <a:gd name="T6" fmla="*/ 196 w 309"/>
                <a:gd name="T7" fmla="*/ 4 h 403"/>
                <a:gd name="T8" fmla="*/ 226 w 309"/>
                <a:gd name="T9" fmla="*/ 38 h 403"/>
                <a:gd name="T10" fmla="*/ 305 w 309"/>
                <a:gd name="T11" fmla="*/ 227 h 403"/>
                <a:gd name="T12" fmla="*/ 305 w 309"/>
                <a:gd name="T13" fmla="*/ 261 h 403"/>
                <a:gd name="T14" fmla="*/ 261 w 309"/>
                <a:gd name="T15" fmla="*/ 359 h 403"/>
                <a:gd name="T16" fmla="*/ 194 w 309"/>
                <a:gd name="T17" fmla="*/ 402 h 403"/>
                <a:gd name="T18" fmla="*/ 0 w 309"/>
                <a:gd name="T19" fmla="*/ 40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403">
                  <a:moveTo>
                    <a:pt x="0" y="402"/>
                  </a:moveTo>
                  <a:cubicBezTo>
                    <a:pt x="12" y="382"/>
                    <a:pt x="26" y="364"/>
                    <a:pt x="35" y="344"/>
                  </a:cubicBezTo>
                  <a:cubicBezTo>
                    <a:pt x="80" y="242"/>
                    <a:pt x="123" y="139"/>
                    <a:pt x="167" y="36"/>
                  </a:cubicBezTo>
                  <a:cubicBezTo>
                    <a:pt x="173" y="22"/>
                    <a:pt x="178" y="0"/>
                    <a:pt x="196" y="4"/>
                  </a:cubicBezTo>
                  <a:cubicBezTo>
                    <a:pt x="208" y="6"/>
                    <a:pt x="220" y="24"/>
                    <a:pt x="226" y="38"/>
                  </a:cubicBezTo>
                  <a:cubicBezTo>
                    <a:pt x="254" y="100"/>
                    <a:pt x="280" y="163"/>
                    <a:pt x="305" y="227"/>
                  </a:cubicBezTo>
                  <a:cubicBezTo>
                    <a:pt x="309" y="237"/>
                    <a:pt x="309" y="251"/>
                    <a:pt x="305" y="261"/>
                  </a:cubicBezTo>
                  <a:cubicBezTo>
                    <a:pt x="292" y="294"/>
                    <a:pt x="276" y="326"/>
                    <a:pt x="261" y="359"/>
                  </a:cubicBezTo>
                  <a:cubicBezTo>
                    <a:pt x="248" y="388"/>
                    <a:pt x="227" y="403"/>
                    <a:pt x="194" y="402"/>
                  </a:cubicBezTo>
                  <a:cubicBezTo>
                    <a:pt x="128" y="401"/>
                    <a:pt x="62" y="402"/>
                    <a:pt x="0" y="402"/>
                  </a:cubicBezTo>
                  <a:close/>
                </a:path>
              </a:pathLst>
            </a:custGeom>
            <a:solidFill>
              <a:srgbClr val="DDB776"/>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思源宋体 CN" panose="02020400000000000000" pitchFamily="18" charset="-122"/>
                <a:ea typeface="宋体" panose="02010600030101010101" pitchFamily="2" charset="-122"/>
                <a:cs typeface="+mn-cs"/>
              </a:endParaRPr>
            </a:p>
          </p:txBody>
        </p:sp>
        <p:sp>
          <p:nvSpPr>
            <p:cNvPr id="16" name="矩形 15"/>
            <p:cNvSpPr/>
            <p:nvPr/>
          </p:nvSpPr>
          <p:spPr>
            <a:xfrm>
              <a:off x="9824" y="6116"/>
              <a:ext cx="4801" cy="522"/>
            </a:xfrm>
            <a:prstGeom prst="rect">
              <a:avLst/>
            </a:prstGeom>
            <a:ln w="19050">
              <a:noFill/>
            </a:ln>
            <a:effec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buClrTx/>
                <a:buSzTx/>
                <a:buFontTx/>
                <a:buNone/>
                <a:defRPr/>
              </a:pPr>
              <a:r>
                <a:rPr kumimoji="0" lang="zh-CN" altLang="en-US" sz="2200" b="1" i="0" u="none" strike="noStrike" kern="1200" cap="none" spc="0" normalizeH="0" baseline="0">
                  <a:solidFill>
                    <a:schemeClr val="tx1"/>
                  </a:solidFill>
                  <a:latin typeface="微软雅黑" panose="020B0503020204020204" charset="-122"/>
                  <a:ea typeface="微软雅黑" panose="020B0503020204020204" charset="-122"/>
                  <a:cs typeface="Roboto" charset="0"/>
                </a:rPr>
                <a:t>筑牢抵御自然灾害防线</a:t>
              </a:r>
              <a:endParaRPr kumimoji="0" lang="zh-CN" altLang="en-US" sz="2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Roboto" charset="0"/>
              </a:endParaRPr>
            </a:p>
          </p:txBody>
        </p:sp>
        <p:grpSp>
          <p:nvGrpSpPr>
            <p:cNvPr id="17" name="组合 16"/>
            <p:cNvGrpSpPr/>
            <p:nvPr/>
          </p:nvGrpSpPr>
          <p:grpSpPr>
            <a:xfrm rot="5400000">
              <a:off x="8143" y="6683"/>
              <a:ext cx="392" cy="2435"/>
              <a:chOff x="14840" y="3745"/>
              <a:chExt cx="392" cy="2435"/>
            </a:xfrm>
          </p:grpSpPr>
          <p:sp>
            <p:nvSpPr>
              <p:cNvPr id="18" name="Line 3"/>
              <p:cNvSpPr>
                <a:spLocks noChangeShapeType="1"/>
              </p:cNvSpPr>
              <p:nvPr/>
            </p:nvSpPr>
            <p:spPr bwMode="auto">
              <a:xfrm flipH="1">
                <a:off x="15036" y="3872"/>
                <a:ext cx="1" cy="2308"/>
              </a:xfrm>
              <a:prstGeom prst="line">
                <a:avLst/>
              </a:pr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p>
                <a:pPr algn="ctr">
                  <a:lnSpc>
                    <a:spcPct val="130000"/>
                  </a:lnSpc>
                  <a:spcBef>
                    <a:spcPct val="0"/>
                  </a:spcBef>
                  <a:defRPr/>
                </a:pPr>
                <a:endParaRPr lang="en-US" sz="845" dirty="0">
                  <a:solidFill>
                    <a:srgbClr val="000000"/>
                  </a:solidFill>
                  <a:latin typeface="思源宋体 CN Heavy" panose="02020900000000000000" pitchFamily="18" charset="-122"/>
                  <a:cs typeface="+mn-ea"/>
                  <a:sym typeface="+mn-lt"/>
                </a:endParaRPr>
              </a:p>
            </p:txBody>
          </p:sp>
          <p:sp>
            <p:nvSpPr>
              <p:cNvPr id="19" name="AutoShape 10"/>
              <p:cNvSpPr/>
              <p:nvPr/>
            </p:nvSpPr>
            <p:spPr bwMode="auto">
              <a:xfrm>
                <a:off x="14840" y="3745"/>
                <a:ext cx="393" cy="39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E0000"/>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Lst>
            </p:spPr>
            <p:txBody>
              <a:bodyPr lIns="0" tIns="0" rIns="0" bIns="0" anchor="ctr"/>
              <a:p>
                <a:pPr algn="ctr">
                  <a:spcBef>
                    <a:spcPct val="0"/>
                  </a:spcBef>
                  <a:defRPr/>
                </a:pPr>
                <a:endParaRPr lang="en-US" sz="2400" b="1" dirty="0">
                  <a:solidFill>
                    <a:prstClr val="white"/>
                  </a:solidFill>
                  <a:latin typeface="思源宋体 CN Heavy" panose="02020900000000000000" pitchFamily="18" charset="-122"/>
                  <a:cs typeface="+mn-ea"/>
                  <a:sym typeface="+mn-lt"/>
                </a:endParaRPr>
              </a:p>
            </p:txBody>
          </p:sp>
        </p:grpSp>
        <p:sp>
          <p:nvSpPr>
            <p:cNvPr id="46" name="Freeform 8"/>
            <p:cNvSpPr/>
            <p:nvPr/>
          </p:nvSpPr>
          <p:spPr bwMode="auto">
            <a:xfrm rot="16200000">
              <a:off x="5163" y="6874"/>
              <a:ext cx="1786" cy="2393"/>
            </a:xfrm>
            <a:custGeom>
              <a:avLst/>
              <a:gdLst>
                <a:gd name="T0" fmla="*/ 0 w 308"/>
                <a:gd name="T1" fmla="*/ 6 h 412"/>
                <a:gd name="T2" fmla="*/ 166 w 308"/>
                <a:gd name="T3" fmla="*/ 5 h 412"/>
                <a:gd name="T4" fmla="*/ 273 w 308"/>
                <a:gd name="T5" fmla="*/ 76 h 412"/>
                <a:gd name="T6" fmla="*/ 304 w 308"/>
                <a:gd name="T7" fmla="*/ 150 h 412"/>
                <a:gd name="T8" fmla="*/ 305 w 308"/>
                <a:gd name="T9" fmla="*/ 180 h 412"/>
                <a:gd name="T10" fmla="*/ 225 w 308"/>
                <a:gd name="T11" fmla="*/ 375 h 412"/>
                <a:gd name="T12" fmla="*/ 220 w 308"/>
                <a:gd name="T13" fmla="*/ 386 h 412"/>
                <a:gd name="T14" fmla="*/ 170 w 308"/>
                <a:gd name="T15" fmla="*/ 382 h 412"/>
                <a:gd name="T16" fmla="*/ 142 w 308"/>
                <a:gd name="T17" fmla="*/ 314 h 412"/>
                <a:gd name="T18" fmla="*/ 34 w 308"/>
                <a:gd name="T19" fmla="*/ 60 h 412"/>
                <a:gd name="T20" fmla="*/ 0 w 308"/>
                <a:gd name="T21" fmla="*/ 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412">
                  <a:moveTo>
                    <a:pt x="0" y="6"/>
                  </a:moveTo>
                  <a:cubicBezTo>
                    <a:pt x="53" y="6"/>
                    <a:pt x="110" y="10"/>
                    <a:pt x="166" y="5"/>
                  </a:cubicBezTo>
                  <a:cubicBezTo>
                    <a:pt x="224" y="0"/>
                    <a:pt x="256" y="23"/>
                    <a:pt x="273" y="76"/>
                  </a:cubicBezTo>
                  <a:cubicBezTo>
                    <a:pt x="281" y="101"/>
                    <a:pt x="295" y="125"/>
                    <a:pt x="304" y="150"/>
                  </a:cubicBezTo>
                  <a:cubicBezTo>
                    <a:pt x="308" y="159"/>
                    <a:pt x="308" y="171"/>
                    <a:pt x="305" y="180"/>
                  </a:cubicBezTo>
                  <a:cubicBezTo>
                    <a:pt x="279" y="245"/>
                    <a:pt x="252" y="310"/>
                    <a:pt x="225" y="375"/>
                  </a:cubicBezTo>
                  <a:cubicBezTo>
                    <a:pt x="224" y="379"/>
                    <a:pt x="222" y="383"/>
                    <a:pt x="220" y="386"/>
                  </a:cubicBezTo>
                  <a:cubicBezTo>
                    <a:pt x="203" y="412"/>
                    <a:pt x="184" y="411"/>
                    <a:pt x="170" y="382"/>
                  </a:cubicBezTo>
                  <a:cubicBezTo>
                    <a:pt x="159" y="360"/>
                    <a:pt x="152" y="336"/>
                    <a:pt x="142" y="314"/>
                  </a:cubicBezTo>
                  <a:cubicBezTo>
                    <a:pt x="106" y="229"/>
                    <a:pt x="71" y="144"/>
                    <a:pt x="34" y="60"/>
                  </a:cubicBezTo>
                  <a:cubicBezTo>
                    <a:pt x="26" y="41"/>
                    <a:pt x="12" y="25"/>
                    <a:pt x="0" y="6"/>
                  </a:cubicBezTo>
                  <a:close/>
                </a:path>
              </a:pathLst>
            </a:custGeom>
            <a:solidFill>
              <a:srgbClr val="BE00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思源宋体 CN" panose="02020400000000000000" pitchFamily="18" charset="-122"/>
                <a:ea typeface="宋体" panose="02010600030101010101" pitchFamily="2" charset="-122"/>
                <a:cs typeface="+mn-cs"/>
              </a:endParaRPr>
            </a:p>
          </p:txBody>
        </p:sp>
        <p:sp>
          <p:nvSpPr>
            <p:cNvPr id="42" name="矩形 41"/>
            <p:cNvSpPr/>
            <p:nvPr/>
          </p:nvSpPr>
          <p:spPr>
            <a:xfrm>
              <a:off x="5897" y="4696"/>
              <a:ext cx="559" cy="822"/>
            </a:xfrm>
            <a:prstGeom prst="rect">
              <a:avLst/>
            </a:prstGeom>
          </p:spPr>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dirty="0">
                  <a:solidFill>
                    <a:schemeClr val="bg1"/>
                  </a:solidFill>
                  <a:latin typeface="微软雅黑" panose="020B0503020204020204" charset="-122"/>
                  <a:ea typeface="微软雅黑" panose="020B0503020204020204" charset="-122"/>
                  <a:cs typeface="思源黑体 CN Regular" panose="020B0500000000000000" charset="-122"/>
                </a:rPr>
                <a:t>1</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8" name="矩形 7"/>
            <p:cNvSpPr/>
            <p:nvPr/>
          </p:nvSpPr>
          <p:spPr>
            <a:xfrm>
              <a:off x="6377" y="6190"/>
              <a:ext cx="559" cy="822"/>
            </a:xfrm>
            <a:prstGeom prst="rect">
              <a:avLst/>
            </a:prstGeom>
          </p:spPr>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dirty="0">
                  <a:solidFill>
                    <a:schemeClr val="bg1"/>
                  </a:solidFill>
                  <a:latin typeface="微软雅黑" panose="020B0503020204020204" charset="-122"/>
                  <a:ea typeface="微软雅黑" panose="020B0503020204020204" charset="-122"/>
                  <a:cs typeface="思源黑体 CN Regular" panose="020B0500000000000000" charset="-122"/>
                </a:rPr>
                <a:t>2</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思源黑体 CN Regular" panose="020B0500000000000000" charset="-122"/>
              </a:endParaRPr>
            </a:p>
          </p:txBody>
        </p:sp>
        <p:sp>
          <p:nvSpPr>
            <p:cNvPr id="9" name="矩形 8"/>
            <p:cNvSpPr/>
            <p:nvPr/>
          </p:nvSpPr>
          <p:spPr>
            <a:xfrm>
              <a:off x="5461" y="7490"/>
              <a:ext cx="559" cy="822"/>
            </a:xfrm>
            <a:prstGeom prst="rect">
              <a:avLst/>
            </a:prstGeom>
          </p:spPr>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dirty="0">
                  <a:solidFill>
                    <a:schemeClr val="bg1"/>
                  </a:solidFill>
                  <a:latin typeface="微软雅黑" panose="020B0503020204020204" charset="-122"/>
                  <a:ea typeface="微软雅黑" panose="020B0503020204020204" charset="-122"/>
                  <a:cs typeface="思源黑体 CN Regular" panose="020B0500000000000000" charset="-122"/>
                </a:rPr>
                <a:t>3</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思源黑体 CN Regular" panose="020B0500000000000000" charset="-122"/>
              </a:endParaRPr>
            </a:p>
          </p:txBody>
        </p:sp>
      </p:grpSp>
      <p:sp>
        <p:nvSpPr>
          <p:cNvPr id="12" name="Gloria的作品3"/>
          <p:cNvSpPr txBox="1"/>
          <p:nvPr>
            <p:custDataLst>
              <p:tags r:id="rId4"/>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20" name="Gloria的作品4"/>
          <p:cNvCxnSpPr/>
          <p:nvPr>
            <p:custDataLst>
              <p:tags r:id="rId5"/>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Gloria的作品5"/>
          <p:cNvCxnSpPr/>
          <p:nvPr>
            <p:custDataLst>
              <p:tags r:id="rId6"/>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7" name="组合 6"/>
          <p:cNvGrpSpPr/>
          <p:nvPr/>
        </p:nvGrpSpPr>
        <p:grpSpPr>
          <a:xfrm>
            <a:off x="1486535" y="1494790"/>
            <a:ext cx="9118600" cy="4083050"/>
            <a:chOff x="2341" y="2354"/>
            <a:chExt cx="14360" cy="6430"/>
          </a:xfrm>
        </p:grpSpPr>
        <p:sp>
          <p:nvSpPr>
            <p:cNvPr id="13" name="Aitds9"/>
            <p:cNvSpPr/>
            <p:nvPr>
              <p:custDataLst>
                <p:tags r:id="rId3"/>
              </p:custDataLst>
            </p:nvPr>
          </p:nvSpPr>
          <p:spPr>
            <a:xfrm>
              <a:off x="2378" y="2354"/>
              <a:ext cx="14182" cy="725"/>
            </a:xfrm>
            <a:prstGeom prst="rect">
              <a:avLst/>
            </a:prstGeom>
          </p:spPr>
          <p:txBody>
            <a:bodyPr wrap="square">
              <a:spAutoFit/>
            </a:bodyPr>
            <a:p>
              <a:pPr lvl="0">
                <a:defRPr/>
              </a:pPr>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（八）积极发展民生和社会事业，提高人民群众生活品质。</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5" name="Gloria的作品8"/>
            <p:cNvSpPr/>
            <p:nvPr>
              <p:custDataLst>
                <p:tags r:id="rId4"/>
              </p:custDataLst>
            </p:nvPr>
          </p:nvSpPr>
          <p:spPr bwMode="gray">
            <a:xfrm>
              <a:off x="12291" y="6844"/>
              <a:ext cx="4410" cy="1168"/>
            </a:xfrm>
            <a:prstGeom prst="accentCallout2">
              <a:avLst>
                <a:gd name="adj1" fmla="val 18750"/>
                <a:gd name="adj2" fmla="val -2241"/>
                <a:gd name="adj3" fmla="val 18750"/>
                <a:gd name="adj4" fmla="val -17991"/>
                <a:gd name="adj5" fmla="val 152079"/>
                <a:gd name="adj6" fmla="val -96384"/>
              </a:avLst>
            </a:prstGeom>
            <a:noFill/>
            <a:ln w="44450">
              <a:solidFill>
                <a:schemeClr val="accent4"/>
              </a:solidFill>
              <a:miter lim="800000"/>
              <a:headEnd type="diamond" w="med" len="med"/>
              <a:tailEnd type="diamond" w="med" len="med"/>
            </a:ln>
          </p:spPr>
          <p:txBody>
            <a:bodyPr lIns="121876" tIns="60937" rIns="121876" bIns="60937" anchor="ctr"/>
            <a:p>
              <a:pPr algn="l" defTabSz="914400">
                <a:lnSpc>
                  <a:spcPct val="120000"/>
                </a:lnSpc>
                <a:spcBef>
                  <a:spcPct val="50000"/>
                </a:spcBef>
                <a:buClrTx/>
                <a:buSzTx/>
                <a:buFontTx/>
              </a:pPr>
              <a:r>
                <a:rPr lang="en-US" altLang="zh-CN" sz="2200" b="1">
                  <a:solidFill>
                    <a:schemeClr val="tx1"/>
                  </a:solidFill>
                  <a:latin typeface="微软雅黑" panose="020B0503020204020204" charset="-122"/>
                  <a:ea typeface="微软雅黑" panose="020B0503020204020204" charset="-122"/>
                  <a:cs typeface="Roboto" charset="0"/>
                  <a:sym typeface="+mn-lt"/>
                </a:rPr>
                <a:t>  </a:t>
              </a:r>
              <a:r>
                <a:rPr lang="zh-CN" altLang="en-US" sz="2200" b="1">
                  <a:solidFill>
                    <a:schemeClr val="tx1"/>
                  </a:solidFill>
                  <a:latin typeface="微软雅黑" panose="020B0503020204020204" charset="-122"/>
                  <a:ea typeface="微软雅黑" panose="020B0503020204020204" charset="-122"/>
                  <a:cs typeface="Roboto" charset="0"/>
                  <a:sym typeface="+mn-lt"/>
                </a:rPr>
                <a:t>全面发展社会事业</a:t>
              </a:r>
              <a:endParaRPr lang="zh-CN" altLang="en-US" sz="2200" b="1">
                <a:solidFill>
                  <a:schemeClr val="tx1"/>
                </a:solidFill>
                <a:latin typeface="微软雅黑" panose="020B0503020204020204" charset="-122"/>
                <a:ea typeface="微软雅黑" panose="020B0503020204020204" charset="-122"/>
                <a:cs typeface="Roboto" charset="0"/>
                <a:sym typeface="+mn-lt"/>
              </a:endParaRPr>
            </a:p>
          </p:txBody>
        </p:sp>
        <p:sp>
          <p:nvSpPr>
            <p:cNvPr id="16" name="Gloria的作品9"/>
            <p:cNvSpPr/>
            <p:nvPr>
              <p:custDataLst>
                <p:tags r:id="rId5"/>
              </p:custDataLst>
            </p:nvPr>
          </p:nvSpPr>
          <p:spPr bwMode="gray">
            <a:xfrm>
              <a:off x="11285" y="5157"/>
              <a:ext cx="4868" cy="1168"/>
            </a:xfrm>
            <a:prstGeom prst="accentCallout2">
              <a:avLst>
                <a:gd name="adj1" fmla="val 18750"/>
                <a:gd name="adj2" fmla="val -2250"/>
                <a:gd name="adj3" fmla="val 20311"/>
                <a:gd name="adj4" fmla="val -22996"/>
                <a:gd name="adj5" fmla="val 164083"/>
                <a:gd name="adj6" fmla="val -58749"/>
              </a:avLst>
            </a:prstGeom>
            <a:noFill/>
            <a:ln w="44450">
              <a:solidFill>
                <a:schemeClr val="accent2"/>
              </a:solidFill>
              <a:miter lim="800000"/>
              <a:headEnd type="diamond" w="med" len="med"/>
              <a:tailEnd type="diamond" w="med" len="med"/>
            </a:ln>
          </p:spPr>
          <p:txBody>
            <a:bodyPr lIns="121876" tIns="60937" rIns="121876" bIns="60937" anchor="ctr"/>
            <a:p>
              <a:pPr algn="l" defTabSz="914400">
                <a:lnSpc>
                  <a:spcPct val="120000"/>
                </a:lnSpc>
                <a:spcBef>
                  <a:spcPct val="50000"/>
                </a:spcBef>
                <a:buClrTx/>
                <a:buSzTx/>
                <a:buFontTx/>
              </a:pPr>
              <a:r>
                <a:rPr lang="en-US" altLang="zh-CN" sz="2200" b="1">
                  <a:solidFill>
                    <a:schemeClr val="tx1"/>
                  </a:solidFill>
                  <a:latin typeface="微软雅黑" panose="020B0503020204020204" charset="-122"/>
                  <a:ea typeface="微软雅黑" panose="020B0503020204020204" charset="-122"/>
                  <a:cs typeface="Roboto" charset="0"/>
                  <a:sym typeface="+mn-lt"/>
                </a:rPr>
                <a:t>  </a:t>
              </a:r>
              <a:r>
                <a:rPr lang="zh-CN" altLang="en-US" sz="2200" b="1">
                  <a:solidFill>
                    <a:schemeClr val="tx1"/>
                  </a:solidFill>
                  <a:latin typeface="微软雅黑" panose="020B0503020204020204" charset="-122"/>
                  <a:ea typeface="微软雅黑" panose="020B0503020204020204" charset="-122"/>
                  <a:cs typeface="Roboto" charset="0"/>
                  <a:sym typeface="+mn-lt"/>
                </a:rPr>
                <a:t>提高社会保障水平</a:t>
              </a:r>
              <a:endParaRPr lang="zh-CN" altLang="en-US" sz="2200" b="1">
                <a:solidFill>
                  <a:schemeClr val="tx1"/>
                </a:solidFill>
                <a:latin typeface="微软雅黑" panose="020B0503020204020204" charset="-122"/>
                <a:ea typeface="微软雅黑" panose="020B0503020204020204" charset="-122"/>
                <a:cs typeface="Roboto" charset="0"/>
                <a:sym typeface="+mn-lt"/>
              </a:endParaRPr>
            </a:p>
          </p:txBody>
        </p:sp>
        <p:sp>
          <p:nvSpPr>
            <p:cNvPr id="17" name="Gloria的作品10"/>
            <p:cNvSpPr/>
            <p:nvPr>
              <p:custDataLst>
                <p:tags r:id="rId6"/>
              </p:custDataLst>
            </p:nvPr>
          </p:nvSpPr>
          <p:spPr bwMode="auto">
            <a:xfrm>
              <a:off x="9938" y="3591"/>
              <a:ext cx="4868" cy="1168"/>
            </a:xfrm>
            <a:prstGeom prst="accentCallout2">
              <a:avLst>
                <a:gd name="adj1" fmla="val 18750"/>
                <a:gd name="adj2" fmla="val -2259"/>
                <a:gd name="adj3" fmla="val 18750"/>
                <a:gd name="adj4" fmla="val -14884"/>
                <a:gd name="adj5" fmla="val 140700"/>
                <a:gd name="adj6" fmla="val -55031"/>
              </a:avLst>
            </a:prstGeom>
            <a:noFill/>
            <a:ln w="44450">
              <a:solidFill>
                <a:schemeClr val="accent1"/>
              </a:solidFill>
              <a:miter lim="800000"/>
              <a:headEnd type="diamond" w="med" len="med"/>
              <a:tailEnd type="diamond" w="med" len="med"/>
            </a:ln>
          </p:spPr>
          <p:txBody>
            <a:bodyPr lIns="121876" tIns="60937" rIns="121876" bIns="60937" anchor="ctr"/>
            <a:p>
              <a:pPr algn="l">
                <a:lnSpc>
                  <a:spcPct val="120000"/>
                </a:lnSpc>
              </a:pPr>
              <a:r>
                <a:rPr lang="en-US" altLang="zh-CN" sz="2200" b="1">
                  <a:solidFill>
                    <a:schemeClr val="tx1"/>
                  </a:solidFill>
                  <a:latin typeface="微软雅黑" panose="020B0503020204020204" charset="-122"/>
                  <a:ea typeface="微软雅黑" panose="020B0503020204020204" charset="-122"/>
                  <a:cs typeface="Roboto" charset="0"/>
                  <a:sym typeface="Arial" panose="020B0604020202020204" pitchFamily="34" charset="0"/>
                </a:rPr>
                <a:t>  </a:t>
              </a:r>
              <a:r>
                <a:rPr lang="zh-CN" altLang="en-US" sz="2200" b="1">
                  <a:solidFill>
                    <a:schemeClr val="tx1"/>
                  </a:solidFill>
                  <a:latin typeface="微软雅黑" panose="020B0503020204020204" charset="-122"/>
                  <a:ea typeface="微软雅黑" panose="020B0503020204020204" charset="-122"/>
                  <a:cs typeface="Roboto" charset="0"/>
                  <a:sym typeface="Arial" panose="020B0604020202020204" pitchFamily="34" charset="0"/>
                </a:rPr>
                <a:t>突出就业优先导向</a:t>
              </a:r>
              <a:endParaRPr lang="zh-CN" altLang="en-US" sz="2200" b="1">
                <a:solidFill>
                  <a:schemeClr val="tx1"/>
                </a:solidFill>
                <a:latin typeface="微软雅黑" panose="020B0503020204020204" charset="-122"/>
                <a:ea typeface="微软雅黑" panose="020B0503020204020204" charset="-122"/>
                <a:cs typeface="Roboto" charset="0"/>
                <a:sym typeface="Arial" panose="020B0604020202020204" pitchFamily="34" charset="0"/>
              </a:endParaRPr>
            </a:p>
          </p:txBody>
        </p:sp>
        <p:sp>
          <p:nvSpPr>
            <p:cNvPr id="18" name="Gloria的作品6-4"/>
            <p:cNvSpPr/>
            <p:nvPr>
              <p:custDataLst>
                <p:tags r:id="rId7"/>
              </p:custDataLst>
            </p:nvPr>
          </p:nvSpPr>
          <p:spPr>
            <a:xfrm>
              <a:off x="3566" y="5731"/>
              <a:ext cx="6057" cy="3038"/>
            </a:xfrm>
            <a:custGeom>
              <a:avLst/>
              <a:gdLst/>
              <a:ahLst/>
              <a:cxnLst/>
              <a:rect l="l" t="t" r="r" b="b"/>
              <a:pathLst>
                <a:path w="3600000" h="1804264">
                  <a:moveTo>
                    <a:pt x="1800000" y="0"/>
                  </a:moveTo>
                  <a:cubicBezTo>
                    <a:pt x="2794113" y="0"/>
                    <a:pt x="3600000" y="805887"/>
                    <a:pt x="3600000" y="1800000"/>
                  </a:cubicBezTo>
                  <a:lnTo>
                    <a:pt x="3599785" y="1804264"/>
                  </a:lnTo>
                  <a:lnTo>
                    <a:pt x="3058885" y="1804264"/>
                  </a:lnTo>
                  <a:cubicBezTo>
                    <a:pt x="3059098" y="1802844"/>
                    <a:pt x="3059100" y="1801422"/>
                    <a:pt x="3059100" y="1800000"/>
                  </a:cubicBezTo>
                  <a:cubicBezTo>
                    <a:pt x="3059100" y="1104618"/>
                    <a:pt x="2495382" y="540900"/>
                    <a:pt x="1800000" y="540900"/>
                  </a:cubicBezTo>
                  <a:cubicBezTo>
                    <a:pt x="1104618" y="540900"/>
                    <a:pt x="540900" y="1104618"/>
                    <a:pt x="540900" y="1800000"/>
                  </a:cubicBezTo>
                  <a:lnTo>
                    <a:pt x="541115" y="1804264"/>
                  </a:lnTo>
                  <a:lnTo>
                    <a:pt x="215" y="1804264"/>
                  </a:lnTo>
                  <a:cubicBezTo>
                    <a:pt x="2" y="1802844"/>
                    <a:pt x="0" y="1801422"/>
                    <a:pt x="0" y="1800000"/>
                  </a:cubicBezTo>
                  <a:cubicBezTo>
                    <a:pt x="0" y="805887"/>
                    <a:pt x="805887" y="0"/>
                    <a:pt x="1800000" y="0"/>
                  </a:cubicBezTo>
                  <a:close/>
                </a:path>
              </a:pathLst>
            </a:custGeom>
            <a:solidFill>
              <a:schemeClr val="accent2"/>
            </a:solidFill>
            <a:ln w="25400" cap="flat" cmpd="sng" algn="ctr">
              <a:noFill/>
              <a:prstDash val="solid"/>
            </a:ln>
            <a:effectLst/>
          </p:spPr>
          <p:txBody>
            <a:bodyPr lIns="0" rIns="0" anchor="ctr"/>
            <a:p>
              <a:pPr marL="243840" indent="-243840">
                <a:lnSpc>
                  <a:spcPct val="120000"/>
                </a:lnSpc>
                <a:spcBef>
                  <a:spcPts val="800"/>
                </a:spcBef>
                <a:spcAft>
                  <a:spcPts val="800"/>
                </a:spcAft>
                <a:buFont typeface="思源黑体 CN Regular" panose="020B0500000000000000" charset="-122"/>
                <a:buChar char="•"/>
                <a:defRPr/>
              </a:pPr>
              <a:endParaRPr lang="zh-CN" altLang="en-US" sz="1865" kern="0" dirty="0">
                <a:solidFill>
                  <a:prstClr val="white"/>
                </a:solidFill>
                <a:cs typeface="+mn-ea"/>
                <a:sym typeface="+mn-lt"/>
              </a:endParaRPr>
            </a:p>
          </p:txBody>
        </p:sp>
        <p:sp>
          <p:nvSpPr>
            <p:cNvPr id="19" name="Gloria的作品6-2"/>
            <p:cNvSpPr/>
            <p:nvPr>
              <p:custDataLst>
                <p:tags r:id="rId8"/>
              </p:custDataLst>
            </p:nvPr>
          </p:nvSpPr>
          <p:spPr>
            <a:xfrm>
              <a:off x="4779" y="6941"/>
              <a:ext cx="3634" cy="1828"/>
            </a:xfrm>
            <a:custGeom>
              <a:avLst/>
              <a:gdLst/>
              <a:ahLst/>
              <a:cxnLst/>
              <a:rect l="l" t="t" r="r" b="b"/>
              <a:pathLst>
                <a:path w="2160000" h="1084663">
                  <a:moveTo>
                    <a:pt x="1080000" y="0"/>
                  </a:moveTo>
                  <a:cubicBezTo>
                    <a:pt x="1676468" y="0"/>
                    <a:pt x="2160000" y="483532"/>
                    <a:pt x="2160000" y="1080000"/>
                  </a:cubicBezTo>
                  <a:lnTo>
                    <a:pt x="2159765" y="1084663"/>
                  </a:lnTo>
                  <a:lnTo>
                    <a:pt x="1619530" y="1084663"/>
                  </a:lnTo>
                  <a:cubicBezTo>
                    <a:pt x="1619994" y="1083113"/>
                    <a:pt x="1620000" y="1081557"/>
                    <a:pt x="1620000" y="1080000"/>
                  </a:cubicBezTo>
                  <a:cubicBezTo>
                    <a:pt x="1620000" y="781766"/>
                    <a:pt x="1378234" y="540000"/>
                    <a:pt x="1080000" y="540000"/>
                  </a:cubicBezTo>
                  <a:cubicBezTo>
                    <a:pt x="781766" y="540000"/>
                    <a:pt x="540000" y="781766"/>
                    <a:pt x="540000" y="1080000"/>
                  </a:cubicBezTo>
                  <a:lnTo>
                    <a:pt x="540470" y="1084663"/>
                  </a:lnTo>
                  <a:lnTo>
                    <a:pt x="236" y="1084663"/>
                  </a:lnTo>
                  <a:cubicBezTo>
                    <a:pt x="3" y="1083110"/>
                    <a:pt x="0" y="1081556"/>
                    <a:pt x="0" y="1080000"/>
                  </a:cubicBezTo>
                  <a:cubicBezTo>
                    <a:pt x="0" y="483532"/>
                    <a:pt x="483532" y="0"/>
                    <a:pt x="1080000" y="0"/>
                  </a:cubicBezTo>
                  <a:close/>
                </a:path>
              </a:pathLst>
            </a:custGeom>
            <a:solidFill>
              <a:schemeClr val="accent4"/>
            </a:solidFill>
            <a:ln w="3175" cap="flat" cmpd="sng" algn="ctr">
              <a:noFill/>
              <a:prstDash val="solid"/>
            </a:ln>
            <a:effectLst/>
          </p:spPr>
          <p:txBody>
            <a:bodyPr spcFirstLastPara="1" lIns="0" rIns="0" numCol="1" anchor="ctr">
              <a:prstTxWarp prst="textArchUp">
                <a:avLst>
                  <a:gd name="adj" fmla="val 10748910"/>
                </a:avLst>
              </a:prstTxWarp>
            </a:bodyPr>
            <a:p>
              <a:pPr algn="ctr">
                <a:lnSpc>
                  <a:spcPct val="120000"/>
                </a:lnSpc>
                <a:spcBef>
                  <a:spcPts val="800"/>
                </a:spcBef>
                <a:spcAft>
                  <a:spcPts val="800"/>
                </a:spcAft>
                <a:defRPr/>
              </a:pPr>
              <a:endParaRPr lang="zh-CN" altLang="en-US" sz="2400" kern="0" dirty="0">
                <a:solidFill>
                  <a:sysClr val="window" lastClr="FFFFFF"/>
                </a:solidFill>
                <a:cs typeface="+mn-ea"/>
                <a:sym typeface="+mn-lt"/>
              </a:endParaRPr>
            </a:p>
          </p:txBody>
        </p:sp>
        <p:sp>
          <p:nvSpPr>
            <p:cNvPr id="20" name="Gloria的作品6-6"/>
            <p:cNvSpPr/>
            <p:nvPr>
              <p:custDataLst>
                <p:tags r:id="rId9"/>
              </p:custDataLst>
            </p:nvPr>
          </p:nvSpPr>
          <p:spPr>
            <a:xfrm>
              <a:off x="2341" y="4536"/>
              <a:ext cx="8481" cy="4249"/>
            </a:xfrm>
            <a:custGeom>
              <a:avLst/>
              <a:gdLst/>
              <a:ahLst/>
              <a:cxnLst/>
              <a:rect l="l" t="t" r="r" b="b"/>
              <a:pathLst>
                <a:path w="5040000" h="2523347">
                  <a:moveTo>
                    <a:pt x="2520000" y="0"/>
                  </a:moveTo>
                  <a:cubicBezTo>
                    <a:pt x="3911758" y="0"/>
                    <a:pt x="5040000" y="1128242"/>
                    <a:pt x="5040000" y="2520000"/>
                  </a:cubicBezTo>
                  <a:lnTo>
                    <a:pt x="5039831" y="2523347"/>
                  </a:lnTo>
                  <a:lnTo>
                    <a:pt x="4496065" y="2523347"/>
                  </a:lnTo>
                  <a:cubicBezTo>
                    <a:pt x="4496233" y="2522232"/>
                    <a:pt x="4496234" y="2521116"/>
                    <a:pt x="4496234" y="2520000"/>
                  </a:cubicBezTo>
                  <a:cubicBezTo>
                    <a:pt x="4496234" y="1428556"/>
                    <a:pt x="3611444" y="543766"/>
                    <a:pt x="2520000" y="543766"/>
                  </a:cubicBezTo>
                  <a:cubicBezTo>
                    <a:pt x="1428556" y="543766"/>
                    <a:pt x="543766" y="1428556"/>
                    <a:pt x="543766" y="2520000"/>
                  </a:cubicBezTo>
                  <a:lnTo>
                    <a:pt x="543935" y="2523347"/>
                  </a:lnTo>
                  <a:lnTo>
                    <a:pt x="169" y="2523347"/>
                  </a:lnTo>
                  <a:cubicBezTo>
                    <a:pt x="1" y="2522232"/>
                    <a:pt x="0" y="2521116"/>
                    <a:pt x="0" y="2520000"/>
                  </a:cubicBezTo>
                  <a:cubicBezTo>
                    <a:pt x="0" y="1128242"/>
                    <a:pt x="1128242" y="0"/>
                    <a:pt x="2520000" y="0"/>
                  </a:cubicBezTo>
                  <a:close/>
                </a:path>
              </a:pathLst>
            </a:custGeom>
            <a:solidFill>
              <a:schemeClr val="accent1"/>
            </a:solidFill>
            <a:ln w="3175" cap="flat" cmpd="sng" algn="ctr">
              <a:noFill/>
              <a:prstDash val="solid"/>
            </a:ln>
            <a:effectLst/>
          </p:spPr>
          <p:txBody>
            <a:bodyPr anchor="ctr"/>
            <a:p>
              <a:pPr algn="ctr">
                <a:lnSpc>
                  <a:spcPct val="120000"/>
                </a:lnSpc>
                <a:defRPr/>
              </a:pPr>
              <a:endParaRPr lang="zh-CN" altLang="en-US" sz="1600" kern="0" dirty="0">
                <a:solidFill>
                  <a:srgbClr val="4D4D4D"/>
                </a:solidFill>
                <a:cs typeface="+mn-ea"/>
                <a:sym typeface="+mn-lt"/>
              </a:endParaRPr>
            </a:p>
          </p:txBody>
        </p:sp>
      </p:grpSp>
      <p:sp>
        <p:nvSpPr>
          <p:cNvPr id="6" name="Gloria的作品3"/>
          <p:cNvSpPr txBox="1"/>
          <p:nvPr>
            <p:custDataLst>
              <p:tags r:id="rId10"/>
            </p:custDataLst>
          </p:nvPr>
        </p:nvSpPr>
        <p:spPr>
          <a:xfrm>
            <a:off x="3375660" y="172085"/>
            <a:ext cx="5478145" cy="549910"/>
          </a:xfrm>
          <a:prstGeom prst="rect">
            <a:avLst/>
          </a:prstGeom>
          <a:noFill/>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2024</a:t>
            </a:r>
            <a:r>
              <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年</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重点做好八个方面工作</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9" name="Gloria的作品4"/>
          <p:cNvCxnSpPr/>
          <p:nvPr>
            <p:custDataLst>
              <p:tags r:id="rId11"/>
            </p:custDataLst>
          </p:nvPr>
        </p:nvCxnSpPr>
        <p:spPr>
          <a:xfrm>
            <a:off x="863248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Gloria的作品5"/>
          <p:cNvCxnSpPr/>
          <p:nvPr>
            <p:custDataLst>
              <p:tags r:id="rId12"/>
            </p:custDataLst>
          </p:nvPr>
        </p:nvCxnSpPr>
        <p:spPr>
          <a:xfrm flipH="1">
            <a:off x="114461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6" name="文本框 5"/>
          <p:cNvSpPr txBox="1"/>
          <p:nvPr/>
        </p:nvSpPr>
        <p:spPr>
          <a:xfrm>
            <a:off x="589280" y="2129155"/>
            <a:ext cx="5080000" cy="2656205"/>
          </a:xfrm>
          <a:prstGeom prst="rect">
            <a:avLst/>
          </a:prstGeom>
          <a:solidFill>
            <a:srgbClr val="000000">
              <a:alpha val="0"/>
            </a:srgbClr>
          </a:solidFill>
        </p:spPr>
        <p:txBody>
          <a:bodyPr wrap="square" rtlCol="0" anchor="ctr" anchorCtr="0">
            <a:spAutoFit/>
          </a:bodyPr>
          <a:p>
            <a:pPr indent="0" algn="dist" fontAlgn="auto">
              <a:lnSpc>
                <a:spcPts val="4000"/>
              </a:lnSpc>
            </a:pPr>
            <a:r>
              <a:rPr lang="en-US" altLang="zh-CN" sz="2200" dirty="0">
                <a:solidFill>
                  <a:schemeClr val="tx1"/>
                </a:solidFill>
                <a:latin typeface="微软雅黑" panose="020B0503020204020204" charset="-122"/>
                <a:ea typeface="微软雅黑" panose="020B0503020204020204" charset="-122"/>
                <a:cs typeface="微软雅黑" panose="020B0503020204020204" charset="-122"/>
              </a:rPr>
              <a:t>       </a:t>
            </a:r>
            <a:r>
              <a:rPr sz="2200" dirty="0">
                <a:solidFill>
                  <a:schemeClr val="tx1"/>
                </a:solidFill>
                <a:latin typeface="微软雅黑" panose="020B0503020204020204" charset="-122"/>
                <a:ea typeface="微软雅黑" panose="020B0503020204020204" charset="-122"/>
                <a:cs typeface="微软雅黑" panose="020B0503020204020204" charset="-122"/>
              </a:rPr>
              <a:t>1月21日上午9时，河北省第十四届人民代表大会第二次会议在省会河北</a:t>
            </a:r>
            <a:endParaRPr sz="2200" dirty="0">
              <a:solidFill>
                <a:schemeClr val="tx1"/>
              </a:solidFill>
              <a:latin typeface="微软雅黑" panose="020B0503020204020204" charset="-122"/>
              <a:ea typeface="微软雅黑" panose="020B0503020204020204" charset="-122"/>
              <a:cs typeface="微软雅黑" panose="020B0503020204020204" charset="-122"/>
            </a:endParaRPr>
          </a:p>
          <a:p>
            <a:pPr indent="0" algn="dist" fontAlgn="auto">
              <a:lnSpc>
                <a:spcPts val="4000"/>
              </a:lnSpc>
            </a:pPr>
            <a:r>
              <a:rPr sz="2200" dirty="0">
                <a:solidFill>
                  <a:schemeClr val="tx1"/>
                </a:solidFill>
                <a:latin typeface="微软雅黑" panose="020B0503020204020204" charset="-122"/>
                <a:ea typeface="微软雅黑" panose="020B0503020204020204" charset="-122"/>
                <a:cs typeface="微软雅黑" panose="020B0503020204020204" charset="-122"/>
              </a:rPr>
              <a:t>会堂开幕。省委书记、省人大常委会</a:t>
            </a:r>
            <a:endParaRPr sz="2200" dirty="0">
              <a:solidFill>
                <a:schemeClr val="tx1"/>
              </a:solidFill>
              <a:latin typeface="微软雅黑" panose="020B0503020204020204" charset="-122"/>
              <a:ea typeface="微软雅黑" panose="020B0503020204020204" charset="-122"/>
              <a:cs typeface="微软雅黑" panose="020B0503020204020204" charset="-122"/>
            </a:endParaRPr>
          </a:p>
          <a:p>
            <a:pPr indent="0" algn="dist" fontAlgn="auto">
              <a:lnSpc>
                <a:spcPts val="4000"/>
              </a:lnSpc>
            </a:pPr>
            <a:r>
              <a:rPr sz="2200" dirty="0">
                <a:solidFill>
                  <a:schemeClr val="tx1"/>
                </a:solidFill>
                <a:latin typeface="微软雅黑" panose="020B0503020204020204" charset="-122"/>
                <a:ea typeface="微软雅黑" panose="020B0503020204020204" charset="-122"/>
                <a:cs typeface="微软雅黑" panose="020B0503020204020204" charset="-122"/>
              </a:rPr>
              <a:t>主任倪岳峰宣布大会开幕，省长王正谱</a:t>
            </a:r>
            <a:endParaRPr sz="2200" dirty="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ts val="4000"/>
              </a:lnSpc>
            </a:pPr>
            <a:r>
              <a:rPr sz="2200" dirty="0">
                <a:solidFill>
                  <a:schemeClr val="tx1"/>
                </a:solidFill>
                <a:latin typeface="微软雅黑" panose="020B0503020204020204" charset="-122"/>
                <a:ea typeface="微软雅黑" panose="020B0503020204020204" charset="-122"/>
                <a:cs typeface="微软雅黑" panose="020B0503020204020204" charset="-122"/>
              </a:rPr>
              <a:t>作河北省人民政府工作报告。</a:t>
            </a:r>
            <a:endParaRPr sz="22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0" name="图片 9" descr="C:/Users/hp/Desktop/2024两会/f9901601e87e45b8b4f4bcd387ba6883_s.jpgf9901601e87e45b8b4f4bcd387ba6883_s"/>
          <p:cNvPicPr>
            <a:picLocks noChangeAspect="1"/>
          </p:cNvPicPr>
          <p:nvPr/>
        </p:nvPicPr>
        <p:blipFill>
          <a:blip r:embed="rId3"/>
          <a:srcRect t="3682" b="3682"/>
          <a:stretch>
            <a:fillRect/>
          </a:stretch>
        </p:blipFill>
        <p:spPr>
          <a:xfrm>
            <a:off x="5901690" y="1891665"/>
            <a:ext cx="5424170" cy="3359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3756660" y="191135"/>
            <a:ext cx="4683125" cy="39878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rPr>
              <a:t> </a:t>
            </a:r>
            <a:endParaRPr kumimoji="0" lang="en-US" sz="20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974090" y="2128520"/>
            <a:ext cx="10274300" cy="2816860"/>
            <a:chOff x="1534" y="3352"/>
            <a:chExt cx="16180" cy="4436"/>
          </a:xfrm>
        </p:grpSpPr>
        <p:sp>
          <p:nvSpPr>
            <p:cNvPr id="9" name="AutoShape 7"/>
            <p:cNvSpPr>
              <a:spLocks noChangeArrowheads="1"/>
            </p:cNvSpPr>
            <p:nvPr>
              <p:custDataLst>
                <p:tags r:id="rId3"/>
              </p:custDataLst>
            </p:nvPr>
          </p:nvSpPr>
          <p:spPr bwMode="auto">
            <a:xfrm>
              <a:off x="1534" y="3352"/>
              <a:ext cx="16180" cy="4436"/>
            </a:xfrm>
            <a:prstGeom prst="roundRect">
              <a:avLst>
                <a:gd name="adj" fmla="val 10889"/>
              </a:avLst>
            </a:prstGeom>
            <a:solidFill>
              <a:srgbClr val="C00000"/>
            </a:solidFill>
            <a:ln>
              <a:noFill/>
            </a:ln>
            <a:effectLst/>
          </p:spPr>
          <p:txBody>
            <a:bodyPr wrap="none" lIns="96765" tIns="48383" rIns="96765" bIns="48383" anchor="ctr"/>
            <a:lstStyle>
              <a:lvl1pPr>
                <a:spcBef>
                  <a:spcPct val="20000"/>
                </a:spcBef>
                <a:buChar char="•"/>
                <a:defRPr sz="1500">
                  <a:solidFill>
                    <a:srgbClr val="080808"/>
                  </a:solidFill>
                  <a:latin typeface="Arial" panose="020B0604020202020204" pitchFamily="34" charset="0"/>
                  <a:ea typeface="仿宋_GB2312" panose="02010609030101010101" pitchFamily="1" charset="-122"/>
                </a:defRPr>
              </a:lvl1pPr>
              <a:lvl2pPr marL="590550" indent="-133350">
                <a:spcBef>
                  <a:spcPct val="20000"/>
                </a:spcBef>
                <a:buChar char="–"/>
                <a:defRPr sz="1400">
                  <a:solidFill>
                    <a:srgbClr val="080808"/>
                  </a:solidFill>
                  <a:latin typeface="Arial" panose="020B0604020202020204" pitchFamily="34" charset="0"/>
                  <a:ea typeface="楷体_GB2312" panose="02010609030101010101" pitchFamily="49" charset="-122"/>
                </a:defRPr>
              </a:lvl2pPr>
              <a:lvl3pPr marL="908050" indent="6350">
                <a:spcBef>
                  <a:spcPct val="20000"/>
                </a:spcBef>
                <a:buChar char="•"/>
                <a:defRPr sz="2000">
                  <a:solidFill>
                    <a:schemeClr val="tx1"/>
                  </a:solidFill>
                  <a:latin typeface="Arial" panose="020B0604020202020204" pitchFamily="34" charset="0"/>
                  <a:ea typeface="宋体" panose="02010600030101010101" pitchFamily="2" charset="-122"/>
                </a:defRPr>
              </a:lvl3pPr>
              <a:lvl4pPr marL="1270000" indent="101600">
                <a:spcBef>
                  <a:spcPct val="20000"/>
                </a:spcBef>
                <a:buChar char="–"/>
                <a:defRPr sz="1700">
                  <a:solidFill>
                    <a:schemeClr val="tx1"/>
                  </a:solidFill>
                  <a:latin typeface="Arial" panose="020B0604020202020204" pitchFamily="34" charset="0"/>
                  <a:ea typeface="宋体" panose="02010600030101010101" pitchFamily="2" charset="-122"/>
                </a:defRPr>
              </a:lvl4pPr>
              <a:lvl5pPr marL="1633855" indent="195580">
                <a:spcBef>
                  <a:spcPct val="20000"/>
                </a:spcBef>
                <a:buChar char="»"/>
                <a:defRPr sz="1700">
                  <a:solidFill>
                    <a:schemeClr val="tx1"/>
                  </a:solidFill>
                  <a:latin typeface="Arial" panose="020B0604020202020204" pitchFamily="34" charset="0"/>
                  <a:ea typeface="宋体" panose="02010600030101010101" pitchFamily="2" charset="-122"/>
                </a:defRPr>
              </a:lvl5pPr>
              <a:lvl6pPr marL="20910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6pPr>
              <a:lvl7pPr marL="25482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7pPr>
              <a:lvl8pPr marL="30054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8pPr>
              <a:lvl9pPr marL="3462655" indent="195580" eaLnBrk="0" fontAlgn="base" hangingPunct="0">
                <a:spcBef>
                  <a:spcPct val="20000"/>
                </a:spcBef>
                <a:spcAft>
                  <a:spcPct val="0"/>
                </a:spcAft>
                <a:buChar char="»"/>
                <a:defRPr sz="17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Tx/>
                <a:buNone/>
              </a:pPr>
              <a:endParaRPr lang="zh-CN" altLang="en-US" sz="1865">
                <a:solidFill>
                  <a:schemeClr val="tx1"/>
                </a:solidFill>
                <a:ea typeface="宋体" panose="02010600030101010101" pitchFamily="2" charset="-122"/>
              </a:endParaRPr>
            </a:p>
          </p:txBody>
        </p:sp>
        <p:sp>
          <p:nvSpPr>
            <p:cNvPr id="8" name="Gloria的作品18"/>
            <p:cNvSpPr txBox="1"/>
            <p:nvPr>
              <p:custDataLst>
                <p:tags r:id="rId4"/>
              </p:custDataLst>
            </p:nvPr>
          </p:nvSpPr>
          <p:spPr>
            <a:xfrm>
              <a:off x="2429" y="4191"/>
              <a:ext cx="14719" cy="2700"/>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200" dirty="0">
                  <a:solidFill>
                    <a:schemeClr val="bg1"/>
                  </a:solidFill>
                  <a:latin typeface="微软雅黑" panose="020B0503020204020204" charset="-122"/>
                  <a:ea typeface="微软雅黑" panose="020B0503020204020204" charset="-122"/>
                  <a:cs typeface="思源黑体 CN Regular" panose="020B0500000000000000" charset="-122"/>
                  <a:sym typeface="+mn-ea"/>
                </a:rPr>
                <a:t>奋斗成就梦想，实干创造未来</a:t>
              </a:r>
              <a:r>
                <a:rPr lang="zh-CN" altLang="en-US" sz="22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。让我们更加紧密地团结在以习近平同志为</a:t>
              </a:r>
              <a:r>
                <a:rPr lang="zh-CN" altLang="en-US" sz="2200" spc="6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核心的党中央周围，全面贯彻习近平新时代中国特色社会主义思想，在</a:t>
              </a:r>
              <a:endParaRPr lang="zh-CN" altLang="en-US" sz="22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lnSpc>
                  <a:spcPct val="120000"/>
                </a:lnSpc>
              </a:pPr>
              <a:r>
                <a:rPr lang="zh-CN" altLang="en-US" sz="2200" spc="6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省委的领导下，解放思想、奋发进取，坚定信心、勇毅前行，加快建设</a:t>
              </a:r>
              <a:endParaRPr lang="zh-CN" altLang="en-US" sz="2200" spc="60" dirty="0">
                <a:solidFill>
                  <a:schemeClr val="bg1"/>
                </a:solidFill>
                <a:uFillTx/>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a:p>
              <a:pPr algn="l">
                <a:lnSpc>
                  <a:spcPct val="120000"/>
                </a:lnSpc>
              </a:pPr>
              <a:r>
                <a:rPr lang="zh-CN" altLang="en-US" sz="22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经济强省、美丽河北，奋力谱写中国式现代化建设河北篇章！</a:t>
              </a:r>
              <a:endParaRPr lang="zh-CN" altLang="en-US" sz="2200" dirty="0">
                <a:solidFill>
                  <a:schemeClr val="bg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215899"/>
            <a:ext cx="12192000" cy="5480051"/>
          </a:xfrm>
          <a:prstGeom prst="rect">
            <a:avLst/>
          </a:prstGeom>
          <a:solidFill>
            <a:schemeClr val="bg1">
              <a:lumMod val="85000"/>
            </a:schemeClr>
          </a:solidFill>
          <a:ln w="9525" cap="flat">
            <a:noFill/>
            <a:prstDash val="solid"/>
            <a:miter/>
          </a:ln>
          <a:effectLst/>
        </p:spPr>
        <p:txBody>
          <a:bodyPr rtlCol="0" anchor="ctr"/>
          <a:lstStyle/>
          <a:p>
            <a:endParaRPr lang="zh-CN" altLang="en-US">
              <a:solidFill>
                <a:schemeClr val="tx1"/>
              </a:solidFill>
            </a:endParaRPr>
          </a:p>
        </p:txBody>
      </p:sp>
      <p:sp>
        <p:nvSpPr>
          <p:cNvPr id="32" name="矩形 31"/>
          <p:cNvSpPr/>
          <p:nvPr/>
        </p:nvSpPr>
        <p:spPr>
          <a:xfrm>
            <a:off x="0" y="-1"/>
            <a:ext cx="12192000" cy="5480051"/>
          </a:xfrm>
          <a:prstGeom prst="rect">
            <a:avLst/>
          </a:prstGeom>
          <a:gradFill flip="none" rotWithShape="1">
            <a:gsLst>
              <a:gs pos="85000">
                <a:srgbClr val="ED7500"/>
              </a:gs>
              <a:gs pos="56000">
                <a:srgbClr val="CD000D"/>
              </a:gs>
              <a:gs pos="100000">
                <a:srgbClr val="FDCE00"/>
              </a:gs>
            </a:gsLst>
            <a:lin ang="18900000" scaled="1"/>
            <a:tileRect/>
          </a:gradFill>
          <a:ln w="9525" cap="flat">
            <a:noFill/>
            <a:prstDash val="solid"/>
            <a:miter/>
          </a:ln>
          <a:effectLst>
            <a:outerShdw blurRad="254000" dist="88900" dir="5400000" algn="ctr" rotWithShape="0">
              <a:srgbClr val="CD000D">
                <a:alpha val="23000"/>
              </a:srgbClr>
            </a:outerShdw>
          </a:effectLst>
        </p:spPr>
        <p:txBody>
          <a:bodyPr rtlCol="0" anchor="ctr"/>
          <a:lstStyle/>
          <a:p>
            <a:endParaRPr lang="zh-CN" altLang="en-US">
              <a:solidFill>
                <a:schemeClr val="tx1"/>
              </a:solidFill>
            </a:endParaRPr>
          </a:p>
        </p:txBody>
      </p:sp>
      <p:sp>
        <p:nvSpPr>
          <p:cNvPr id="43" name="文本框 42"/>
          <p:cNvSpPr txBox="1"/>
          <p:nvPr/>
        </p:nvSpPr>
        <p:spPr>
          <a:xfrm>
            <a:off x="-456748" y="0"/>
            <a:ext cx="4956176" cy="4946290"/>
          </a:xfrm>
          <a:prstGeom prst="rect">
            <a:avLst/>
          </a:prstGeom>
        </p:spPr>
        <p:txBody>
          <a:bodyPr wrap="square">
            <a:spAutoFit/>
          </a:bodyPr>
          <a:lstStyle>
            <a:defPPr>
              <a:defRPr lang="zh-CN"/>
            </a:defPPr>
            <a:lvl1pPr>
              <a:lnSpc>
                <a:spcPct val="120000"/>
              </a:lnSpc>
              <a:defRPr sz="280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思源宋体 CN Heavy" panose="02020900000000000000" pitchFamily="18" charset="-122"/>
                <a:ea typeface="思源宋体 CN Heavy" panose="02020900000000000000" pitchFamily="18" charset="-122"/>
              </a:defRPr>
            </a:lvl1pPr>
          </a:lstStyle>
          <a:p>
            <a:pPr algn="ctr"/>
            <a:r>
              <a:rPr lang="en-US" altLang="zh-CN" sz="28700" dirty="0">
                <a:gradFill>
                  <a:gsLst>
                    <a:gs pos="0">
                      <a:schemeClr val="bg1">
                        <a:alpha val="35000"/>
                      </a:schemeClr>
                    </a:gs>
                    <a:gs pos="100000">
                      <a:srgbClr val="CD000D">
                        <a:alpha val="0"/>
                      </a:srgbClr>
                    </a:gs>
                  </a:gsLst>
                  <a:lin ang="5400000" scaled="0"/>
                </a:gradFill>
                <a:effectLst/>
              </a:rPr>
              <a:t>01</a:t>
            </a:r>
            <a:endParaRPr lang="zh-CN" altLang="en-US" sz="28700" dirty="0">
              <a:gradFill>
                <a:gsLst>
                  <a:gs pos="0">
                    <a:schemeClr val="bg1">
                      <a:alpha val="35000"/>
                    </a:schemeClr>
                  </a:gs>
                  <a:gs pos="100000">
                    <a:srgbClr val="CD000D">
                      <a:alpha val="0"/>
                    </a:srgbClr>
                  </a:gs>
                </a:gsLst>
                <a:lin ang="5400000" scaled="0"/>
              </a:gradFill>
              <a:effectLst/>
            </a:endParaRPr>
          </a:p>
        </p:txBody>
      </p:sp>
      <p:grpSp>
        <p:nvGrpSpPr>
          <p:cNvPr id="4" name="组合 3"/>
          <p:cNvGrpSpPr/>
          <p:nvPr/>
        </p:nvGrpSpPr>
        <p:grpSpPr>
          <a:xfrm>
            <a:off x="2409825" y="1730375"/>
            <a:ext cx="7590790" cy="2021840"/>
            <a:chOff x="3795" y="2725"/>
            <a:chExt cx="11954" cy="3184"/>
          </a:xfrm>
        </p:grpSpPr>
        <p:sp>
          <p:nvSpPr>
            <p:cNvPr id="37" name="文本框 36"/>
            <p:cNvSpPr txBox="1"/>
            <p:nvPr/>
          </p:nvSpPr>
          <p:spPr>
            <a:xfrm>
              <a:off x="3795" y="2725"/>
              <a:ext cx="7223" cy="1423"/>
            </a:xfrm>
            <a:prstGeom prst="rect">
              <a:avLst/>
            </a:prstGeom>
          </p:spPr>
          <p:txBody>
            <a:bodyPr wrap="square">
              <a:spAutoFit/>
            </a:bodyPr>
            <a:lstStyle>
              <a:defPPr>
                <a:defRPr lang="zh-CN"/>
              </a:defPPr>
              <a:lvl1pPr>
                <a:lnSpc>
                  <a:spcPct val="120000"/>
                </a:lnSpc>
                <a:defRPr sz="280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思源宋体 CN Heavy" panose="02020900000000000000" pitchFamily="18" charset="-122"/>
                  <a:ea typeface="思源宋体 CN Heavy" panose="02020900000000000000" pitchFamily="18" charset="-122"/>
                </a:defRPr>
              </a:lvl1pPr>
            </a:lstStyle>
            <a:p>
              <a:r>
                <a:rPr lang="zh-CN" altLang="en-US" sz="4400" dirty="0">
                  <a:solidFill>
                    <a:schemeClr val="bg1"/>
                  </a:solidFill>
                </a:rPr>
                <a:t>第一部分</a:t>
              </a:r>
              <a:endParaRPr lang="zh-CN" altLang="en-US" sz="4400" dirty="0">
                <a:solidFill>
                  <a:schemeClr val="bg1"/>
                </a:solidFill>
              </a:endParaRPr>
            </a:p>
          </p:txBody>
        </p:sp>
        <p:sp>
          <p:nvSpPr>
            <p:cNvPr id="2" name="文本框 1"/>
            <p:cNvSpPr txBox="1"/>
            <p:nvPr/>
          </p:nvSpPr>
          <p:spPr>
            <a:xfrm>
              <a:off x="5025" y="4021"/>
              <a:ext cx="10725" cy="1888"/>
            </a:xfrm>
            <a:prstGeom prst="rect">
              <a:avLst/>
            </a:prstGeom>
          </p:spPr>
          <p:txBody>
            <a:bodyPr wrap="square">
              <a:spAutoFit/>
            </a:bodyPr>
            <a:lstStyle>
              <a:defPPr>
                <a:defRPr lang="zh-CN"/>
              </a:defPPr>
              <a:lvl1pPr>
                <a:lnSpc>
                  <a:spcPct val="120000"/>
                </a:lnSpc>
                <a:defRPr sz="2800">
                  <a:ln w="6350">
                    <a:noFill/>
                  </a:ln>
                  <a:gradFill>
                    <a:gsLst>
                      <a:gs pos="79000">
                        <a:srgbClr val="ED7500"/>
                      </a:gs>
                      <a:gs pos="35000">
                        <a:srgbClr val="CD000D"/>
                      </a:gs>
                      <a:gs pos="100000">
                        <a:srgbClr val="FDCE00"/>
                      </a:gs>
                    </a:gsLst>
                    <a:lin ang="18900000" scaled="1"/>
                  </a:gradFill>
                  <a:effectLst>
                    <a:outerShdw blurRad="190500" dist="101600" dir="5400000" algn="ctr" rotWithShape="0">
                      <a:srgbClr val="CD000D">
                        <a:alpha val="15000"/>
                      </a:srgbClr>
                    </a:outerShdw>
                  </a:effectLst>
                  <a:latin typeface="思源宋体 CN Heavy" panose="02020900000000000000" pitchFamily="18" charset="-122"/>
                  <a:ea typeface="思源宋体 CN Heavy" panose="02020900000000000000" pitchFamily="18" charset="-122"/>
                </a:defRPr>
              </a:lvl1pPr>
            </a:lstStyle>
            <a:p>
              <a:r>
                <a:rPr lang="en-US" altLang="zh-CN" sz="6000" b="1" dirty="0">
                  <a:solidFill>
                    <a:schemeClr val="bg1"/>
                  </a:solidFill>
                  <a:latin typeface="微软雅黑" panose="020B0503020204020204" charset="-122"/>
                  <a:ea typeface="微软雅黑" panose="020B0503020204020204" charset="-122"/>
                  <a:cs typeface="微软雅黑" panose="020B0503020204020204" charset="-122"/>
                </a:rPr>
                <a:t>2023</a:t>
              </a:r>
              <a:r>
                <a:rPr lang="zh-CN" altLang="en-US" sz="6000" b="1" dirty="0">
                  <a:solidFill>
                    <a:schemeClr val="bg1"/>
                  </a:solidFill>
                  <a:latin typeface="微软雅黑" panose="020B0503020204020204" charset="-122"/>
                  <a:ea typeface="微软雅黑" panose="020B0503020204020204" charset="-122"/>
                  <a:cs typeface="微软雅黑" panose="020B0503020204020204" charset="-122"/>
                </a:rPr>
                <a:t>年工作回顾</a:t>
              </a:r>
              <a:endParaRPr lang="zh-CN" altLang="en-US" sz="60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grpSp>
        <p:nvGrpSpPr>
          <p:cNvPr id="6" name="组合 5"/>
          <p:cNvGrpSpPr/>
          <p:nvPr/>
        </p:nvGrpSpPr>
        <p:grpSpPr>
          <a:xfrm>
            <a:off x="1255395" y="2141220"/>
            <a:ext cx="9779000" cy="2581275"/>
            <a:chOff x="1977" y="3372"/>
            <a:chExt cx="15400" cy="4065"/>
          </a:xfrm>
        </p:grpSpPr>
        <p:sp>
          <p:nvSpPr>
            <p:cNvPr id="58" name="Aitds11"/>
            <p:cNvSpPr/>
            <p:nvPr/>
          </p:nvSpPr>
          <p:spPr>
            <a:xfrm>
              <a:off x="1977" y="3372"/>
              <a:ext cx="15400" cy="4065"/>
            </a:xfrm>
            <a:prstGeom prst="round1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FFFFFF"/>
                </a:solidFill>
                <a:effectLst/>
                <a:uLnTx/>
                <a:uFillTx/>
                <a:cs typeface="+mn-ea"/>
                <a:sym typeface="+mn-lt"/>
              </a:endParaRPr>
            </a:p>
          </p:txBody>
        </p:sp>
        <p:sp>
          <p:nvSpPr>
            <p:cNvPr id="59" name="Gloria的作品18"/>
            <p:cNvSpPr txBox="1"/>
            <p:nvPr>
              <p:custDataLst>
                <p:tags r:id="rId3"/>
              </p:custDataLst>
            </p:nvPr>
          </p:nvSpPr>
          <p:spPr>
            <a:xfrm>
              <a:off x="2670" y="3742"/>
              <a:ext cx="14342" cy="2991"/>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全省生产总值增长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5.5%</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，一般公共预算收入增长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5.7%</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，规模以上工业增加值增长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6.9%</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，固定资产投资增长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6.3%</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，社会消费品零售总额增长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9.6%</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，进出口总值增长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7.4%</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，居民人均可支配收入增长</a:t>
              </a:r>
              <a:r>
                <a:rPr lang="zh-CN" altLang="en-US" sz="2600" b="1" dirty="0">
                  <a:solidFill>
                    <a:srgbClr val="FF0000"/>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6.6%</a:t>
              </a:r>
              <a:r>
                <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rPr>
                <a:t>，主要经济指标增速高于全国平均水平。</a:t>
              </a:r>
              <a:endParaRPr lang="zh-CN" altLang="en-US" sz="2000" dirty="0">
                <a:solidFill>
                  <a:schemeClr val="tx1"/>
                </a:solidFill>
                <a:latin typeface="微软雅黑" panose="020B0503020204020204" charset="-122"/>
                <a:ea typeface="微软雅黑" panose="020B0503020204020204" charset="-122"/>
                <a:cs typeface="思源黑体 CN Regular" panose="020B0500000000000000" charset="-122"/>
                <a:sym typeface="Arial" panose="020B0604020202020204" pitchFamily="34" charset="0"/>
              </a:endParaRPr>
            </a:p>
          </p:txBody>
        </p:sp>
      </p:grpSp>
      <p:sp>
        <p:nvSpPr>
          <p:cNvPr id="52" name="Gloria的作品3"/>
          <p:cNvSpPr txBox="1"/>
          <p:nvPr>
            <p:custDataLst>
              <p:tags r:id="rId4"/>
            </p:custDataLst>
          </p:nvPr>
        </p:nvSpPr>
        <p:spPr>
          <a:xfrm>
            <a:off x="4399482" y="191301"/>
            <a:ext cx="3393036" cy="521970"/>
          </a:xfrm>
          <a:prstGeom prst="rect">
            <a:avLst/>
          </a:prstGeom>
          <a:noFill/>
        </p:spPr>
        <p:txBody>
          <a:bodyPr wrap="square">
            <a:spAutoFit/>
          </a:bodyPr>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custDataLst>
              <p:tags r:id="rId5"/>
            </p:custDataLst>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Gloria的作品5"/>
          <p:cNvCxnSpPr/>
          <p:nvPr>
            <p:custDataLst>
              <p:tags r:id="rId6"/>
            </p:custDataLst>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4399482" y="191301"/>
            <a:ext cx="3393036"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856105" y="1449705"/>
            <a:ext cx="9622155" cy="3514725"/>
            <a:chOff x="2923" y="2283"/>
            <a:chExt cx="15153" cy="5535"/>
          </a:xfrm>
        </p:grpSpPr>
        <p:sp>
          <p:nvSpPr>
            <p:cNvPr id="7" name="Aitds9"/>
            <p:cNvSpPr/>
            <p:nvPr>
              <p:custDataLst>
                <p:tags r:id="rId3"/>
              </p:custDataLst>
            </p:nvPr>
          </p:nvSpPr>
          <p:spPr>
            <a:xfrm>
              <a:off x="2923" y="2283"/>
              <a:ext cx="12557" cy="725"/>
            </a:xfrm>
            <a:prstGeom prst="rect">
              <a:avLst/>
            </a:prstGeom>
          </p:spPr>
          <p:txBody>
            <a:bodyPr wrap="square">
              <a:spAutoFit/>
            </a:bodyPr>
            <a:p>
              <a:pPr lvl="0"/>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（一）经济运行回升向好</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110" name="矩形 109"/>
            <p:cNvSpPr/>
            <p:nvPr>
              <p:custDataLst>
                <p:tags r:id="rId4"/>
              </p:custDataLst>
            </p:nvPr>
          </p:nvSpPr>
          <p:spPr>
            <a:xfrm>
              <a:off x="10524" y="4174"/>
              <a:ext cx="6106" cy="723"/>
            </a:xfrm>
            <a:prstGeom prst="rect">
              <a:avLst/>
            </a:prstGeom>
          </p:spPr>
          <p:txBody>
            <a:bodyPr wrap="square" lIns="91431" tIns="45716" rIns="91431" bIns="45716">
              <a:spAutoFit/>
            </a:bodyPr>
            <a:p>
              <a:pPr>
                <a:spcBef>
                  <a:spcPct val="0"/>
                </a:spcBef>
                <a:buFont typeface="Arial" panose="020B0604020202020204" pitchFamily="34" charset="0"/>
                <a:buNone/>
              </a:pPr>
              <a:r>
                <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千方百计增投资</a:t>
              </a:r>
              <a:endPar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6" name="矩形 115"/>
            <p:cNvSpPr/>
            <p:nvPr>
              <p:custDataLst>
                <p:tags r:id="rId5"/>
              </p:custDataLst>
            </p:nvPr>
          </p:nvSpPr>
          <p:spPr>
            <a:xfrm>
              <a:off x="10524" y="5321"/>
              <a:ext cx="7553" cy="1014"/>
            </a:xfrm>
            <a:prstGeom prst="rect">
              <a:avLst/>
            </a:prstGeom>
          </p:spPr>
          <p:txBody>
            <a:bodyPr wrap="square" lIns="91431" tIns="45716" rIns="91431" bIns="45716">
              <a:spAutoFit/>
            </a:bodyPr>
            <a:p>
              <a:pPr marL="0" marR="0" lvl="0" algn="l" defTabSz="914400" rtl="0" eaLnBrk="1" fontAlgn="auto" latinLnBrk="0" hangingPunct="1">
                <a:lnSpc>
                  <a:spcPct val="150000"/>
                </a:lnSpc>
                <a:spcBef>
                  <a:spcPts val="0"/>
                </a:spcBef>
                <a:spcAft>
                  <a:spcPts val="0"/>
                </a:spcAft>
                <a:buClrTx/>
                <a:buSzTx/>
                <a:buFontTx/>
                <a:buNone/>
                <a:defRPr/>
              </a:pPr>
              <a:r>
                <a:rPr lang="zh-CN" altLang="en-US" sz="2400" b="1" kern="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多措并举促消费</a:t>
              </a:r>
              <a:endParaRPr lang="zh-CN" altLang="en-US" sz="2400" dirty="0">
                <a:solidFill>
                  <a:schemeClr val="tx1"/>
                </a:solidFill>
                <a:latin typeface="微软雅黑" panose="020B0503020204020204" charset="-122"/>
                <a:ea typeface="微软雅黑" panose="020B0503020204020204" charset="-122"/>
                <a:cs typeface="Arial" panose="020B0604020202020204" pitchFamily="34" charset="0"/>
              </a:endParaRPr>
            </a:p>
          </p:txBody>
        </p:sp>
        <p:sp>
          <p:nvSpPr>
            <p:cNvPr id="117" name="矩形 116"/>
            <p:cNvSpPr/>
            <p:nvPr>
              <p:custDataLst>
                <p:tags r:id="rId6"/>
              </p:custDataLst>
            </p:nvPr>
          </p:nvSpPr>
          <p:spPr>
            <a:xfrm>
              <a:off x="10524" y="7096"/>
              <a:ext cx="7022" cy="723"/>
            </a:xfrm>
            <a:prstGeom prst="rect">
              <a:avLst/>
            </a:prstGeom>
          </p:spPr>
          <p:txBody>
            <a:bodyPr wrap="square" lIns="91431" tIns="45716" rIns="91431" bIns="45716">
              <a:spAutoFit/>
            </a:bodyPr>
            <a:p>
              <a:pPr>
                <a:spcBef>
                  <a:spcPct val="0"/>
                </a:spcBef>
                <a:buFont typeface="Arial" panose="020B0604020202020204" pitchFamily="34" charset="0"/>
                <a:buNone/>
              </a:pPr>
              <a:r>
                <a:rPr lang="zh-CN" altLang="en-US" sz="2400" b="1" kern="0" noProof="0" dirty="0">
                  <a:ln>
                    <a:noFill/>
                  </a:ln>
                  <a:solidFill>
                    <a:schemeClr val="tx1">
                      <a:lumMod val="95000"/>
                      <a:lumOff val="5000"/>
                    </a:schemeClr>
                  </a:solidFill>
                  <a:effectLst/>
                  <a:uLnTx/>
                  <a:uFillTx/>
                  <a:latin typeface="微软雅黑" panose="020B0503020204020204" charset="-122"/>
                  <a:ea typeface="微软雅黑" panose="020B0503020204020204" charset="-122"/>
                  <a:sym typeface="Arial" panose="020B0604020202020204" pitchFamily="34" charset="0"/>
                </a:rPr>
                <a:t>精准施策稳出口</a:t>
              </a:r>
              <a:endParaRPr lang="zh-CN" altLang="en-US" sz="2400" b="1" kern="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8" name="Rounded Rectangle 106"/>
            <p:cNvSpPr/>
            <p:nvPr>
              <p:custDataLst>
                <p:tags r:id="rId7"/>
              </p:custDataLst>
            </p:nvPr>
          </p:nvSpPr>
          <p:spPr>
            <a:xfrm>
              <a:off x="5146" y="5739"/>
              <a:ext cx="475" cy="1958"/>
            </a:xfrm>
            <a:prstGeom prst="roundRect">
              <a:avLst/>
            </a:prstGeom>
            <a:solidFill>
              <a:srgbClr val="F6A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US" sz="900" dirty="0">
                <a:latin typeface="Arial" panose="020B0604020202020204" pitchFamily="34" charset="0"/>
                <a:ea typeface="微软雅黑" panose="020B0503020204020204" charset="-122"/>
                <a:cs typeface="+mn-ea"/>
                <a:sym typeface="Arial" panose="020B0604020202020204" pitchFamily="34" charset="0"/>
              </a:endParaRPr>
            </a:p>
          </p:txBody>
        </p:sp>
        <p:sp>
          <p:nvSpPr>
            <p:cNvPr id="9" name="Rounded Rectangle 120"/>
            <p:cNvSpPr/>
            <p:nvPr>
              <p:custDataLst>
                <p:tags r:id="rId8"/>
              </p:custDataLst>
            </p:nvPr>
          </p:nvSpPr>
          <p:spPr>
            <a:xfrm>
              <a:off x="5987" y="5427"/>
              <a:ext cx="475" cy="22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US" sz="900" dirty="0">
                <a:latin typeface="Arial" panose="020B0604020202020204" pitchFamily="34" charset="0"/>
                <a:ea typeface="微软雅黑" panose="020B0503020204020204" charset="-122"/>
                <a:cs typeface="+mn-ea"/>
                <a:sym typeface="Arial" panose="020B0604020202020204" pitchFamily="34" charset="0"/>
              </a:endParaRPr>
            </a:p>
          </p:txBody>
        </p:sp>
        <p:sp>
          <p:nvSpPr>
            <p:cNvPr id="19" name="Rounded Rectangle 128"/>
            <p:cNvSpPr/>
            <p:nvPr>
              <p:custDataLst>
                <p:tags r:id="rId9"/>
              </p:custDataLst>
            </p:nvPr>
          </p:nvSpPr>
          <p:spPr>
            <a:xfrm>
              <a:off x="6827" y="4950"/>
              <a:ext cx="475" cy="2747"/>
            </a:xfrm>
            <a:prstGeom prst="roundRect">
              <a:avLst/>
            </a:prstGeom>
            <a:solidFill>
              <a:srgbClr val="F6A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US" sz="900" dirty="0">
                <a:latin typeface="Arial" panose="020B0604020202020204" pitchFamily="34" charset="0"/>
                <a:ea typeface="微软雅黑" panose="020B0503020204020204" charset="-122"/>
                <a:cs typeface="+mn-ea"/>
                <a:sym typeface="Arial" panose="020B0604020202020204" pitchFamily="34" charset="0"/>
              </a:endParaRPr>
            </a:p>
          </p:txBody>
        </p:sp>
        <p:sp>
          <p:nvSpPr>
            <p:cNvPr id="20" name="Rounded Rectangle 136"/>
            <p:cNvSpPr/>
            <p:nvPr>
              <p:custDataLst>
                <p:tags r:id="rId10"/>
              </p:custDataLst>
            </p:nvPr>
          </p:nvSpPr>
          <p:spPr>
            <a:xfrm>
              <a:off x="7667" y="4315"/>
              <a:ext cx="475" cy="338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US" sz="900" dirty="0">
                <a:latin typeface="Arial" panose="020B0604020202020204" pitchFamily="34" charset="0"/>
                <a:ea typeface="微软雅黑" panose="020B0503020204020204" charset="-122"/>
                <a:cs typeface="+mn-ea"/>
                <a:sym typeface="Arial" panose="020B0604020202020204" pitchFamily="34" charset="0"/>
              </a:endParaRPr>
            </a:p>
          </p:txBody>
        </p:sp>
        <p:sp>
          <p:nvSpPr>
            <p:cNvPr id="21" name="Rounded Rectangle 94"/>
            <p:cNvSpPr/>
            <p:nvPr>
              <p:custDataLst>
                <p:tags r:id="rId11"/>
              </p:custDataLst>
            </p:nvPr>
          </p:nvSpPr>
          <p:spPr>
            <a:xfrm>
              <a:off x="3463" y="6433"/>
              <a:ext cx="475" cy="1264"/>
            </a:xfrm>
            <a:prstGeom prst="roundRect">
              <a:avLst/>
            </a:prstGeom>
            <a:solidFill>
              <a:srgbClr val="F6A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US" sz="900" dirty="0">
                <a:latin typeface="Arial" panose="020B0604020202020204" pitchFamily="34" charset="0"/>
                <a:ea typeface="微软雅黑" panose="020B0503020204020204" charset="-122"/>
                <a:cs typeface="+mn-ea"/>
                <a:sym typeface="Arial" panose="020B0604020202020204" pitchFamily="34" charset="0"/>
              </a:endParaRPr>
            </a:p>
          </p:txBody>
        </p:sp>
        <p:sp>
          <p:nvSpPr>
            <p:cNvPr id="75" name="Rounded Rectangle 100"/>
            <p:cNvSpPr/>
            <p:nvPr>
              <p:custDataLst>
                <p:tags r:id="rId12"/>
              </p:custDataLst>
            </p:nvPr>
          </p:nvSpPr>
          <p:spPr>
            <a:xfrm>
              <a:off x="4303" y="6162"/>
              <a:ext cx="475" cy="153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US" sz="900" dirty="0">
                <a:latin typeface="Arial" panose="020B0604020202020204" pitchFamily="34" charset="0"/>
                <a:ea typeface="微软雅黑" panose="020B0503020204020204" charset="-122"/>
                <a:cs typeface="+mn-ea"/>
                <a:sym typeface="Arial" panose="020B0604020202020204" pitchFamily="34" charset="0"/>
              </a:endParaRPr>
            </a:p>
          </p:txBody>
        </p:sp>
        <p:sp>
          <p:nvSpPr>
            <p:cNvPr id="22" name="椭圆 21"/>
            <p:cNvSpPr/>
            <p:nvPr>
              <p:custDataLst>
                <p:tags r:id="rId13"/>
              </p:custDataLst>
            </p:nvPr>
          </p:nvSpPr>
          <p:spPr>
            <a:xfrm>
              <a:off x="9747" y="5653"/>
              <a:ext cx="494" cy="494"/>
            </a:xfrm>
            <a:prstGeom prst="ellipse">
              <a:avLst/>
            </a:prstGeom>
            <a:gradFill>
              <a:gsLst>
                <a:gs pos="2000">
                  <a:schemeClr val="bg1"/>
                </a:gs>
                <a:gs pos="98000">
                  <a:srgbClr val="D8090F"/>
                </a:gs>
                <a:gs pos="0">
                  <a:srgbClr val="C0504D"/>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Bold" panose="020B0800000000000000" pitchFamily="34" charset="-122"/>
              </a:endParaRPr>
            </a:p>
          </p:txBody>
        </p:sp>
        <p:sp>
          <p:nvSpPr>
            <p:cNvPr id="23" name="椭圆 22"/>
            <p:cNvSpPr/>
            <p:nvPr>
              <p:custDataLst>
                <p:tags r:id="rId14"/>
              </p:custDataLst>
            </p:nvPr>
          </p:nvSpPr>
          <p:spPr>
            <a:xfrm>
              <a:off x="9747" y="7201"/>
              <a:ext cx="494" cy="494"/>
            </a:xfrm>
            <a:prstGeom prst="ellipse">
              <a:avLst/>
            </a:prstGeom>
            <a:gradFill>
              <a:gsLst>
                <a:gs pos="2000">
                  <a:schemeClr val="bg1"/>
                </a:gs>
                <a:gs pos="98000">
                  <a:srgbClr val="D8090F"/>
                </a:gs>
                <a:gs pos="0">
                  <a:srgbClr val="C0504D"/>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Bold" panose="020B0800000000000000" pitchFamily="34" charset="-122"/>
              </a:endParaRPr>
            </a:p>
          </p:txBody>
        </p:sp>
        <p:sp>
          <p:nvSpPr>
            <p:cNvPr id="24" name="椭圆 23"/>
            <p:cNvSpPr/>
            <p:nvPr>
              <p:custDataLst>
                <p:tags r:id="rId15"/>
              </p:custDataLst>
            </p:nvPr>
          </p:nvSpPr>
          <p:spPr>
            <a:xfrm>
              <a:off x="9747" y="4269"/>
              <a:ext cx="494" cy="494"/>
            </a:xfrm>
            <a:prstGeom prst="ellipse">
              <a:avLst/>
            </a:prstGeom>
            <a:gradFill>
              <a:gsLst>
                <a:gs pos="2000">
                  <a:schemeClr val="bg1"/>
                </a:gs>
                <a:gs pos="98000">
                  <a:srgbClr val="D8090F"/>
                </a:gs>
                <a:gs pos="0">
                  <a:srgbClr val="C0504D"/>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5715"/>
            <a:ext cx="12191365" cy="901065"/>
          </a:xfrm>
          <a:prstGeom prst="rect">
            <a:avLst/>
          </a:prstGeom>
        </p:spPr>
      </p:pic>
      <p:sp>
        <p:nvSpPr>
          <p:cNvPr id="52" name="Gloria的作品3"/>
          <p:cNvSpPr txBox="1"/>
          <p:nvPr/>
        </p:nvSpPr>
        <p:spPr>
          <a:xfrm>
            <a:off x="4399482" y="191301"/>
            <a:ext cx="3393036"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856105" y="1449705"/>
            <a:ext cx="8549005" cy="3993515"/>
            <a:chOff x="2923" y="2283"/>
            <a:chExt cx="13463" cy="6289"/>
          </a:xfrm>
        </p:grpSpPr>
        <p:sp>
          <p:nvSpPr>
            <p:cNvPr id="7" name="Aitds9"/>
            <p:cNvSpPr/>
            <p:nvPr>
              <p:custDataLst>
                <p:tags r:id="rId3"/>
              </p:custDataLst>
            </p:nvPr>
          </p:nvSpPr>
          <p:spPr>
            <a:xfrm>
              <a:off x="2923" y="2283"/>
              <a:ext cx="12557" cy="725"/>
            </a:xfrm>
            <a:prstGeom prst="rect">
              <a:avLst/>
            </a:prstGeom>
          </p:spPr>
          <p:txBody>
            <a:bodyPr wrap="square">
              <a:spAutoFit/>
            </a:bodyPr>
            <a:p>
              <a:pPr lvl="0"/>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（二）救灾重建有力有效</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48" name="矩形 47"/>
            <p:cNvSpPr/>
            <p:nvPr/>
          </p:nvSpPr>
          <p:spPr>
            <a:xfrm>
              <a:off x="3279" y="5924"/>
              <a:ext cx="3441" cy="1599"/>
            </a:xfrm>
            <a:prstGeom prst="rect">
              <a:avLst/>
            </a:prstGeom>
            <a:noFill/>
          </p:spPr>
          <p:txBody>
            <a:bodyPr wrap="square" lIns="0" tIns="0" rIns="0" bIns="0" rtlCol="0">
              <a:spAutoFit/>
            </a:bodyPr>
            <a:p>
              <a:pPr algn="ctr">
                <a:lnSpc>
                  <a:spcPct val="150000"/>
                </a:lnSpc>
                <a:buClrTx/>
                <a:buSzTx/>
                <a:buFontTx/>
                <a:defRPr/>
              </a:pPr>
              <a:r>
                <a:rPr lang="en-US" altLang="zh-CN" sz="2200" b="1" kern="0" dirty="0">
                  <a:latin typeface="微软雅黑" panose="020B0503020204020204" charset="-122"/>
                  <a:ea typeface="微软雅黑" panose="020B0503020204020204" charset="-122"/>
                  <a:cs typeface="+mn-ea"/>
                  <a:sym typeface="+mn-lt"/>
                </a:rPr>
                <a:t>   </a:t>
              </a:r>
              <a:r>
                <a:rPr lang="zh-CN" altLang="en-US" sz="2200" b="1" kern="0" dirty="0">
                  <a:latin typeface="微软雅黑" panose="020B0503020204020204" charset="-122"/>
                  <a:ea typeface="微软雅黑" panose="020B0503020204020204" charset="-122"/>
                  <a:cs typeface="+mn-ea"/>
                  <a:sym typeface="+mn-lt"/>
                </a:rPr>
                <a:t>超前部署、</a:t>
              </a:r>
              <a:endParaRPr lang="zh-CN" altLang="en-US" sz="2200" b="1" kern="0" dirty="0">
                <a:latin typeface="微软雅黑" panose="020B0503020204020204" charset="-122"/>
                <a:ea typeface="微软雅黑" panose="020B0503020204020204" charset="-122"/>
                <a:cs typeface="+mn-ea"/>
                <a:sym typeface="+mn-lt"/>
              </a:endParaRPr>
            </a:p>
            <a:p>
              <a:pPr algn="ctr">
                <a:lnSpc>
                  <a:spcPct val="150000"/>
                </a:lnSpc>
                <a:buClrTx/>
                <a:buSzTx/>
                <a:buFontTx/>
                <a:defRPr/>
              </a:pPr>
              <a:r>
                <a:rPr lang="zh-CN" altLang="en-US" sz="2200" b="1" kern="0" dirty="0">
                  <a:latin typeface="微软雅黑" panose="020B0503020204020204" charset="-122"/>
                  <a:ea typeface="微软雅黑" panose="020B0503020204020204" charset="-122"/>
                  <a:cs typeface="+mn-ea"/>
                  <a:sym typeface="+mn-lt"/>
                </a:rPr>
                <a:t>果断转移</a:t>
              </a:r>
              <a:endParaRPr lang="zh-CN" altLang="en-US" sz="2200" b="1" kern="0" dirty="0">
                <a:solidFill>
                  <a:schemeClr val="tx1"/>
                </a:solidFill>
                <a:latin typeface="微软雅黑" panose="020B0503020204020204" charset="-122"/>
                <a:ea typeface="微软雅黑" panose="020B0503020204020204" charset="-122"/>
                <a:cs typeface="+mn-ea"/>
                <a:sym typeface="+mn-lt"/>
              </a:endParaRPr>
            </a:p>
          </p:txBody>
        </p:sp>
        <p:sp>
          <p:nvSpPr>
            <p:cNvPr id="72" name="矩形 71"/>
            <p:cNvSpPr/>
            <p:nvPr/>
          </p:nvSpPr>
          <p:spPr>
            <a:xfrm>
              <a:off x="8211" y="5943"/>
              <a:ext cx="3534" cy="1599"/>
            </a:xfrm>
            <a:prstGeom prst="rect">
              <a:avLst/>
            </a:prstGeom>
            <a:noFill/>
          </p:spPr>
          <p:txBody>
            <a:bodyPr wrap="square" lIns="0" tIns="0" rIns="0" bIns="0" rtlCol="0">
              <a:spAutoFit/>
            </a:bodyPr>
            <a:p>
              <a:pPr algn="l">
                <a:lnSpc>
                  <a:spcPct val="150000"/>
                </a:lnSpc>
                <a:defRPr/>
              </a:pPr>
              <a:r>
                <a:rPr lang="zh-CN" altLang="en-US" sz="2200" b="1" kern="0" dirty="0">
                  <a:solidFill>
                    <a:schemeClr val="tx1"/>
                  </a:solidFill>
                  <a:latin typeface="微软雅黑" panose="020B0503020204020204" charset="-122"/>
                  <a:ea typeface="微软雅黑" panose="020B0503020204020204" charset="-122"/>
                  <a:cs typeface="+mn-ea"/>
                  <a:sym typeface="+mn-lt"/>
                </a:rPr>
                <a:t>争分夺秒、</a:t>
              </a:r>
              <a:endParaRPr lang="zh-CN" altLang="en-US" sz="2200" b="1" kern="0" dirty="0">
                <a:solidFill>
                  <a:schemeClr val="tx1"/>
                </a:solidFill>
                <a:latin typeface="微软雅黑" panose="020B0503020204020204" charset="-122"/>
                <a:ea typeface="微软雅黑" panose="020B0503020204020204" charset="-122"/>
                <a:cs typeface="+mn-ea"/>
                <a:sym typeface="+mn-lt"/>
              </a:endParaRPr>
            </a:p>
            <a:p>
              <a:pPr algn="l">
                <a:lnSpc>
                  <a:spcPct val="150000"/>
                </a:lnSpc>
                <a:defRPr/>
              </a:pPr>
              <a:r>
                <a:rPr lang="zh-CN" altLang="en-US" sz="2200" b="1" kern="0" dirty="0">
                  <a:solidFill>
                    <a:schemeClr val="tx1"/>
                  </a:solidFill>
                  <a:latin typeface="微软雅黑" panose="020B0503020204020204" charset="-122"/>
                  <a:ea typeface="微软雅黑" panose="020B0503020204020204" charset="-122"/>
                  <a:cs typeface="+mn-ea"/>
                  <a:sym typeface="+mn-lt"/>
                </a:rPr>
                <a:t>奋力抢险救援</a:t>
              </a:r>
              <a:endParaRPr lang="zh-CN" altLang="en-US" sz="2200" b="1" kern="0" dirty="0">
                <a:solidFill>
                  <a:schemeClr val="tx1"/>
                </a:solidFill>
                <a:latin typeface="微软雅黑" panose="020B0503020204020204" charset="-122"/>
                <a:ea typeface="微软雅黑" panose="020B0503020204020204" charset="-122"/>
                <a:cs typeface="+mn-ea"/>
                <a:sym typeface="+mn-lt"/>
              </a:endParaRPr>
            </a:p>
          </p:txBody>
        </p:sp>
        <p:sp>
          <p:nvSpPr>
            <p:cNvPr id="80" name="矩形 79"/>
            <p:cNvSpPr/>
            <p:nvPr/>
          </p:nvSpPr>
          <p:spPr>
            <a:xfrm>
              <a:off x="12852" y="5914"/>
              <a:ext cx="3534" cy="1599"/>
            </a:xfrm>
            <a:prstGeom prst="rect">
              <a:avLst/>
            </a:prstGeom>
            <a:noFill/>
          </p:spPr>
          <p:txBody>
            <a:bodyPr wrap="square" lIns="0" tIns="0" rIns="0" bIns="0" rtlCol="0">
              <a:spAutoFit/>
            </a:bodyPr>
            <a:p>
              <a:pPr algn="l">
                <a:lnSpc>
                  <a:spcPct val="150000"/>
                </a:lnSpc>
                <a:defRPr/>
              </a:pPr>
              <a:r>
                <a:rPr lang="zh-CN" altLang="en-US" sz="2200" b="1" kern="0" dirty="0">
                  <a:solidFill>
                    <a:schemeClr val="tx1"/>
                  </a:solidFill>
                  <a:latin typeface="微软雅黑" panose="020B0503020204020204" charset="-122"/>
                  <a:ea typeface="微软雅黑" panose="020B0503020204020204" charset="-122"/>
                  <a:cs typeface="+mn-ea"/>
                  <a:sym typeface="+mn-lt"/>
                </a:rPr>
                <a:t>集中力量、</a:t>
              </a:r>
              <a:endParaRPr lang="zh-CN" altLang="en-US" sz="2200" b="1" kern="0" dirty="0">
                <a:solidFill>
                  <a:schemeClr val="tx1"/>
                </a:solidFill>
                <a:latin typeface="微软雅黑" panose="020B0503020204020204" charset="-122"/>
                <a:ea typeface="微软雅黑" panose="020B0503020204020204" charset="-122"/>
                <a:cs typeface="+mn-ea"/>
                <a:sym typeface="+mn-lt"/>
              </a:endParaRPr>
            </a:p>
            <a:p>
              <a:pPr algn="l">
                <a:lnSpc>
                  <a:spcPct val="150000"/>
                </a:lnSpc>
                <a:defRPr/>
              </a:pPr>
              <a:r>
                <a:rPr lang="zh-CN" altLang="en-US" sz="2200" b="1" kern="0" dirty="0">
                  <a:solidFill>
                    <a:schemeClr val="tx1"/>
                  </a:solidFill>
                  <a:latin typeface="微软雅黑" panose="020B0503020204020204" charset="-122"/>
                  <a:ea typeface="微软雅黑" panose="020B0503020204020204" charset="-122"/>
                  <a:cs typeface="+mn-ea"/>
                  <a:sym typeface="+mn-lt"/>
                </a:rPr>
                <a:t>加快恢复重建</a:t>
              </a:r>
              <a:endParaRPr lang="zh-CN" altLang="en-US" sz="2200" b="1" kern="0" dirty="0">
                <a:solidFill>
                  <a:schemeClr val="tx1"/>
                </a:solidFill>
                <a:latin typeface="微软雅黑" panose="020B0503020204020204" charset="-122"/>
                <a:ea typeface="微软雅黑" panose="020B0503020204020204" charset="-122"/>
                <a:cs typeface="+mn-ea"/>
                <a:sym typeface="+mn-lt"/>
              </a:endParaRPr>
            </a:p>
          </p:txBody>
        </p:sp>
        <p:sp>
          <p:nvSpPr>
            <p:cNvPr id="30" name="PA_库_形状 "/>
            <p:cNvSpPr/>
            <p:nvPr>
              <p:custDataLst>
                <p:tags r:id="rId4"/>
              </p:custDataLst>
            </p:nvPr>
          </p:nvSpPr>
          <p:spPr>
            <a:xfrm>
              <a:off x="3242" y="4391"/>
              <a:ext cx="3500" cy="41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2700">
              <a:gradFill>
                <a:gsLst>
                  <a:gs pos="0">
                    <a:srgbClr val="DF5F41"/>
                  </a:gs>
                  <a:gs pos="100000">
                    <a:srgbClr val="E20B2D"/>
                  </a:gs>
                </a:gsLst>
                <a:lin ang="13500000" scaled="1"/>
              </a:gradFill>
              <a:miter lim="400000"/>
            </a:ln>
            <a:effectLst/>
          </p:spPr>
          <p:txBody>
            <a:bodyPr lIns="22860" rIns="22860"/>
            <a:lstStyle/>
            <a:p>
              <a:pP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endParaRPr sz="1800" dirty="0">
                <a:solidFill>
                  <a:schemeClr val="tx1">
                    <a:lumMod val="95000"/>
                    <a:lumOff val="5000"/>
                  </a:schemeClr>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31" name="PA_库_Circle "/>
            <p:cNvSpPr/>
            <p:nvPr>
              <p:custDataLst>
                <p:tags r:id="rId5"/>
              </p:custDataLst>
            </p:nvPr>
          </p:nvSpPr>
          <p:spPr>
            <a:xfrm>
              <a:off x="4220" y="3663"/>
              <a:ext cx="1545" cy="1545"/>
            </a:xfrm>
            <a:prstGeom prst="ellipse">
              <a:avLst/>
            </a:prstGeom>
            <a:gradFill>
              <a:gsLst>
                <a:gs pos="100000">
                  <a:srgbClr val="E20B2D"/>
                </a:gs>
                <a:gs pos="0">
                  <a:srgbClr val="DF5F41"/>
                </a:gs>
              </a:gsLst>
              <a:lin ang="13740000" scaled="0"/>
            </a:gradFill>
            <a:ln w="12700">
              <a:miter lim="400000"/>
            </a:ln>
            <a:effectLst/>
          </p:spPr>
          <p:txBody>
            <a:bodyPr lIns="22860" rIns="22860"/>
            <a:lstStyle/>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2800" dirty="0">
                  <a:solidFill>
                    <a:schemeClr val="bg1"/>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rPr>
                <a:t>1</a:t>
              </a:r>
              <a:endParaRPr lang="en-US" sz="2800" dirty="0">
                <a:solidFill>
                  <a:schemeClr val="bg1"/>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endParaRPr>
            </a:p>
          </p:txBody>
        </p:sp>
        <p:sp>
          <p:nvSpPr>
            <p:cNvPr id="32" name="PA_库_形状 "/>
            <p:cNvSpPr/>
            <p:nvPr>
              <p:custDataLst>
                <p:tags r:id="rId6"/>
              </p:custDataLst>
            </p:nvPr>
          </p:nvSpPr>
          <p:spPr>
            <a:xfrm>
              <a:off x="7851" y="4391"/>
              <a:ext cx="3500" cy="41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2700">
              <a:gradFill>
                <a:gsLst>
                  <a:gs pos="0">
                    <a:srgbClr val="DF5F41"/>
                  </a:gs>
                  <a:gs pos="100000">
                    <a:srgbClr val="E20B2D"/>
                  </a:gs>
                </a:gsLst>
                <a:lin ang="13500000" scaled="1"/>
              </a:gradFill>
              <a:miter lim="400000"/>
            </a:ln>
            <a:effectLst/>
          </p:spPr>
          <p:txBody>
            <a:bodyPr lIns="22860" rIns="22860"/>
            <a:lstStyle/>
            <a:p>
              <a:pP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endParaRPr sz="1800" dirty="0">
                <a:solidFill>
                  <a:schemeClr val="tx1">
                    <a:lumMod val="95000"/>
                    <a:lumOff val="5000"/>
                  </a:schemeClr>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33" name="PA_库_Circle "/>
            <p:cNvSpPr/>
            <p:nvPr>
              <p:custDataLst>
                <p:tags r:id="rId7"/>
              </p:custDataLst>
            </p:nvPr>
          </p:nvSpPr>
          <p:spPr>
            <a:xfrm>
              <a:off x="8829" y="3663"/>
              <a:ext cx="1545" cy="1545"/>
            </a:xfrm>
            <a:prstGeom prst="ellipse">
              <a:avLst/>
            </a:prstGeom>
            <a:gradFill>
              <a:gsLst>
                <a:gs pos="100000">
                  <a:srgbClr val="E20B2D"/>
                </a:gs>
                <a:gs pos="0">
                  <a:srgbClr val="DF5F41"/>
                </a:gs>
              </a:gsLst>
              <a:lin ang="13740000" scaled="0"/>
            </a:gradFill>
            <a:ln w="12700">
              <a:miter lim="400000"/>
            </a:ln>
            <a:effectLst/>
          </p:spPr>
          <p:txBody>
            <a:bodyPr lIns="22860" rIns="22860"/>
            <a:lstStyle/>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2800" dirty="0">
                  <a:solidFill>
                    <a:schemeClr val="bg1"/>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rPr>
                <a:t>2</a:t>
              </a:r>
              <a:endParaRPr lang="en-US" sz="2800" dirty="0">
                <a:solidFill>
                  <a:schemeClr val="bg1"/>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endParaRPr>
            </a:p>
          </p:txBody>
        </p:sp>
        <p:sp>
          <p:nvSpPr>
            <p:cNvPr id="34" name="PA_库_形状 "/>
            <p:cNvSpPr/>
            <p:nvPr>
              <p:custDataLst>
                <p:tags r:id="rId8"/>
              </p:custDataLst>
            </p:nvPr>
          </p:nvSpPr>
          <p:spPr>
            <a:xfrm>
              <a:off x="12445" y="4391"/>
              <a:ext cx="3500" cy="41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2700">
              <a:gradFill>
                <a:gsLst>
                  <a:gs pos="0">
                    <a:srgbClr val="DF5F41"/>
                  </a:gs>
                  <a:gs pos="100000">
                    <a:srgbClr val="E20B2D"/>
                  </a:gs>
                </a:gsLst>
                <a:lin ang="13500000" scaled="1"/>
              </a:gradFill>
              <a:miter lim="400000"/>
            </a:ln>
            <a:effectLst/>
          </p:spPr>
          <p:txBody>
            <a:bodyPr lIns="22860" rIns="22860"/>
            <a:lstStyle/>
            <a:p>
              <a:pP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endParaRPr sz="1800" dirty="0">
                <a:solidFill>
                  <a:schemeClr val="tx1">
                    <a:lumMod val="95000"/>
                    <a:lumOff val="5000"/>
                  </a:schemeClr>
                </a:solidFill>
                <a:latin typeface="思源黑体" panose="020B0500000000090000" pitchFamily="34" charset="-122"/>
                <a:ea typeface="思源黑体" panose="020B0500000000090000" pitchFamily="34" charset="-122"/>
                <a:cs typeface="思源黑体 CN Regular" panose="020B0500000000000000" charset="-122"/>
                <a:sym typeface="思源黑体 CN Regular" panose="020B0500000000000000" charset="-122"/>
              </a:endParaRPr>
            </a:p>
          </p:txBody>
        </p:sp>
        <p:sp>
          <p:nvSpPr>
            <p:cNvPr id="35" name="PA_库_Circle "/>
            <p:cNvSpPr/>
            <p:nvPr>
              <p:custDataLst>
                <p:tags r:id="rId9"/>
              </p:custDataLst>
            </p:nvPr>
          </p:nvSpPr>
          <p:spPr>
            <a:xfrm>
              <a:off x="13422" y="3663"/>
              <a:ext cx="1545" cy="1545"/>
            </a:xfrm>
            <a:prstGeom prst="ellipse">
              <a:avLst/>
            </a:prstGeom>
            <a:gradFill>
              <a:gsLst>
                <a:gs pos="100000">
                  <a:srgbClr val="E20B2D"/>
                </a:gs>
                <a:gs pos="0">
                  <a:srgbClr val="DF5F41"/>
                </a:gs>
              </a:gsLst>
              <a:lin ang="13740000" scaled="0"/>
            </a:gradFill>
            <a:ln w="12700">
              <a:miter lim="400000"/>
            </a:ln>
            <a:effectLst/>
          </p:spPr>
          <p:txBody>
            <a:bodyPr lIns="22860" rIns="22860"/>
            <a:lstStyle/>
            <a:p>
              <a:pPr algn="ctr" defTabSz="913765">
                <a:defRPr sz="3600">
                  <a:solidFill>
                    <a:srgbClr val="737572"/>
                  </a:solidFill>
                  <a:latin typeface="Lato Light" panose="020F0402020204030203"/>
                  <a:ea typeface="Lato Light" panose="020F0402020204030203"/>
                  <a:cs typeface="Lato Light" panose="020F0402020204030203"/>
                  <a:sym typeface="Lato Light" panose="020F0402020204030203"/>
                </a:defRPr>
              </a:pPr>
              <a:r>
                <a:rPr lang="en-US" sz="2800" dirty="0">
                  <a:solidFill>
                    <a:schemeClr val="bg1"/>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rPr>
                <a:t>3</a:t>
              </a:r>
              <a:endParaRPr lang="en-US" sz="2800" dirty="0">
                <a:solidFill>
                  <a:schemeClr val="bg1"/>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endParaRPr>
            </a:p>
          </p:txBody>
        </p:sp>
        <p:sp>
          <p:nvSpPr>
            <p:cNvPr id="44" name="PA_库_Line "/>
            <p:cNvSpPr/>
            <p:nvPr>
              <p:custDataLst>
                <p:tags r:id="rId10"/>
              </p:custDataLst>
            </p:nvPr>
          </p:nvSpPr>
          <p:spPr>
            <a:xfrm>
              <a:off x="4331" y="7766"/>
              <a:ext cx="1433" cy="0"/>
            </a:xfrm>
            <a:prstGeom prst="line">
              <a:avLst/>
            </a:prstGeom>
            <a:ln w="12700">
              <a:gradFill>
                <a:gsLst>
                  <a:gs pos="0">
                    <a:srgbClr val="DF5F41"/>
                  </a:gs>
                  <a:gs pos="100000">
                    <a:srgbClr val="E20B2D"/>
                  </a:gs>
                </a:gsLst>
                <a:lin ang="13500000" scaled="1"/>
              </a:gradFill>
              <a:miter lim="400000"/>
            </a:ln>
            <a:effectLst/>
          </p:spPr>
          <p:txBody>
            <a:bodyPr lIns="25400" tIns="25400" rIns="25400" bIns="25400" anchor="ctr"/>
            <a:lstStyle/>
            <a:p>
              <a:pPr>
                <a:defRPr sz="3200"/>
              </a:pPr>
              <a:endParaRPr sz="16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endParaRPr>
            </a:p>
          </p:txBody>
        </p:sp>
        <p:sp>
          <p:nvSpPr>
            <p:cNvPr id="14" name="PA_库_Line "/>
            <p:cNvSpPr/>
            <p:nvPr>
              <p:custDataLst>
                <p:tags r:id="rId11"/>
              </p:custDataLst>
            </p:nvPr>
          </p:nvSpPr>
          <p:spPr>
            <a:xfrm>
              <a:off x="4366" y="5821"/>
              <a:ext cx="1433" cy="0"/>
            </a:xfrm>
            <a:prstGeom prst="line">
              <a:avLst/>
            </a:prstGeom>
            <a:ln w="12700">
              <a:gradFill>
                <a:gsLst>
                  <a:gs pos="0">
                    <a:srgbClr val="DF5F41"/>
                  </a:gs>
                  <a:gs pos="100000">
                    <a:srgbClr val="E20B2D"/>
                  </a:gs>
                </a:gsLst>
                <a:lin ang="13500000" scaled="1"/>
              </a:gradFill>
              <a:miter lim="400000"/>
            </a:ln>
            <a:effectLst/>
          </p:spPr>
          <p:txBody>
            <a:bodyPr lIns="25400" tIns="25400" rIns="25400" bIns="25400" anchor="ctr"/>
            <a:p>
              <a:pPr>
                <a:defRPr sz="3200"/>
              </a:pPr>
              <a:endParaRPr sz="16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endParaRPr>
            </a:p>
          </p:txBody>
        </p:sp>
        <p:sp>
          <p:nvSpPr>
            <p:cNvPr id="15" name="PA_库_Line "/>
            <p:cNvSpPr/>
            <p:nvPr>
              <p:custDataLst>
                <p:tags r:id="rId12"/>
              </p:custDataLst>
            </p:nvPr>
          </p:nvSpPr>
          <p:spPr>
            <a:xfrm>
              <a:off x="8836" y="7771"/>
              <a:ext cx="1433" cy="0"/>
            </a:xfrm>
            <a:prstGeom prst="line">
              <a:avLst/>
            </a:prstGeom>
            <a:ln w="12700">
              <a:gradFill>
                <a:gsLst>
                  <a:gs pos="0">
                    <a:srgbClr val="DF5F41"/>
                  </a:gs>
                  <a:gs pos="100000">
                    <a:srgbClr val="E20B2D"/>
                  </a:gs>
                </a:gsLst>
                <a:lin ang="13500000" scaled="1"/>
              </a:gradFill>
              <a:miter lim="400000"/>
            </a:ln>
            <a:effectLst/>
          </p:spPr>
          <p:txBody>
            <a:bodyPr lIns="25400" tIns="25400" rIns="25400" bIns="25400" anchor="ctr"/>
            <a:p>
              <a:pPr>
                <a:defRPr sz="3200"/>
              </a:pPr>
              <a:endParaRPr sz="16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endParaRPr>
            </a:p>
          </p:txBody>
        </p:sp>
        <p:sp>
          <p:nvSpPr>
            <p:cNvPr id="16" name="PA_库_Line "/>
            <p:cNvSpPr/>
            <p:nvPr>
              <p:custDataLst>
                <p:tags r:id="rId13"/>
              </p:custDataLst>
            </p:nvPr>
          </p:nvSpPr>
          <p:spPr>
            <a:xfrm>
              <a:off x="8871" y="5826"/>
              <a:ext cx="1433" cy="0"/>
            </a:xfrm>
            <a:prstGeom prst="line">
              <a:avLst/>
            </a:prstGeom>
            <a:ln w="12700">
              <a:gradFill>
                <a:gsLst>
                  <a:gs pos="0">
                    <a:srgbClr val="DF5F41"/>
                  </a:gs>
                  <a:gs pos="100000">
                    <a:srgbClr val="E20B2D"/>
                  </a:gs>
                </a:gsLst>
                <a:lin ang="13500000" scaled="1"/>
              </a:gradFill>
              <a:miter lim="400000"/>
            </a:ln>
            <a:effectLst/>
          </p:spPr>
          <p:txBody>
            <a:bodyPr lIns="25400" tIns="25400" rIns="25400" bIns="25400" anchor="ctr"/>
            <a:p>
              <a:pPr>
                <a:defRPr sz="3200"/>
              </a:pPr>
              <a:endParaRPr sz="16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endParaRPr>
            </a:p>
          </p:txBody>
        </p:sp>
        <p:sp>
          <p:nvSpPr>
            <p:cNvPr id="17" name="PA_库_Line "/>
            <p:cNvSpPr/>
            <p:nvPr>
              <p:custDataLst>
                <p:tags r:id="rId14"/>
              </p:custDataLst>
            </p:nvPr>
          </p:nvSpPr>
          <p:spPr>
            <a:xfrm>
              <a:off x="13461" y="7761"/>
              <a:ext cx="1433" cy="0"/>
            </a:xfrm>
            <a:prstGeom prst="line">
              <a:avLst/>
            </a:prstGeom>
            <a:ln w="12700">
              <a:gradFill>
                <a:gsLst>
                  <a:gs pos="0">
                    <a:srgbClr val="DF5F41"/>
                  </a:gs>
                  <a:gs pos="100000">
                    <a:srgbClr val="E20B2D"/>
                  </a:gs>
                </a:gsLst>
                <a:lin ang="13500000" scaled="1"/>
              </a:gradFill>
              <a:miter lim="400000"/>
            </a:ln>
            <a:effectLst/>
          </p:spPr>
          <p:txBody>
            <a:bodyPr lIns="25400" tIns="25400" rIns="25400" bIns="25400" anchor="ctr"/>
            <a:p>
              <a:pPr>
                <a:defRPr sz="3200"/>
              </a:pPr>
              <a:endParaRPr sz="16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endParaRPr>
            </a:p>
          </p:txBody>
        </p:sp>
        <p:sp>
          <p:nvSpPr>
            <p:cNvPr id="18" name="PA_库_Line "/>
            <p:cNvSpPr/>
            <p:nvPr>
              <p:custDataLst>
                <p:tags r:id="rId15"/>
              </p:custDataLst>
            </p:nvPr>
          </p:nvSpPr>
          <p:spPr>
            <a:xfrm>
              <a:off x="13496" y="5816"/>
              <a:ext cx="1433" cy="0"/>
            </a:xfrm>
            <a:prstGeom prst="line">
              <a:avLst/>
            </a:prstGeom>
            <a:ln w="12700">
              <a:gradFill>
                <a:gsLst>
                  <a:gs pos="0">
                    <a:srgbClr val="DF5F41"/>
                  </a:gs>
                  <a:gs pos="100000">
                    <a:srgbClr val="E20B2D"/>
                  </a:gs>
                </a:gsLst>
                <a:lin ang="13500000" scaled="1"/>
              </a:gradFill>
              <a:miter lim="400000"/>
            </a:ln>
            <a:effectLst/>
          </p:spPr>
          <p:txBody>
            <a:bodyPr lIns="25400" tIns="25400" rIns="25400" bIns="25400" anchor="ctr"/>
            <a:p>
              <a:pPr>
                <a:defRPr sz="3200"/>
              </a:pPr>
              <a:endParaRPr sz="1600" dirty="0">
                <a:solidFill>
                  <a:schemeClr val="bg1"/>
                </a:solidFill>
                <a:latin typeface="思源黑体" panose="020B0500000000090000" pitchFamily="34" charset="-122"/>
                <a:ea typeface="思源黑体" panose="020B0500000000090000" pitchFamily="34" charset="-122"/>
                <a:cs typeface="思源黑体 CN Regular"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4399482" y="191301"/>
            <a:ext cx="3393036"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856105" y="1449705"/>
            <a:ext cx="8680450" cy="3799205"/>
            <a:chOff x="2923" y="2283"/>
            <a:chExt cx="13670" cy="5983"/>
          </a:xfrm>
        </p:grpSpPr>
        <p:sp>
          <p:nvSpPr>
            <p:cNvPr id="7" name="Aitds9"/>
            <p:cNvSpPr/>
            <p:nvPr>
              <p:custDataLst>
                <p:tags r:id="rId3"/>
              </p:custDataLst>
            </p:nvPr>
          </p:nvSpPr>
          <p:spPr>
            <a:xfrm>
              <a:off x="2923" y="2283"/>
              <a:ext cx="12557" cy="725"/>
            </a:xfrm>
            <a:prstGeom prst="rect">
              <a:avLst/>
            </a:prstGeom>
          </p:spPr>
          <p:txBody>
            <a:bodyPr wrap="square">
              <a:spAutoFit/>
            </a:bodyPr>
            <a:p>
              <a:pPr lvl="0"/>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（三）重大战略成效显著</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grpSp>
          <p:nvGrpSpPr>
            <p:cNvPr id="27" name="组合 26"/>
            <p:cNvGrpSpPr/>
            <p:nvPr/>
          </p:nvGrpSpPr>
          <p:grpSpPr>
            <a:xfrm>
              <a:off x="12519" y="4093"/>
              <a:ext cx="1828" cy="3055"/>
              <a:chOff x="13029" y="4093"/>
              <a:chExt cx="1828" cy="3055"/>
            </a:xfrm>
          </p:grpSpPr>
          <p:sp>
            <p:nvSpPr>
              <p:cNvPr id="21" name="Freeform 2"/>
              <p:cNvSpPr/>
              <p:nvPr>
                <p:custDataLst>
                  <p:tags r:id="rId4"/>
                </p:custDataLst>
              </p:nvPr>
            </p:nvSpPr>
            <p:spPr bwMode="auto">
              <a:xfrm>
                <a:off x="13029" y="6326"/>
                <a:ext cx="185" cy="409"/>
              </a:xfrm>
              <a:custGeom>
                <a:avLst/>
                <a:gdLst>
                  <a:gd name="T0" fmla="*/ 29 w 29"/>
                  <a:gd name="T1" fmla="*/ 64 h 64"/>
                  <a:gd name="T2" fmla="*/ 0 w 29"/>
                  <a:gd name="T3" fmla="*/ 31 h 64"/>
                  <a:gd name="T4" fmla="*/ 29 w 29"/>
                  <a:gd name="T5" fmla="*/ 0 h 64"/>
                  <a:gd name="T6" fmla="*/ 29 w 29"/>
                  <a:gd name="T7" fmla="*/ 64 h 64"/>
                </a:gdLst>
                <a:ahLst/>
                <a:cxnLst>
                  <a:cxn ang="0">
                    <a:pos x="T0" y="T1"/>
                  </a:cxn>
                  <a:cxn ang="0">
                    <a:pos x="T2" y="T3"/>
                  </a:cxn>
                  <a:cxn ang="0">
                    <a:pos x="T4" y="T5"/>
                  </a:cxn>
                  <a:cxn ang="0">
                    <a:pos x="T6" y="T7"/>
                  </a:cxn>
                </a:cxnLst>
                <a:rect l="0" t="0" r="r" b="b"/>
                <a:pathLst>
                  <a:path w="29" h="64">
                    <a:moveTo>
                      <a:pt x="29" y="64"/>
                    </a:moveTo>
                    <a:lnTo>
                      <a:pt x="0" y="31"/>
                    </a:lnTo>
                    <a:lnTo>
                      <a:pt x="29" y="0"/>
                    </a:lnTo>
                    <a:lnTo>
                      <a:pt x="29"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sz="160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22" name="直角三角形 29"/>
              <p:cNvSpPr/>
              <p:nvPr>
                <p:custDataLst>
                  <p:tags r:id="rId5"/>
                </p:custDataLst>
              </p:nvPr>
            </p:nvSpPr>
            <p:spPr>
              <a:xfrm rot="16200000">
                <a:off x="13033" y="6288"/>
                <a:ext cx="229" cy="22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Freeform 1"/>
              <p:cNvSpPr/>
              <p:nvPr>
                <p:custDataLst>
                  <p:tags r:id="rId6"/>
                </p:custDataLst>
              </p:nvPr>
            </p:nvSpPr>
            <p:spPr bwMode="auto">
              <a:xfrm>
                <a:off x="13214" y="5379"/>
                <a:ext cx="896" cy="1344"/>
              </a:xfrm>
              <a:custGeom>
                <a:avLst/>
                <a:gdLst>
                  <a:gd name="T0" fmla="*/ 140 w 140"/>
                  <a:gd name="T1" fmla="*/ 0 h 210"/>
                  <a:gd name="T2" fmla="*/ 140 w 140"/>
                  <a:gd name="T3" fmla="*/ 210 h 210"/>
                  <a:gd name="T4" fmla="*/ 0 w 140"/>
                  <a:gd name="T5" fmla="*/ 210 h 210"/>
                  <a:gd name="T6" fmla="*/ 0 w 140"/>
                  <a:gd name="T7" fmla="*/ 148 h 210"/>
                  <a:gd name="T8" fmla="*/ 140 w 140"/>
                  <a:gd name="T9" fmla="*/ 0 h 210"/>
                </a:gdLst>
                <a:ahLst/>
                <a:cxnLst>
                  <a:cxn ang="0">
                    <a:pos x="T0" y="T1"/>
                  </a:cxn>
                  <a:cxn ang="0">
                    <a:pos x="T2" y="T3"/>
                  </a:cxn>
                  <a:cxn ang="0">
                    <a:pos x="T4" y="T5"/>
                  </a:cxn>
                  <a:cxn ang="0">
                    <a:pos x="T6" y="T7"/>
                  </a:cxn>
                  <a:cxn ang="0">
                    <a:pos x="T8" y="T9"/>
                  </a:cxn>
                </a:cxnLst>
                <a:rect l="0" t="0" r="r" b="b"/>
                <a:pathLst>
                  <a:path w="140" h="210">
                    <a:moveTo>
                      <a:pt x="140" y="0"/>
                    </a:moveTo>
                    <a:lnTo>
                      <a:pt x="140" y="210"/>
                    </a:lnTo>
                    <a:lnTo>
                      <a:pt x="0" y="210"/>
                    </a:lnTo>
                    <a:lnTo>
                      <a:pt x="0" y="148"/>
                    </a:lnTo>
                    <a:lnTo>
                      <a:pt x="14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sz="160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24" name="Freeform 3"/>
              <p:cNvSpPr/>
              <p:nvPr>
                <p:custDataLst>
                  <p:tags r:id="rId7"/>
                </p:custDataLst>
              </p:nvPr>
            </p:nvSpPr>
            <p:spPr bwMode="auto">
              <a:xfrm>
                <a:off x="13029" y="4093"/>
                <a:ext cx="1829" cy="2431"/>
              </a:xfrm>
              <a:custGeom>
                <a:avLst/>
                <a:gdLst>
                  <a:gd name="T0" fmla="*/ 0 w 286"/>
                  <a:gd name="T1" fmla="*/ 380 h 380"/>
                  <a:gd name="T2" fmla="*/ 0 w 286"/>
                  <a:gd name="T3" fmla="*/ 175 h 380"/>
                  <a:gd name="T4" fmla="*/ 141 w 286"/>
                  <a:gd name="T5" fmla="*/ 39 h 380"/>
                  <a:gd name="T6" fmla="*/ 95 w 286"/>
                  <a:gd name="T7" fmla="*/ 0 h 380"/>
                  <a:gd name="T8" fmla="*/ 286 w 286"/>
                  <a:gd name="T9" fmla="*/ 0 h 380"/>
                  <a:gd name="T10" fmla="*/ 286 w 286"/>
                  <a:gd name="T11" fmla="*/ 179 h 380"/>
                  <a:gd name="T12" fmla="*/ 236 w 286"/>
                  <a:gd name="T13" fmla="*/ 134 h 380"/>
                  <a:gd name="T14" fmla="*/ 0 w 286"/>
                  <a:gd name="T15" fmla="*/ 380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380">
                    <a:moveTo>
                      <a:pt x="0" y="380"/>
                    </a:moveTo>
                    <a:lnTo>
                      <a:pt x="0" y="175"/>
                    </a:lnTo>
                    <a:lnTo>
                      <a:pt x="141" y="39"/>
                    </a:lnTo>
                    <a:lnTo>
                      <a:pt x="95" y="0"/>
                    </a:lnTo>
                    <a:lnTo>
                      <a:pt x="286" y="0"/>
                    </a:lnTo>
                    <a:lnTo>
                      <a:pt x="286" y="179"/>
                    </a:lnTo>
                    <a:lnTo>
                      <a:pt x="236" y="134"/>
                    </a:lnTo>
                    <a:lnTo>
                      <a:pt x="0" y="380"/>
                    </a:lnTo>
                    <a:close/>
                  </a:path>
                </a:pathLst>
              </a:custGeom>
              <a:gradFill>
                <a:gsLst>
                  <a:gs pos="0">
                    <a:schemeClr val="accent1">
                      <a:lumMod val="40000"/>
                      <a:lumOff val="60000"/>
                    </a:schemeClr>
                  </a:gs>
                  <a:gs pos="100000">
                    <a:schemeClr val="accent1">
                      <a:lumMod val="60000"/>
                      <a:lumOff val="40000"/>
                    </a:schemeClr>
                  </a:gs>
                  <a:gs pos="30000">
                    <a:schemeClr val="accent1">
                      <a:lumMod val="60000"/>
                      <a:lumOff val="40000"/>
                    </a:schemeClr>
                  </a:gs>
                  <a:gs pos="99000">
                    <a:schemeClr val="accent1"/>
                  </a:gs>
                </a:gsLst>
                <a:lin ang="5400000" scaled="0"/>
              </a:gradFill>
              <a:ln>
                <a:noFill/>
              </a:ln>
            </p:spPr>
            <p:txBody>
              <a:bodyPr vert="horz" wrap="square" lIns="91440" tIns="45720" rIns="91440" bIns="45720" numCol="1" anchor="t" anchorCtr="0" compatLnSpc="1"/>
              <a:p>
                <a:endParaRPr lang="id-ID" sz="160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28" name="矩形 30"/>
              <p:cNvSpPr/>
              <p:nvPr>
                <p:custDataLst>
                  <p:tags r:id="rId8"/>
                </p:custDataLst>
              </p:nvPr>
            </p:nvSpPr>
            <p:spPr>
              <a:xfrm>
                <a:off x="13213" y="6754"/>
                <a:ext cx="896" cy="112"/>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31"/>
              <p:cNvSpPr/>
              <p:nvPr>
                <p:custDataLst>
                  <p:tags r:id="rId9"/>
                </p:custDataLst>
              </p:nvPr>
            </p:nvSpPr>
            <p:spPr>
              <a:xfrm>
                <a:off x="13249" y="6909"/>
                <a:ext cx="824" cy="97"/>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32"/>
              <p:cNvSpPr/>
              <p:nvPr>
                <p:custDataLst>
                  <p:tags r:id="rId10"/>
                </p:custDataLst>
              </p:nvPr>
            </p:nvSpPr>
            <p:spPr>
              <a:xfrm>
                <a:off x="13297" y="7052"/>
                <a:ext cx="731" cy="97"/>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4" name="文本框 106"/>
            <p:cNvSpPr txBox="1"/>
            <p:nvPr>
              <p:custDataLst>
                <p:tags r:id="rId11"/>
              </p:custDataLst>
            </p:nvPr>
          </p:nvSpPr>
          <p:spPr>
            <a:xfrm>
              <a:off x="3126" y="7452"/>
              <a:ext cx="5901" cy="814"/>
            </a:xfrm>
            <a:prstGeom prst="rect">
              <a:avLst/>
            </a:prstGeom>
            <a:noFill/>
          </p:spPr>
          <p:txBody>
            <a:bodyPr wrap="square" bIns="0" rtlCol="0" anchor="ctr" anchorCtr="0">
              <a:noAutofit/>
            </a:bodyPr>
            <a:p>
              <a:pPr lvl="0" algn="ctr">
                <a:buClrTx/>
                <a:buSzTx/>
                <a:buFontTx/>
              </a:pPr>
              <a:r>
                <a:rPr lang="zh-CN" altLang="en-US" sz="2200" b="1">
                  <a:solidFill>
                    <a:schemeClr val="tx1">
                      <a:lumMod val="95000"/>
                      <a:lumOff val="5000"/>
                    </a:schemeClr>
                  </a:solidFill>
                  <a:uFillTx/>
                  <a:latin typeface="微软雅黑" panose="020B0503020204020204" charset="-122"/>
                  <a:ea typeface="微软雅黑" panose="020B0503020204020204" charset="-122"/>
                  <a:cs typeface="思源黑体 CN Regular" panose="020B0500000000000000" charset="-122"/>
                  <a:sym typeface="+mn-ea"/>
                </a:rPr>
                <a:t>雄安新区建设取得新进展</a:t>
              </a:r>
              <a:endParaRPr lang="zh-CN" altLang="en-US" sz="2200" b="1">
                <a:solidFill>
                  <a:schemeClr val="tx1">
                    <a:lumMod val="95000"/>
                    <a:lumOff val="5000"/>
                  </a:schemeClr>
                </a:solidFill>
                <a:uFillTx/>
                <a:latin typeface="微软雅黑" panose="020B0503020204020204" charset="-122"/>
                <a:ea typeface="微软雅黑" panose="020B0503020204020204" charset="-122"/>
                <a:cs typeface="思源黑体 CN Regular" panose="020B0500000000000000" charset="-122"/>
                <a:sym typeface="+mn-ea"/>
              </a:endParaRPr>
            </a:p>
          </p:txBody>
        </p:sp>
        <p:sp>
          <p:nvSpPr>
            <p:cNvPr id="44" name="文本框 85"/>
            <p:cNvSpPr txBox="1"/>
            <p:nvPr>
              <p:custDataLst>
                <p:tags r:id="rId12"/>
              </p:custDataLst>
            </p:nvPr>
          </p:nvSpPr>
          <p:spPr>
            <a:xfrm>
              <a:off x="9671" y="7452"/>
              <a:ext cx="6923" cy="801"/>
            </a:xfrm>
            <a:prstGeom prst="rect">
              <a:avLst/>
            </a:prstGeom>
            <a:noFill/>
          </p:spPr>
          <p:txBody>
            <a:bodyPr wrap="square" bIns="0" rtlCol="0" anchor="ctr" anchorCtr="0">
              <a:noAutofit/>
            </a:bodyPr>
            <a:p>
              <a:pPr lvl="0" algn="ctr">
                <a:buClrTx/>
                <a:buSzTx/>
                <a:buFontTx/>
              </a:pPr>
              <a:r>
                <a:rPr lang="zh-CN" altLang="en-US" sz="2200" b="1">
                  <a:solidFill>
                    <a:schemeClr val="tx1">
                      <a:lumMod val="95000"/>
                      <a:lumOff val="5000"/>
                    </a:schemeClr>
                  </a:solidFill>
                  <a:uFillTx/>
                  <a:latin typeface="微软雅黑" panose="020B0503020204020204" charset="-122"/>
                  <a:ea typeface="微软雅黑" panose="020B0503020204020204" charset="-122"/>
                  <a:cs typeface="思源黑体 CN Regular" panose="020B0500000000000000" charset="-122"/>
                  <a:sym typeface="+mn-ea"/>
                </a:rPr>
                <a:t>京津冀协同发展呈现新气象</a:t>
              </a:r>
              <a:endParaRPr lang="zh-CN" altLang="en-US" sz="2200" b="1" spc="300">
                <a:solidFill>
                  <a:schemeClr val="tx1">
                    <a:lumMod val="95000"/>
                    <a:lumOff val="5000"/>
                  </a:schemeClr>
                </a:solidFill>
                <a:uFillTx/>
                <a:latin typeface="微软雅黑" panose="020B0503020204020204" charset="-122"/>
                <a:ea typeface="微软雅黑" panose="020B0503020204020204" charset="-122"/>
                <a:cs typeface="思源黑体 CN Regular" panose="020B0500000000000000" charset="-122"/>
                <a:sym typeface="+mn-ea"/>
              </a:endParaRPr>
            </a:p>
          </p:txBody>
        </p:sp>
        <p:grpSp>
          <p:nvGrpSpPr>
            <p:cNvPr id="26" name="组合 25"/>
            <p:cNvGrpSpPr/>
            <p:nvPr/>
          </p:nvGrpSpPr>
          <p:grpSpPr>
            <a:xfrm>
              <a:off x="5364" y="4093"/>
              <a:ext cx="1828" cy="3055"/>
              <a:chOff x="5874" y="4123"/>
              <a:chExt cx="1828" cy="3055"/>
            </a:xfrm>
          </p:grpSpPr>
          <p:sp>
            <p:nvSpPr>
              <p:cNvPr id="15" name="Freeform 2"/>
              <p:cNvSpPr/>
              <p:nvPr>
                <p:custDataLst>
                  <p:tags r:id="rId13"/>
                </p:custDataLst>
              </p:nvPr>
            </p:nvSpPr>
            <p:spPr bwMode="auto">
              <a:xfrm>
                <a:off x="5874" y="6356"/>
                <a:ext cx="185" cy="409"/>
              </a:xfrm>
              <a:custGeom>
                <a:avLst/>
                <a:gdLst>
                  <a:gd name="T0" fmla="*/ 29 w 29"/>
                  <a:gd name="T1" fmla="*/ 64 h 64"/>
                  <a:gd name="T2" fmla="*/ 0 w 29"/>
                  <a:gd name="T3" fmla="*/ 31 h 64"/>
                  <a:gd name="T4" fmla="*/ 29 w 29"/>
                  <a:gd name="T5" fmla="*/ 0 h 64"/>
                  <a:gd name="T6" fmla="*/ 29 w 29"/>
                  <a:gd name="T7" fmla="*/ 64 h 64"/>
                </a:gdLst>
                <a:ahLst/>
                <a:cxnLst>
                  <a:cxn ang="0">
                    <a:pos x="T0" y="T1"/>
                  </a:cxn>
                  <a:cxn ang="0">
                    <a:pos x="T2" y="T3"/>
                  </a:cxn>
                  <a:cxn ang="0">
                    <a:pos x="T4" y="T5"/>
                  </a:cxn>
                  <a:cxn ang="0">
                    <a:pos x="T6" y="T7"/>
                  </a:cxn>
                </a:cxnLst>
                <a:rect l="0" t="0" r="r" b="b"/>
                <a:pathLst>
                  <a:path w="29" h="64">
                    <a:moveTo>
                      <a:pt x="29" y="64"/>
                    </a:moveTo>
                    <a:lnTo>
                      <a:pt x="0" y="31"/>
                    </a:lnTo>
                    <a:lnTo>
                      <a:pt x="29" y="0"/>
                    </a:lnTo>
                    <a:lnTo>
                      <a:pt x="29"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sz="160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16" name="直角三角形 29"/>
              <p:cNvSpPr/>
              <p:nvPr>
                <p:custDataLst>
                  <p:tags r:id="rId14"/>
                </p:custDataLst>
              </p:nvPr>
            </p:nvSpPr>
            <p:spPr>
              <a:xfrm rot="16200000">
                <a:off x="5878" y="6318"/>
                <a:ext cx="229" cy="22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Freeform 1"/>
              <p:cNvSpPr/>
              <p:nvPr>
                <p:custDataLst>
                  <p:tags r:id="rId15"/>
                </p:custDataLst>
              </p:nvPr>
            </p:nvSpPr>
            <p:spPr bwMode="auto">
              <a:xfrm>
                <a:off x="6059" y="5409"/>
                <a:ext cx="896" cy="1344"/>
              </a:xfrm>
              <a:custGeom>
                <a:avLst/>
                <a:gdLst>
                  <a:gd name="T0" fmla="*/ 140 w 140"/>
                  <a:gd name="T1" fmla="*/ 0 h 210"/>
                  <a:gd name="T2" fmla="*/ 140 w 140"/>
                  <a:gd name="T3" fmla="*/ 210 h 210"/>
                  <a:gd name="T4" fmla="*/ 0 w 140"/>
                  <a:gd name="T5" fmla="*/ 210 h 210"/>
                  <a:gd name="T6" fmla="*/ 0 w 140"/>
                  <a:gd name="T7" fmla="*/ 148 h 210"/>
                  <a:gd name="T8" fmla="*/ 140 w 140"/>
                  <a:gd name="T9" fmla="*/ 0 h 210"/>
                </a:gdLst>
                <a:ahLst/>
                <a:cxnLst>
                  <a:cxn ang="0">
                    <a:pos x="T0" y="T1"/>
                  </a:cxn>
                  <a:cxn ang="0">
                    <a:pos x="T2" y="T3"/>
                  </a:cxn>
                  <a:cxn ang="0">
                    <a:pos x="T4" y="T5"/>
                  </a:cxn>
                  <a:cxn ang="0">
                    <a:pos x="T6" y="T7"/>
                  </a:cxn>
                  <a:cxn ang="0">
                    <a:pos x="T8" y="T9"/>
                  </a:cxn>
                </a:cxnLst>
                <a:rect l="0" t="0" r="r" b="b"/>
                <a:pathLst>
                  <a:path w="140" h="210">
                    <a:moveTo>
                      <a:pt x="140" y="0"/>
                    </a:moveTo>
                    <a:lnTo>
                      <a:pt x="140" y="210"/>
                    </a:lnTo>
                    <a:lnTo>
                      <a:pt x="0" y="210"/>
                    </a:lnTo>
                    <a:lnTo>
                      <a:pt x="0" y="148"/>
                    </a:lnTo>
                    <a:lnTo>
                      <a:pt x="14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sz="160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18" name="Freeform 3"/>
              <p:cNvSpPr/>
              <p:nvPr>
                <p:custDataLst>
                  <p:tags r:id="rId16"/>
                </p:custDataLst>
              </p:nvPr>
            </p:nvSpPr>
            <p:spPr bwMode="auto">
              <a:xfrm>
                <a:off x="5874" y="4123"/>
                <a:ext cx="1829" cy="2431"/>
              </a:xfrm>
              <a:custGeom>
                <a:avLst/>
                <a:gdLst>
                  <a:gd name="T0" fmla="*/ 0 w 286"/>
                  <a:gd name="T1" fmla="*/ 380 h 380"/>
                  <a:gd name="T2" fmla="*/ 0 w 286"/>
                  <a:gd name="T3" fmla="*/ 175 h 380"/>
                  <a:gd name="T4" fmla="*/ 141 w 286"/>
                  <a:gd name="T5" fmla="*/ 39 h 380"/>
                  <a:gd name="T6" fmla="*/ 95 w 286"/>
                  <a:gd name="T7" fmla="*/ 0 h 380"/>
                  <a:gd name="T8" fmla="*/ 286 w 286"/>
                  <a:gd name="T9" fmla="*/ 0 h 380"/>
                  <a:gd name="T10" fmla="*/ 286 w 286"/>
                  <a:gd name="T11" fmla="*/ 179 h 380"/>
                  <a:gd name="T12" fmla="*/ 236 w 286"/>
                  <a:gd name="T13" fmla="*/ 134 h 380"/>
                  <a:gd name="T14" fmla="*/ 0 w 286"/>
                  <a:gd name="T15" fmla="*/ 380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380">
                    <a:moveTo>
                      <a:pt x="0" y="380"/>
                    </a:moveTo>
                    <a:lnTo>
                      <a:pt x="0" y="175"/>
                    </a:lnTo>
                    <a:lnTo>
                      <a:pt x="141" y="39"/>
                    </a:lnTo>
                    <a:lnTo>
                      <a:pt x="95" y="0"/>
                    </a:lnTo>
                    <a:lnTo>
                      <a:pt x="286" y="0"/>
                    </a:lnTo>
                    <a:lnTo>
                      <a:pt x="286" y="179"/>
                    </a:lnTo>
                    <a:lnTo>
                      <a:pt x="236" y="134"/>
                    </a:lnTo>
                    <a:lnTo>
                      <a:pt x="0" y="380"/>
                    </a:lnTo>
                    <a:close/>
                  </a:path>
                </a:pathLst>
              </a:custGeom>
              <a:gradFill>
                <a:gsLst>
                  <a:gs pos="0">
                    <a:schemeClr val="accent1">
                      <a:lumMod val="40000"/>
                      <a:lumOff val="60000"/>
                    </a:schemeClr>
                  </a:gs>
                  <a:gs pos="100000">
                    <a:schemeClr val="accent1">
                      <a:lumMod val="60000"/>
                      <a:lumOff val="40000"/>
                    </a:schemeClr>
                  </a:gs>
                  <a:gs pos="30000">
                    <a:schemeClr val="accent1">
                      <a:lumMod val="60000"/>
                      <a:lumOff val="40000"/>
                    </a:schemeClr>
                  </a:gs>
                  <a:gs pos="99000">
                    <a:schemeClr val="accent1"/>
                  </a:gs>
                </a:gsLst>
                <a:lin ang="5400000" scaled="0"/>
              </a:gradFill>
              <a:ln>
                <a:noFill/>
              </a:ln>
            </p:spPr>
            <p:txBody>
              <a:bodyPr vert="horz" wrap="square" lIns="91440" tIns="45720" rIns="91440" bIns="45720" numCol="1" anchor="t" anchorCtr="0" compatLnSpc="1"/>
              <a:p>
                <a:endParaRPr lang="id-ID" sz="160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19" name="矩形 30"/>
              <p:cNvSpPr/>
              <p:nvPr>
                <p:custDataLst>
                  <p:tags r:id="rId17"/>
                </p:custDataLst>
              </p:nvPr>
            </p:nvSpPr>
            <p:spPr>
              <a:xfrm>
                <a:off x="6058" y="6784"/>
                <a:ext cx="896" cy="112"/>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31"/>
              <p:cNvSpPr/>
              <p:nvPr>
                <p:custDataLst>
                  <p:tags r:id="rId18"/>
                </p:custDataLst>
              </p:nvPr>
            </p:nvSpPr>
            <p:spPr>
              <a:xfrm>
                <a:off x="6094" y="6939"/>
                <a:ext cx="824" cy="97"/>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32"/>
              <p:cNvSpPr/>
              <p:nvPr>
                <p:custDataLst>
                  <p:tags r:id="rId19"/>
                </p:custDataLst>
              </p:nvPr>
            </p:nvSpPr>
            <p:spPr>
              <a:xfrm>
                <a:off x="6142" y="7082"/>
                <a:ext cx="731" cy="97"/>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微信截图_20240115172632"/>
          <p:cNvPicPr>
            <a:picLocks noChangeAspect="1"/>
          </p:cNvPicPr>
          <p:nvPr/>
        </p:nvPicPr>
        <p:blipFill>
          <a:blip r:embed="rId2"/>
          <a:stretch>
            <a:fillRect/>
          </a:stretch>
        </p:blipFill>
        <p:spPr>
          <a:xfrm>
            <a:off x="0" y="3810"/>
            <a:ext cx="12191365" cy="901065"/>
          </a:xfrm>
          <a:prstGeom prst="rect">
            <a:avLst/>
          </a:prstGeom>
        </p:spPr>
      </p:pic>
      <p:sp>
        <p:nvSpPr>
          <p:cNvPr id="52" name="Gloria的作品3"/>
          <p:cNvSpPr txBox="1"/>
          <p:nvPr/>
        </p:nvSpPr>
        <p:spPr>
          <a:xfrm>
            <a:off x="4399482" y="191301"/>
            <a:ext cx="3393036" cy="5219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sym typeface="+mn-ea"/>
              </a:rPr>
              <a:t>年工作回顾</a:t>
            </a:r>
            <a:endParaRPr kumimoji="0" lang="zh-CN" altLang="en-US" sz="2800" b="1" i="0" u="none" strike="noStrike" kern="1200" cap="none" spc="0" normalizeH="0" baseline="0" noProof="0" dirty="0">
              <a:ln>
                <a:noFill/>
              </a:ln>
              <a:gradFill>
                <a:gsLst>
                  <a:gs pos="0">
                    <a:srgbClr val="FFEBCD"/>
                  </a:gs>
                  <a:gs pos="100000">
                    <a:srgbClr val="F8B25E"/>
                  </a:gs>
                </a:gsLst>
                <a:lin ang="5400000" scaled="1"/>
              </a:gradFill>
              <a:uLnTx/>
              <a:uFillTx/>
              <a:latin typeface="微软雅黑" panose="020B0503020204020204" charset="-122"/>
              <a:ea typeface="微软雅黑" panose="020B0503020204020204" charset="-122"/>
              <a:cs typeface="微软雅黑" panose="020B0503020204020204" charset="-122"/>
            </a:endParaRPr>
          </a:p>
        </p:txBody>
      </p:sp>
      <p:cxnSp>
        <p:nvCxnSpPr>
          <p:cNvPr id="53" name="Gloria的作品4"/>
          <p:cNvCxnSpPr/>
          <p:nvPr/>
        </p:nvCxnSpPr>
        <p:spPr>
          <a:xfrm>
            <a:off x="7775236"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Gloria的作品5"/>
          <p:cNvCxnSpPr/>
          <p:nvPr/>
        </p:nvCxnSpPr>
        <p:spPr>
          <a:xfrm flipH="1">
            <a:off x="1963769" y="423074"/>
            <a:ext cx="2452996" cy="0"/>
          </a:xfrm>
          <a:prstGeom prst="line">
            <a:avLst/>
          </a:prstGeom>
          <a:ln w="25400" cap="rnd">
            <a:gradFill>
              <a:gsLst>
                <a:gs pos="0">
                  <a:srgbClr val="FAC481"/>
                </a:gs>
                <a:gs pos="100000">
                  <a:srgbClr val="A70C0A">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856105" y="1449705"/>
            <a:ext cx="7973060" cy="3553460"/>
            <a:chOff x="2923" y="2283"/>
            <a:chExt cx="12556" cy="5596"/>
          </a:xfrm>
        </p:grpSpPr>
        <p:sp>
          <p:nvSpPr>
            <p:cNvPr id="7" name="Aitds9"/>
            <p:cNvSpPr/>
            <p:nvPr>
              <p:custDataLst>
                <p:tags r:id="rId3"/>
              </p:custDataLst>
            </p:nvPr>
          </p:nvSpPr>
          <p:spPr>
            <a:xfrm>
              <a:off x="2923" y="2283"/>
              <a:ext cx="12557" cy="725"/>
            </a:xfrm>
            <a:prstGeom prst="rect">
              <a:avLst/>
            </a:prstGeom>
          </p:spPr>
          <p:txBody>
            <a:bodyPr wrap="square">
              <a:spAutoFit/>
            </a:bodyPr>
            <a:p>
              <a:pPr lvl="0"/>
              <a:r>
                <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sym typeface="+mn-ea"/>
                </a:rPr>
                <a:t>（四）转型升级步伐坚实</a:t>
              </a:r>
              <a:endParaRPr lang="zh-CN" altLang="en-US" sz="2400" b="1" dirty="0">
                <a:solidFill>
                  <a:srgbClr val="C00000"/>
                </a:solidFill>
                <a:latin typeface="微软雅黑" panose="020B0503020204020204" charset="-122"/>
                <a:ea typeface="微软雅黑" panose="020B0503020204020204" charset="-122"/>
                <a:cs typeface="Gisha" panose="020B0502040204020203" pitchFamily="34" charset="-79"/>
              </a:endParaRPr>
            </a:p>
          </p:txBody>
        </p:sp>
        <p:sp>
          <p:nvSpPr>
            <p:cNvPr id="47" name="Freeform 17"/>
            <p:cNvSpPr/>
            <p:nvPr/>
          </p:nvSpPr>
          <p:spPr bwMode="auto">
            <a:xfrm rot="2220170" flipH="1">
              <a:off x="7620" y="6051"/>
              <a:ext cx="1037" cy="1039"/>
            </a:xfrm>
            <a:custGeom>
              <a:avLst/>
              <a:gdLst>
                <a:gd name="T0" fmla="*/ 338 w 494"/>
                <a:gd name="T1" fmla="*/ 112 h 494"/>
                <a:gd name="T2" fmla="*/ 494 w 494"/>
                <a:gd name="T3" fmla="*/ 26 h 494"/>
                <a:gd name="T4" fmla="*/ 494 w 494"/>
                <a:gd name="T5" fmla="*/ 26 h 494"/>
                <a:gd name="T6" fmla="*/ 494 w 494"/>
                <a:gd name="T7" fmla="*/ 25 h 494"/>
                <a:gd name="T8" fmla="*/ 494 w 494"/>
                <a:gd name="T9" fmla="*/ 25 h 494"/>
                <a:gd name="T10" fmla="*/ 494 w 494"/>
                <a:gd name="T11" fmla="*/ 25 h 494"/>
                <a:gd name="T12" fmla="*/ 296 w 494"/>
                <a:gd name="T13" fmla="*/ 8 h 494"/>
                <a:gd name="T14" fmla="*/ 313 w 494"/>
                <a:gd name="T15" fmla="*/ 18 h 494"/>
                <a:gd name="T16" fmla="*/ 329 w 494"/>
                <a:gd name="T17" fmla="*/ 28 h 494"/>
                <a:gd name="T18" fmla="*/ 327 w 494"/>
                <a:gd name="T19" fmla="*/ 29 h 494"/>
                <a:gd name="T20" fmla="*/ 321 w 494"/>
                <a:gd name="T21" fmla="*/ 31 h 494"/>
                <a:gd name="T22" fmla="*/ 298 w 494"/>
                <a:gd name="T23" fmla="*/ 40 h 494"/>
                <a:gd name="T24" fmla="*/ 290 w 494"/>
                <a:gd name="T25" fmla="*/ 44 h 494"/>
                <a:gd name="T26" fmla="*/ 278 w 494"/>
                <a:gd name="T27" fmla="*/ 50 h 494"/>
                <a:gd name="T28" fmla="*/ 266 w 494"/>
                <a:gd name="T29" fmla="*/ 56 h 494"/>
                <a:gd name="T30" fmla="*/ 240 w 494"/>
                <a:gd name="T31" fmla="*/ 70 h 494"/>
                <a:gd name="T32" fmla="*/ 228 w 494"/>
                <a:gd name="T33" fmla="*/ 78 h 494"/>
                <a:gd name="T34" fmla="*/ 215 w 494"/>
                <a:gd name="T35" fmla="*/ 86 h 494"/>
                <a:gd name="T36" fmla="*/ 190 w 494"/>
                <a:gd name="T37" fmla="*/ 105 h 494"/>
                <a:gd name="T38" fmla="*/ 177 w 494"/>
                <a:gd name="T39" fmla="*/ 115 h 494"/>
                <a:gd name="T40" fmla="*/ 165 w 494"/>
                <a:gd name="T41" fmla="*/ 125 h 494"/>
                <a:gd name="T42" fmla="*/ 119 w 494"/>
                <a:gd name="T43" fmla="*/ 172 h 494"/>
                <a:gd name="T44" fmla="*/ 49 w 494"/>
                <a:gd name="T45" fmla="*/ 279 h 494"/>
                <a:gd name="T46" fmla="*/ 12 w 494"/>
                <a:gd name="T47" fmla="*/ 385 h 494"/>
                <a:gd name="T48" fmla="*/ 1 w 494"/>
                <a:gd name="T49" fmla="*/ 464 h 494"/>
                <a:gd name="T50" fmla="*/ 0 w 494"/>
                <a:gd name="T51" fmla="*/ 486 h 494"/>
                <a:gd name="T52" fmla="*/ 0 w 494"/>
                <a:gd name="T53" fmla="*/ 494 h 494"/>
                <a:gd name="T54" fmla="*/ 51 w 494"/>
                <a:gd name="T55" fmla="*/ 494 h 494"/>
                <a:gd name="T56" fmla="*/ 51 w 494"/>
                <a:gd name="T57" fmla="*/ 487 h 494"/>
                <a:gd name="T58" fmla="*/ 52 w 494"/>
                <a:gd name="T59" fmla="*/ 467 h 494"/>
                <a:gd name="T60" fmla="*/ 62 w 494"/>
                <a:gd name="T61" fmla="*/ 396 h 494"/>
                <a:gd name="T62" fmla="*/ 95 w 494"/>
                <a:gd name="T63" fmla="*/ 302 h 494"/>
                <a:gd name="T64" fmla="*/ 158 w 494"/>
                <a:gd name="T65" fmla="*/ 205 h 494"/>
                <a:gd name="T66" fmla="*/ 199 w 494"/>
                <a:gd name="T67" fmla="*/ 164 h 494"/>
                <a:gd name="T68" fmla="*/ 210 w 494"/>
                <a:gd name="T69" fmla="*/ 154 h 494"/>
                <a:gd name="T70" fmla="*/ 221 w 494"/>
                <a:gd name="T71" fmla="*/ 145 h 494"/>
                <a:gd name="T72" fmla="*/ 244 w 494"/>
                <a:gd name="T73" fmla="*/ 128 h 494"/>
                <a:gd name="T74" fmla="*/ 255 w 494"/>
                <a:gd name="T75" fmla="*/ 121 h 494"/>
                <a:gd name="T76" fmla="*/ 266 w 494"/>
                <a:gd name="T77" fmla="*/ 114 h 494"/>
                <a:gd name="T78" fmla="*/ 289 w 494"/>
                <a:gd name="T79" fmla="*/ 101 h 494"/>
                <a:gd name="T80" fmla="*/ 300 w 494"/>
                <a:gd name="T81" fmla="*/ 95 h 494"/>
                <a:gd name="T82" fmla="*/ 311 w 494"/>
                <a:gd name="T83" fmla="*/ 90 h 494"/>
                <a:gd name="T84" fmla="*/ 318 w 494"/>
                <a:gd name="T85" fmla="*/ 87 h 494"/>
                <a:gd name="T86" fmla="*/ 338 w 494"/>
                <a:gd name="T87" fmla="*/ 79 h 494"/>
                <a:gd name="T88" fmla="*/ 344 w 494"/>
                <a:gd name="T89" fmla="*/ 77 h 494"/>
                <a:gd name="T90" fmla="*/ 346 w 494"/>
                <a:gd name="T91" fmla="*/ 76 h 494"/>
                <a:gd name="T92" fmla="*/ 342 w 494"/>
                <a:gd name="T93" fmla="*/ 94 h 494"/>
                <a:gd name="T94" fmla="*/ 338 w 494"/>
                <a:gd name="T95" fmla="*/ 11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4" h="494">
                  <a:moveTo>
                    <a:pt x="338" y="112"/>
                  </a:moveTo>
                  <a:cubicBezTo>
                    <a:pt x="380" y="75"/>
                    <a:pt x="433" y="44"/>
                    <a:pt x="494" y="26"/>
                  </a:cubicBezTo>
                  <a:cubicBezTo>
                    <a:pt x="494" y="26"/>
                    <a:pt x="494" y="26"/>
                    <a:pt x="494" y="26"/>
                  </a:cubicBezTo>
                  <a:cubicBezTo>
                    <a:pt x="494" y="25"/>
                    <a:pt x="494" y="25"/>
                    <a:pt x="494" y="25"/>
                  </a:cubicBezTo>
                  <a:cubicBezTo>
                    <a:pt x="494" y="25"/>
                    <a:pt x="494" y="25"/>
                    <a:pt x="494" y="25"/>
                  </a:cubicBezTo>
                  <a:cubicBezTo>
                    <a:pt x="494" y="25"/>
                    <a:pt x="494" y="25"/>
                    <a:pt x="494" y="25"/>
                  </a:cubicBezTo>
                  <a:cubicBezTo>
                    <a:pt x="433" y="7"/>
                    <a:pt x="366" y="0"/>
                    <a:pt x="296" y="8"/>
                  </a:cubicBezTo>
                  <a:cubicBezTo>
                    <a:pt x="296" y="8"/>
                    <a:pt x="305" y="13"/>
                    <a:pt x="313" y="18"/>
                  </a:cubicBezTo>
                  <a:cubicBezTo>
                    <a:pt x="321" y="23"/>
                    <a:pt x="329" y="28"/>
                    <a:pt x="329" y="28"/>
                  </a:cubicBezTo>
                  <a:cubicBezTo>
                    <a:pt x="329" y="28"/>
                    <a:pt x="328" y="28"/>
                    <a:pt x="327" y="29"/>
                  </a:cubicBezTo>
                  <a:cubicBezTo>
                    <a:pt x="325" y="29"/>
                    <a:pt x="323" y="30"/>
                    <a:pt x="321" y="31"/>
                  </a:cubicBezTo>
                  <a:cubicBezTo>
                    <a:pt x="315" y="34"/>
                    <a:pt x="307" y="36"/>
                    <a:pt x="298" y="40"/>
                  </a:cubicBezTo>
                  <a:cubicBezTo>
                    <a:pt x="296" y="42"/>
                    <a:pt x="293" y="43"/>
                    <a:pt x="290" y="44"/>
                  </a:cubicBezTo>
                  <a:cubicBezTo>
                    <a:pt x="286" y="46"/>
                    <a:pt x="282" y="48"/>
                    <a:pt x="278" y="50"/>
                  </a:cubicBezTo>
                  <a:cubicBezTo>
                    <a:pt x="274" y="52"/>
                    <a:pt x="270" y="54"/>
                    <a:pt x="266" y="56"/>
                  </a:cubicBezTo>
                  <a:cubicBezTo>
                    <a:pt x="257" y="60"/>
                    <a:pt x="249" y="65"/>
                    <a:pt x="240" y="70"/>
                  </a:cubicBezTo>
                  <a:cubicBezTo>
                    <a:pt x="236" y="72"/>
                    <a:pt x="232" y="75"/>
                    <a:pt x="228" y="78"/>
                  </a:cubicBezTo>
                  <a:cubicBezTo>
                    <a:pt x="223" y="81"/>
                    <a:pt x="219" y="83"/>
                    <a:pt x="215" y="86"/>
                  </a:cubicBezTo>
                  <a:cubicBezTo>
                    <a:pt x="207" y="92"/>
                    <a:pt x="198" y="98"/>
                    <a:pt x="190" y="105"/>
                  </a:cubicBezTo>
                  <a:cubicBezTo>
                    <a:pt x="186" y="108"/>
                    <a:pt x="181" y="111"/>
                    <a:pt x="177" y="115"/>
                  </a:cubicBezTo>
                  <a:cubicBezTo>
                    <a:pt x="173" y="118"/>
                    <a:pt x="169" y="122"/>
                    <a:pt x="165" y="125"/>
                  </a:cubicBezTo>
                  <a:cubicBezTo>
                    <a:pt x="149" y="140"/>
                    <a:pt x="133" y="155"/>
                    <a:pt x="119" y="172"/>
                  </a:cubicBezTo>
                  <a:cubicBezTo>
                    <a:pt x="91" y="205"/>
                    <a:pt x="67" y="242"/>
                    <a:pt x="49" y="279"/>
                  </a:cubicBezTo>
                  <a:cubicBezTo>
                    <a:pt x="31" y="316"/>
                    <a:pt x="19" y="353"/>
                    <a:pt x="12" y="385"/>
                  </a:cubicBezTo>
                  <a:cubicBezTo>
                    <a:pt x="5" y="417"/>
                    <a:pt x="2" y="445"/>
                    <a:pt x="1" y="464"/>
                  </a:cubicBezTo>
                  <a:cubicBezTo>
                    <a:pt x="0" y="473"/>
                    <a:pt x="0" y="481"/>
                    <a:pt x="0" y="486"/>
                  </a:cubicBezTo>
                  <a:cubicBezTo>
                    <a:pt x="0" y="491"/>
                    <a:pt x="0" y="494"/>
                    <a:pt x="0" y="494"/>
                  </a:cubicBezTo>
                  <a:cubicBezTo>
                    <a:pt x="51" y="494"/>
                    <a:pt x="51" y="494"/>
                    <a:pt x="51" y="494"/>
                  </a:cubicBezTo>
                  <a:cubicBezTo>
                    <a:pt x="51" y="494"/>
                    <a:pt x="51" y="491"/>
                    <a:pt x="51" y="487"/>
                  </a:cubicBezTo>
                  <a:cubicBezTo>
                    <a:pt x="51" y="482"/>
                    <a:pt x="51" y="475"/>
                    <a:pt x="52" y="467"/>
                  </a:cubicBezTo>
                  <a:cubicBezTo>
                    <a:pt x="53" y="450"/>
                    <a:pt x="55" y="425"/>
                    <a:pt x="62" y="396"/>
                  </a:cubicBezTo>
                  <a:cubicBezTo>
                    <a:pt x="68" y="368"/>
                    <a:pt x="79" y="335"/>
                    <a:pt x="95" y="302"/>
                  </a:cubicBezTo>
                  <a:cubicBezTo>
                    <a:pt x="111" y="269"/>
                    <a:pt x="132" y="235"/>
                    <a:pt x="158" y="205"/>
                  </a:cubicBezTo>
                  <a:cubicBezTo>
                    <a:pt x="171" y="190"/>
                    <a:pt x="185" y="177"/>
                    <a:pt x="199" y="164"/>
                  </a:cubicBezTo>
                  <a:cubicBezTo>
                    <a:pt x="203" y="160"/>
                    <a:pt x="206" y="157"/>
                    <a:pt x="210" y="154"/>
                  </a:cubicBezTo>
                  <a:cubicBezTo>
                    <a:pt x="213" y="151"/>
                    <a:pt x="217" y="148"/>
                    <a:pt x="221" y="145"/>
                  </a:cubicBezTo>
                  <a:cubicBezTo>
                    <a:pt x="228" y="139"/>
                    <a:pt x="236" y="134"/>
                    <a:pt x="244" y="128"/>
                  </a:cubicBezTo>
                  <a:cubicBezTo>
                    <a:pt x="247" y="126"/>
                    <a:pt x="251" y="123"/>
                    <a:pt x="255" y="121"/>
                  </a:cubicBezTo>
                  <a:cubicBezTo>
                    <a:pt x="259" y="119"/>
                    <a:pt x="263" y="116"/>
                    <a:pt x="266" y="114"/>
                  </a:cubicBezTo>
                  <a:cubicBezTo>
                    <a:pt x="274" y="110"/>
                    <a:pt x="281" y="105"/>
                    <a:pt x="289" y="101"/>
                  </a:cubicBezTo>
                  <a:cubicBezTo>
                    <a:pt x="293" y="99"/>
                    <a:pt x="297" y="97"/>
                    <a:pt x="300" y="95"/>
                  </a:cubicBezTo>
                  <a:cubicBezTo>
                    <a:pt x="304" y="94"/>
                    <a:pt x="308" y="92"/>
                    <a:pt x="311" y="90"/>
                  </a:cubicBezTo>
                  <a:cubicBezTo>
                    <a:pt x="314" y="89"/>
                    <a:pt x="316" y="88"/>
                    <a:pt x="318" y="87"/>
                  </a:cubicBezTo>
                  <a:cubicBezTo>
                    <a:pt x="327" y="84"/>
                    <a:pt x="334" y="81"/>
                    <a:pt x="338" y="79"/>
                  </a:cubicBezTo>
                  <a:cubicBezTo>
                    <a:pt x="341" y="78"/>
                    <a:pt x="343" y="77"/>
                    <a:pt x="344" y="77"/>
                  </a:cubicBezTo>
                  <a:cubicBezTo>
                    <a:pt x="345" y="77"/>
                    <a:pt x="346" y="76"/>
                    <a:pt x="346" y="76"/>
                  </a:cubicBezTo>
                  <a:cubicBezTo>
                    <a:pt x="346" y="76"/>
                    <a:pt x="344" y="85"/>
                    <a:pt x="342" y="94"/>
                  </a:cubicBezTo>
                  <a:cubicBezTo>
                    <a:pt x="340" y="103"/>
                    <a:pt x="338" y="112"/>
                    <a:pt x="338" y="112"/>
                  </a:cubicBezTo>
                  <a:close/>
                </a:path>
              </a:pathLst>
            </a:custGeom>
            <a:solidFill>
              <a:srgbClr val="DB1F1B">
                <a:alpha val="50000"/>
              </a:srgbClr>
            </a:solidFill>
            <a:ln>
              <a:noFill/>
            </a:ln>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48" name="Freeform 19"/>
            <p:cNvSpPr/>
            <p:nvPr/>
          </p:nvSpPr>
          <p:spPr bwMode="auto">
            <a:xfrm rot="2220170" flipH="1">
              <a:off x="4554" y="3886"/>
              <a:ext cx="342" cy="1207"/>
            </a:xfrm>
            <a:custGeom>
              <a:avLst/>
              <a:gdLst>
                <a:gd name="T0" fmla="*/ 152 w 163"/>
                <a:gd name="T1" fmla="*/ 128 h 574"/>
                <a:gd name="T2" fmla="*/ 0 w 163"/>
                <a:gd name="T3" fmla="*/ 1 h 574"/>
                <a:gd name="T4" fmla="*/ 0 w 163"/>
                <a:gd name="T5" fmla="*/ 0 h 574"/>
                <a:gd name="T6" fmla="*/ 0 w 163"/>
                <a:gd name="T7" fmla="*/ 0 h 574"/>
                <a:gd name="T8" fmla="*/ 0 w 163"/>
                <a:gd name="T9" fmla="*/ 0 h 574"/>
                <a:gd name="T10" fmla="*/ 0 w 163"/>
                <a:gd name="T11" fmla="*/ 1 h 574"/>
                <a:gd name="T12" fmla="*/ 49 w 163"/>
                <a:gd name="T13" fmla="*/ 171 h 574"/>
                <a:gd name="T14" fmla="*/ 59 w 163"/>
                <a:gd name="T15" fmla="*/ 156 h 574"/>
                <a:gd name="T16" fmla="*/ 68 w 163"/>
                <a:gd name="T17" fmla="*/ 141 h 574"/>
                <a:gd name="T18" fmla="*/ 72 w 163"/>
                <a:gd name="T19" fmla="*/ 148 h 574"/>
                <a:gd name="T20" fmla="*/ 80 w 163"/>
                <a:gd name="T21" fmla="*/ 168 h 574"/>
                <a:gd name="T22" fmla="*/ 82 w 163"/>
                <a:gd name="T23" fmla="*/ 171 h 574"/>
                <a:gd name="T24" fmla="*/ 83 w 163"/>
                <a:gd name="T25" fmla="*/ 175 h 574"/>
                <a:gd name="T26" fmla="*/ 89 w 163"/>
                <a:gd name="T27" fmla="*/ 193 h 574"/>
                <a:gd name="T28" fmla="*/ 95 w 163"/>
                <a:gd name="T29" fmla="*/ 212 h 574"/>
                <a:gd name="T30" fmla="*/ 98 w 163"/>
                <a:gd name="T31" fmla="*/ 221 h 574"/>
                <a:gd name="T32" fmla="*/ 100 w 163"/>
                <a:gd name="T33" fmla="*/ 232 h 574"/>
                <a:gd name="T34" fmla="*/ 108 w 163"/>
                <a:gd name="T35" fmla="*/ 274 h 574"/>
                <a:gd name="T36" fmla="*/ 111 w 163"/>
                <a:gd name="T37" fmla="*/ 319 h 574"/>
                <a:gd name="T38" fmla="*/ 86 w 163"/>
                <a:gd name="T39" fmla="*/ 481 h 574"/>
                <a:gd name="T40" fmla="*/ 64 w 163"/>
                <a:gd name="T41" fmla="*/ 530 h 574"/>
                <a:gd name="T42" fmla="*/ 57 w 163"/>
                <a:gd name="T43" fmla="*/ 544 h 574"/>
                <a:gd name="T44" fmla="*/ 55 w 163"/>
                <a:gd name="T45" fmla="*/ 549 h 574"/>
                <a:gd name="T46" fmla="*/ 99 w 163"/>
                <a:gd name="T47" fmla="*/ 574 h 574"/>
                <a:gd name="T48" fmla="*/ 102 w 163"/>
                <a:gd name="T49" fmla="*/ 568 h 574"/>
                <a:gd name="T50" fmla="*/ 110 w 163"/>
                <a:gd name="T51" fmla="*/ 553 h 574"/>
                <a:gd name="T52" fmla="*/ 134 w 163"/>
                <a:gd name="T53" fmla="*/ 498 h 574"/>
                <a:gd name="T54" fmla="*/ 155 w 163"/>
                <a:gd name="T55" fmla="*/ 415 h 574"/>
                <a:gd name="T56" fmla="*/ 161 w 163"/>
                <a:gd name="T57" fmla="*/ 367 h 574"/>
                <a:gd name="T58" fmla="*/ 162 w 163"/>
                <a:gd name="T59" fmla="*/ 317 h 574"/>
                <a:gd name="T60" fmla="*/ 158 w 163"/>
                <a:gd name="T61" fmla="*/ 268 h 574"/>
                <a:gd name="T62" fmla="*/ 150 w 163"/>
                <a:gd name="T63" fmla="*/ 220 h 574"/>
                <a:gd name="T64" fmla="*/ 147 w 163"/>
                <a:gd name="T65" fmla="*/ 209 h 574"/>
                <a:gd name="T66" fmla="*/ 144 w 163"/>
                <a:gd name="T67" fmla="*/ 198 h 574"/>
                <a:gd name="T68" fmla="*/ 138 w 163"/>
                <a:gd name="T69" fmla="*/ 177 h 574"/>
                <a:gd name="T70" fmla="*/ 131 w 163"/>
                <a:gd name="T71" fmla="*/ 157 h 574"/>
                <a:gd name="T72" fmla="*/ 129 w 163"/>
                <a:gd name="T73" fmla="*/ 153 h 574"/>
                <a:gd name="T74" fmla="*/ 128 w 163"/>
                <a:gd name="T75" fmla="*/ 149 h 574"/>
                <a:gd name="T76" fmla="*/ 118 w 163"/>
                <a:gd name="T77" fmla="*/ 127 h 574"/>
                <a:gd name="T78" fmla="*/ 114 w 163"/>
                <a:gd name="T79" fmla="*/ 119 h 574"/>
                <a:gd name="T80" fmla="*/ 133 w 163"/>
                <a:gd name="T81" fmla="*/ 123 h 574"/>
                <a:gd name="T82" fmla="*/ 152 w 163"/>
                <a:gd name="T83" fmla="*/ 12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3" h="574">
                  <a:moveTo>
                    <a:pt x="152" y="128"/>
                  </a:moveTo>
                  <a:cubicBezTo>
                    <a:pt x="109" y="73"/>
                    <a:pt x="56" y="30"/>
                    <a:pt x="0" y="1"/>
                  </a:cubicBezTo>
                  <a:cubicBezTo>
                    <a:pt x="0" y="0"/>
                    <a:pt x="0" y="0"/>
                    <a:pt x="0" y="0"/>
                  </a:cubicBezTo>
                  <a:cubicBezTo>
                    <a:pt x="0" y="0"/>
                    <a:pt x="0" y="0"/>
                    <a:pt x="0" y="0"/>
                  </a:cubicBezTo>
                  <a:cubicBezTo>
                    <a:pt x="0" y="0"/>
                    <a:pt x="0" y="0"/>
                    <a:pt x="0" y="0"/>
                  </a:cubicBezTo>
                  <a:cubicBezTo>
                    <a:pt x="0" y="1"/>
                    <a:pt x="0" y="1"/>
                    <a:pt x="0" y="1"/>
                  </a:cubicBezTo>
                  <a:cubicBezTo>
                    <a:pt x="29" y="56"/>
                    <a:pt x="46" y="115"/>
                    <a:pt x="49" y="171"/>
                  </a:cubicBezTo>
                  <a:cubicBezTo>
                    <a:pt x="49" y="171"/>
                    <a:pt x="54" y="164"/>
                    <a:pt x="59" y="156"/>
                  </a:cubicBezTo>
                  <a:cubicBezTo>
                    <a:pt x="64" y="149"/>
                    <a:pt x="68" y="141"/>
                    <a:pt x="68" y="141"/>
                  </a:cubicBezTo>
                  <a:cubicBezTo>
                    <a:pt x="68" y="141"/>
                    <a:pt x="70" y="143"/>
                    <a:pt x="72" y="148"/>
                  </a:cubicBezTo>
                  <a:cubicBezTo>
                    <a:pt x="74" y="153"/>
                    <a:pt x="77" y="160"/>
                    <a:pt x="80" y="168"/>
                  </a:cubicBezTo>
                  <a:cubicBezTo>
                    <a:pt x="81" y="169"/>
                    <a:pt x="81" y="170"/>
                    <a:pt x="82" y="171"/>
                  </a:cubicBezTo>
                  <a:cubicBezTo>
                    <a:pt x="82" y="172"/>
                    <a:pt x="83" y="174"/>
                    <a:pt x="83" y="175"/>
                  </a:cubicBezTo>
                  <a:cubicBezTo>
                    <a:pt x="85" y="181"/>
                    <a:pt x="87" y="186"/>
                    <a:pt x="89" y="193"/>
                  </a:cubicBezTo>
                  <a:cubicBezTo>
                    <a:pt x="91" y="199"/>
                    <a:pt x="93" y="205"/>
                    <a:pt x="95" y="212"/>
                  </a:cubicBezTo>
                  <a:cubicBezTo>
                    <a:pt x="96" y="215"/>
                    <a:pt x="97" y="218"/>
                    <a:pt x="98" y="221"/>
                  </a:cubicBezTo>
                  <a:cubicBezTo>
                    <a:pt x="99" y="225"/>
                    <a:pt x="99" y="228"/>
                    <a:pt x="100" y="232"/>
                  </a:cubicBezTo>
                  <a:cubicBezTo>
                    <a:pt x="103" y="245"/>
                    <a:pt x="106" y="260"/>
                    <a:pt x="108" y="274"/>
                  </a:cubicBezTo>
                  <a:cubicBezTo>
                    <a:pt x="110" y="289"/>
                    <a:pt x="111" y="304"/>
                    <a:pt x="111" y="319"/>
                  </a:cubicBezTo>
                  <a:cubicBezTo>
                    <a:pt x="114" y="379"/>
                    <a:pt x="101" y="438"/>
                    <a:pt x="86" y="481"/>
                  </a:cubicBezTo>
                  <a:cubicBezTo>
                    <a:pt x="78" y="502"/>
                    <a:pt x="70" y="519"/>
                    <a:pt x="64" y="530"/>
                  </a:cubicBezTo>
                  <a:cubicBezTo>
                    <a:pt x="62" y="536"/>
                    <a:pt x="59" y="541"/>
                    <a:pt x="57" y="544"/>
                  </a:cubicBezTo>
                  <a:cubicBezTo>
                    <a:pt x="56" y="547"/>
                    <a:pt x="55" y="549"/>
                    <a:pt x="55" y="549"/>
                  </a:cubicBezTo>
                  <a:cubicBezTo>
                    <a:pt x="99" y="574"/>
                    <a:pt x="99" y="574"/>
                    <a:pt x="99" y="574"/>
                  </a:cubicBezTo>
                  <a:cubicBezTo>
                    <a:pt x="99" y="574"/>
                    <a:pt x="100" y="572"/>
                    <a:pt x="102" y="568"/>
                  </a:cubicBezTo>
                  <a:cubicBezTo>
                    <a:pt x="104" y="565"/>
                    <a:pt x="107" y="560"/>
                    <a:pt x="110" y="553"/>
                  </a:cubicBezTo>
                  <a:cubicBezTo>
                    <a:pt x="116" y="540"/>
                    <a:pt x="125" y="521"/>
                    <a:pt x="134" y="498"/>
                  </a:cubicBezTo>
                  <a:cubicBezTo>
                    <a:pt x="142" y="474"/>
                    <a:pt x="150" y="446"/>
                    <a:pt x="155" y="415"/>
                  </a:cubicBezTo>
                  <a:cubicBezTo>
                    <a:pt x="158" y="400"/>
                    <a:pt x="160" y="384"/>
                    <a:pt x="161" y="367"/>
                  </a:cubicBezTo>
                  <a:cubicBezTo>
                    <a:pt x="162" y="351"/>
                    <a:pt x="163" y="334"/>
                    <a:pt x="162" y="317"/>
                  </a:cubicBezTo>
                  <a:cubicBezTo>
                    <a:pt x="162" y="301"/>
                    <a:pt x="160" y="284"/>
                    <a:pt x="158" y="268"/>
                  </a:cubicBezTo>
                  <a:cubicBezTo>
                    <a:pt x="156" y="251"/>
                    <a:pt x="153" y="236"/>
                    <a:pt x="150" y="220"/>
                  </a:cubicBezTo>
                  <a:cubicBezTo>
                    <a:pt x="149" y="216"/>
                    <a:pt x="148" y="213"/>
                    <a:pt x="147" y="209"/>
                  </a:cubicBezTo>
                  <a:cubicBezTo>
                    <a:pt x="146" y="205"/>
                    <a:pt x="145" y="202"/>
                    <a:pt x="144" y="198"/>
                  </a:cubicBezTo>
                  <a:cubicBezTo>
                    <a:pt x="142" y="191"/>
                    <a:pt x="140" y="184"/>
                    <a:pt x="138" y="177"/>
                  </a:cubicBezTo>
                  <a:cubicBezTo>
                    <a:pt x="136" y="170"/>
                    <a:pt x="133" y="163"/>
                    <a:pt x="131" y="157"/>
                  </a:cubicBezTo>
                  <a:cubicBezTo>
                    <a:pt x="130" y="156"/>
                    <a:pt x="130" y="154"/>
                    <a:pt x="129" y="153"/>
                  </a:cubicBezTo>
                  <a:cubicBezTo>
                    <a:pt x="129" y="152"/>
                    <a:pt x="128" y="150"/>
                    <a:pt x="128" y="149"/>
                  </a:cubicBezTo>
                  <a:cubicBezTo>
                    <a:pt x="124" y="140"/>
                    <a:pt x="121" y="132"/>
                    <a:pt x="118" y="127"/>
                  </a:cubicBezTo>
                  <a:cubicBezTo>
                    <a:pt x="116" y="122"/>
                    <a:pt x="114" y="119"/>
                    <a:pt x="114" y="119"/>
                  </a:cubicBezTo>
                  <a:cubicBezTo>
                    <a:pt x="114" y="119"/>
                    <a:pt x="124" y="121"/>
                    <a:pt x="133" y="123"/>
                  </a:cubicBezTo>
                  <a:cubicBezTo>
                    <a:pt x="143" y="125"/>
                    <a:pt x="152" y="128"/>
                    <a:pt x="152" y="128"/>
                  </a:cubicBezTo>
                  <a:close/>
                </a:path>
              </a:pathLst>
            </a:custGeom>
            <a:solidFill>
              <a:srgbClr val="DB1F1B">
                <a:alpha val="50000"/>
              </a:srgbClr>
            </a:solidFill>
            <a:ln>
              <a:noFill/>
            </a:ln>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50" name="Freeform 13"/>
            <p:cNvSpPr>
              <a:spLocks noEditPoints="1"/>
            </p:cNvSpPr>
            <p:nvPr/>
          </p:nvSpPr>
          <p:spPr bwMode="auto">
            <a:xfrm rot="3378439" flipH="1">
              <a:off x="4571" y="4302"/>
              <a:ext cx="1682" cy="1684"/>
            </a:xfrm>
            <a:custGeom>
              <a:avLst/>
              <a:gdLst>
                <a:gd name="T0" fmla="*/ 1055 w 1169"/>
                <a:gd name="T1" fmla="*/ 596 h 1170"/>
                <a:gd name="T2" fmla="*/ 1169 w 1169"/>
                <a:gd name="T3" fmla="*/ 551 h 1170"/>
                <a:gd name="T4" fmla="*/ 1156 w 1169"/>
                <a:gd name="T5" fmla="*/ 455 h 1170"/>
                <a:gd name="T6" fmla="*/ 1153 w 1169"/>
                <a:gd name="T7" fmla="*/ 446 h 1170"/>
                <a:gd name="T8" fmla="*/ 1031 w 1169"/>
                <a:gd name="T9" fmla="*/ 436 h 1170"/>
                <a:gd name="T10" fmla="*/ 998 w 1169"/>
                <a:gd name="T11" fmla="*/ 359 h 1170"/>
                <a:gd name="T12" fmla="*/ 1074 w 1169"/>
                <a:gd name="T13" fmla="*/ 263 h 1170"/>
                <a:gd name="T14" fmla="*/ 1008 w 1169"/>
                <a:gd name="T15" fmla="*/ 180 h 1170"/>
                <a:gd name="T16" fmla="*/ 897 w 1169"/>
                <a:gd name="T17" fmla="*/ 233 h 1170"/>
                <a:gd name="T18" fmla="*/ 829 w 1169"/>
                <a:gd name="T19" fmla="*/ 183 h 1170"/>
                <a:gd name="T20" fmla="*/ 847 w 1169"/>
                <a:gd name="T21" fmla="*/ 62 h 1170"/>
                <a:gd name="T22" fmla="*/ 749 w 1169"/>
                <a:gd name="T23" fmla="*/ 23 h 1170"/>
                <a:gd name="T24" fmla="*/ 679 w 1169"/>
                <a:gd name="T25" fmla="*/ 124 h 1170"/>
                <a:gd name="T26" fmla="*/ 596 w 1169"/>
                <a:gd name="T27" fmla="*/ 114 h 1170"/>
                <a:gd name="T28" fmla="*/ 550 w 1169"/>
                <a:gd name="T29" fmla="*/ 0 h 1170"/>
                <a:gd name="T30" fmla="*/ 454 w 1169"/>
                <a:gd name="T31" fmla="*/ 14 h 1170"/>
                <a:gd name="T32" fmla="*/ 446 w 1169"/>
                <a:gd name="T33" fmla="*/ 16 h 1170"/>
                <a:gd name="T34" fmla="*/ 436 w 1169"/>
                <a:gd name="T35" fmla="*/ 139 h 1170"/>
                <a:gd name="T36" fmla="*/ 359 w 1169"/>
                <a:gd name="T37" fmla="*/ 172 h 1170"/>
                <a:gd name="T38" fmla="*/ 262 w 1169"/>
                <a:gd name="T39" fmla="*/ 96 h 1170"/>
                <a:gd name="T40" fmla="*/ 180 w 1169"/>
                <a:gd name="T41" fmla="*/ 162 h 1170"/>
                <a:gd name="T42" fmla="*/ 232 w 1169"/>
                <a:gd name="T43" fmla="*/ 273 h 1170"/>
                <a:gd name="T44" fmla="*/ 183 w 1169"/>
                <a:gd name="T45" fmla="*/ 340 h 1170"/>
                <a:gd name="T46" fmla="*/ 61 w 1169"/>
                <a:gd name="T47" fmla="*/ 323 h 1170"/>
                <a:gd name="T48" fmla="*/ 22 w 1169"/>
                <a:gd name="T49" fmla="*/ 421 h 1170"/>
                <a:gd name="T50" fmla="*/ 123 w 1169"/>
                <a:gd name="T51" fmla="*/ 491 h 1170"/>
                <a:gd name="T52" fmla="*/ 114 w 1169"/>
                <a:gd name="T53" fmla="*/ 574 h 1170"/>
                <a:gd name="T54" fmla="*/ 0 w 1169"/>
                <a:gd name="T55" fmla="*/ 619 h 1170"/>
                <a:gd name="T56" fmla="*/ 14 w 1169"/>
                <a:gd name="T57" fmla="*/ 716 h 1170"/>
                <a:gd name="T58" fmla="*/ 16 w 1169"/>
                <a:gd name="T59" fmla="*/ 724 h 1170"/>
                <a:gd name="T60" fmla="*/ 138 w 1169"/>
                <a:gd name="T61" fmla="*/ 734 h 1170"/>
                <a:gd name="T62" fmla="*/ 171 w 1169"/>
                <a:gd name="T63" fmla="*/ 811 h 1170"/>
                <a:gd name="T64" fmla="*/ 95 w 1169"/>
                <a:gd name="T65" fmla="*/ 907 h 1170"/>
                <a:gd name="T66" fmla="*/ 161 w 1169"/>
                <a:gd name="T67" fmla="*/ 990 h 1170"/>
                <a:gd name="T68" fmla="*/ 272 w 1169"/>
                <a:gd name="T69" fmla="*/ 937 h 1170"/>
                <a:gd name="T70" fmla="*/ 340 w 1169"/>
                <a:gd name="T71" fmla="*/ 987 h 1170"/>
                <a:gd name="T72" fmla="*/ 322 w 1169"/>
                <a:gd name="T73" fmla="*/ 1109 h 1170"/>
                <a:gd name="T74" fmla="*/ 420 w 1169"/>
                <a:gd name="T75" fmla="*/ 1147 h 1170"/>
                <a:gd name="T76" fmla="*/ 490 w 1169"/>
                <a:gd name="T77" fmla="*/ 1046 h 1170"/>
                <a:gd name="T78" fmla="*/ 574 w 1169"/>
                <a:gd name="T79" fmla="*/ 1056 h 1170"/>
                <a:gd name="T80" fmla="*/ 619 w 1169"/>
                <a:gd name="T81" fmla="*/ 1170 h 1170"/>
                <a:gd name="T82" fmla="*/ 715 w 1169"/>
                <a:gd name="T83" fmla="*/ 1156 h 1170"/>
                <a:gd name="T84" fmla="*/ 723 w 1169"/>
                <a:gd name="T85" fmla="*/ 1154 h 1170"/>
                <a:gd name="T86" fmla="*/ 733 w 1169"/>
                <a:gd name="T87" fmla="*/ 1032 h 1170"/>
                <a:gd name="T88" fmla="*/ 810 w 1169"/>
                <a:gd name="T89" fmla="*/ 998 h 1170"/>
                <a:gd name="T90" fmla="*/ 907 w 1169"/>
                <a:gd name="T91" fmla="*/ 1074 h 1170"/>
                <a:gd name="T92" fmla="*/ 989 w 1169"/>
                <a:gd name="T93" fmla="*/ 1008 h 1170"/>
                <a:gd name="T94" fmla="*/ 937 w 1169"/>
                <a:gd name="T95" fmla="*/ 897 h 1170"/>
                <a:gd name="T96" fmla="*/ 987 w 1169"/>
                <a:gd name="T97" fmla="*/ 830 h 1170"/>
                <a:gd name="T98" fmla="*/ 1108 w 1169"/>
                <a:gd name="T99" fmla="*/ 848 h 1170"/>
                <a:gd name="T100" fmla="*/ 1147 w 1169"/>
                <a:gd name="T101" fmla="*/ 749 h 1170"/>
                <a:gd name="T102" fmla="*/ 1046 w 1169"/>
                <a:gd name="T103" fmla="*/ 679 h 1170"/>
                <a:gd name="T104" fmla="*/ 1055 w 1169"/>
                <a:gd name="T105" fmla="*/ 596 h 1170"/>
                <a:gd name="T106" fmla="*/ 657 w 1169"/>
                <a:gd name="T107" fmla="*/ 901 h 1170"/>
                <a:gd name="T108" fmla="*/ 584 w 1169"/>
                <a:gd name="T109" fmla="*/ 909 h 1170"/>
                <a:gd name="T110" fmla="*/ 384 w 1169"/>
                <a:gd name="T111" fmla="*/ 839 h 1170"/>
                <a:gd name="T112" fmla="*/ 269 w 1169"/>
                <a:gd name="T113" fmla="*/ 657 h 1170"/>
                <a:gd name="T114" fmla="*/ 310 w 1169"/>
                <a:gd name="T115" fmla="*/ 413 h 1170"/>
                <a:gd name="T116" fmla="*/ 512 w 1169"/>
                <a:gd name="T117" fmla="*/ 270 h 1170"/>
                <a:gd name="T118" fmla="*/ 585 w 1169"/>
                <a:gd name="T119" fmla="*/ 261 h 1170"/>
                <a:gd name="T120" fmla="*/ 785 w 1169"/>
                <a:gd name="T121" fmla="*/ 331 h 1170"/>
                <a:gd name="T122" fmla="*/ 900 w 1169"/>
                <a:gd name="T123" fmla="*/ 513 h 1170"/>
                <a:gd name="T124" fmla="*/ 657 w 1169"/>
                <a:gd name="T125" fmla="*/ 901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9" h="1170">
                  <a:moveTo>
                    <a:pt x="1055" y="596"/>
                  </a:moveTo>
                  <a:cubicBezTo>
                    <a:pt x="1101" y="580"/>
                    <a:pt x="1140" y="564"/>
                    <a:pt x="1169" y="551"/>
                  </a:cubicBezTo>
                  <a:cubicBezTo>
                    <a:pt x="1167" y="519"/>
                    <a:pt x="1163" y="487"/>
                    <a:pt x="1156" y="455"/>
                  </a:cubicBezTo>
                  <a:cubicBezTo>
                    <a:pt x="1155" y="452"/>
                    <a:pt x="1154" y="449"/>
                    <a:pt x="1153" y="446"/>
                  </a:cubicBezTo>
                  <a:cubicBezTo>
                    <a:pt x="1121" y="442"/>
                    <a:pt x="1080" y="438"/>
                    <a:pt x="1031" y="436"/>
                  </a:cubicBezTo>
                  <a:cubicBezTo>
                    <a:pt x="1022" y="409"/>
                    <a:pt x="1011" y="384"/>
                    <a:pt x="998" y="359"/>
                  </a:cubicBezTo>
                  <a:cubicBezTo>
                    <a:pt x="1030" y="322"/>
                    <a:pt x="1055" y="290"/>
                    <a:pt x="1074" y="263"/>
                  </a:cubicBezTo>
                  <a:cubicBezTo>
                    <a:pt x="1054" y="233"/>
                    <a:pt x="1032" y="206"/>
                    <a:pt x="1008" y="180"/>
                  </a:cubicBezTo>
                  <a:cubicBezTo>
                    <a:pt x="977" y="193"/>
                    <a:pt x="940" y="210"/>
                    <a:pt x="897" y="233"/>
                  </a:cubicBezTo>
                  <a:cubicBezTo>
                    <a:pt x="876" y="214"/>
                    <a:pt x="853" y="198"/>
                    <a:pt x="829" y="183"/>
                  </a:cubicBezTo>
                  <a:cubicBezTo>
                    <a:pt x="838" y="135"/>
                    <a:pt x="844" y="94"/>
                    <a:pt x="847" y="62"/>
                  </a:cubicBezTo>
                  <a:cubicBezTo>
                    <a:pt x="816" y="46"/>
                    <a:pt x="783" y="33"/>
                    <a:pt x="749" y="23"/>
                  </a:cubicBezTo>
                  <a:cubicBezTo>
                    <a:pt x="729" y="49"/>
                    <a:pt x="705" y="82"/>
                    <a:pt x="679" y="124"/>
                  </a:cubicBezTo>
                  <a:cubicBezTo>
                    <a:pt x="652" y="118"/>
                    <a:pt x="624" y="115"/>
                    <a:pt x="596" y="114"/>
                  </a:cubicBezTo>
                  <a:cubicBezTo>
                    <a:pt x="579" y="68"/>
                    <a:pt x="564" y="30"/>
                    <a:pt x="550" y="0"/>
                  </a:cubicBezTo>
                  <a:cubicBezTo>
                    <a:pt x="518" y="2"/>
                    <a:pt x="486" y="7"/>
                    <a:pt x="454" y="14"/>
                  </a:cubicBezTo>
                  <a:cubicBezTo>
                    <a:pt x="451" y="15"/>
                    <a:pt x="449" y="15"/>
                    <a:pt x="446" y="16"/>
                  </a:cubicBezTo>
                  <a:cubicBezTo>
                    <a:pt x="441" y="49"/>
                    <a:pt x="438" y="89"/>
                    <a:pt x="436" y="139"/>
                  </a:cubicBezTo>
                  <a:cubicBezTo>
                    <a:pt x="409" y="147"/>
                    <a:pt x="383" y="159"/>
                    <a:pt x="359" y="172"/>
                  </a:cubicBezTo>
                  <a:cubicBezTo>
                    <a:pt x="321" y="140"/>
                    <a:pt x="289" y="115"/>
                    <a:pt x="262" y="96"/>
                  </a:cubicBezTo>
                  <a:cubicBezTo>
                    <a:pt x="233" y="115"/>
                    <a:pt x="205" y="137"/>
                    <a:pt x="180" y="162"/>
                  </a:cubicBezTo>
                  <a:cubicBezTo>
                    <a:pt x="192" y="192"/>
                    <a:pt x="210" y="229"/>
                    <a:pt x="232" y="273"/>
                  </a:cubicBezTo>
                  <a:cubicBezTo>
                    <a:pt x="214" y="294"/>
                    <a:pt x="197" y="316"/>
                    <a:pt x="183" y="340"/>
                  </a:cubicBezTo>
                  <a:cubicBezTo>
                    <a:pt x="134" y="331"/>
                    <a:pt x="94" y="325"/>
                    <a:pt x="61" y="323"/>
                  </a:cubicBezTo>
                  <a:cubicBezTo>
                    <a:pt x="45" y="354"/>
                    <a:pt x="32" y="387"/>
                    <a:pt x="22" y="421"/>
                  </a:cubicBezTo>
                  <a:cubicBezTo>
                    <a:pt x="48" y="441"/>
                    <a:pt x="82" y="464"/>
                    <a:pt x="123" y="491"/>
                  </a:cubicBezTo>
                  <a:cubicBezTo>
                    <a:pt x="118" y="518"/>
                    <a:pt x="115" y="546"/>
                    <a:pt x="114" y="574"/>
                  </a:cubicBezTo>
                  <a:cubicBezTo>
                    <a:pt x="68" y="590"/>
                    <a:pt x="30" y="606"/>
                    <a:pt x="0" y="619"/>
                  </a:cubicBezTo>
                  <a:cubicBezTo>
                    <a:pt x="2" y="651"/>
                    <a:pt x="6" y="683"/>
                    <a:pt x="14" y="716"/>
                  </a:cubicBezTo>
                  <a:cubicBezTo>
                    <a:pt x="14" y="718"/>
                    <a:pt x="15" y="721"/>
                    <a:pt x="16" y="724"/>
                  </a:cubicBezTo>
                  <a:cubicBezTo>
                    <a:pt x="48" y="729"/>
                    <a:pt x="89" y="732"/>
                    <a:pt x="138" y="734"/>
                  </a:cubicBezTo>
                  <a:cubicBezTo>
                    <a:pt x="147" y="761"/>
                    <a:pt x="158" y="787"/>
                    <a:pt x="171" y="811"/>
                  </a:cubicBezTo>
                  <a:cubicBezTo>
                    <a:pt x="140" y="848"/>
                    <a:pt x="114" y="880"/>
                    <a:pt x="95" y="907"/>
                  </a:cubicBezTo>
                  <a:cubicBezTo>
                    <a:pt x="115" y="937"/>
                    <a:pt x="137" y="965"/>
                    <a:pt x="161" y="990"/>
                  </a:cubicBezTo>
                  <a:cubicBezTo>
                    <a:pt x="192" y="977"/>
                    <a:pt x="229" y="960"/>
                    <a:pt x="272" y="937"/>
                  </a:cubicBezTo>
                  <a:cubicBezTo>
                    <a:pt x="293" y="956"/>
                    <a:pt x="316" y="972"/>
                    <a:pt x="340" y="987"/>
                  </a:cubicBezTo>
                  <a:cubicBezTo>
                    <a:pt x="331" y="1035"/>
                    <a:pt x="325" y="1076"/>
                    <a:pt x="322" y="1109"/>
                  </a:cubicBezTo>
                  <a:cubicBezTo>
                    <a:pt x="354" y="1124"/>
                    <a:pt x="386" y="1137"/>
                    <a:pt x="420" y="1147"/>
                  </a:cubicBezTo>
                  <a:cubicBezTo>
                    <a:pt x="441" y="1121"/>
                    <a:pt x="464" y="1088"/>
                    <a:pt x="490" y="1046"/>
                  </a:cubicBezTo>
                  <a:cubicBezTo>
                    <a:pt x="517" y="1052"/>
                    <a:pt x="545" y="1055"/>
                    <a:pt x="574" y="1056"/>
                  </a:cubicBezTo>
                  <a:cubicBezTo>
                    <a:pt x="590" y="1102"/>
                    <a:pt x="605" y="1140"/>
                    <a:pt x="619" y="1170"/>
                  </a:cubicBezTo>
                  <a:cubicBezTo>
                    <a:pt x="651" y="1168"/>
                    <a:pt x="683" y="1163"/>
                    <a:pt x="715" y="1156"/>
                  </a:cubicBezTo>
                  <a:cubicBezTo>
                    <a:pt x="718" y="1155"/>
                    <a:pt x="721" y="1155"/>
                    <a:pt x="723" y="1154"/>
                  </a:cubicBezTo>
                  <a:cubicBezTo>
                    <a:pt x="728" y="1121"/>
                    <a:pt x="731" y="1081"/>
                    <a:pt x="733" y="1032"/>
                  </a:cubicBezTo>
                  <a:cubicBezTo>
                    <a:pt x="760" y="1023"/>
                    <a:pt x="786" y="1011"/>
                    <a:pt x="810" y="998"/>
                  </a:cubicBezTo>
                  <a:cubicBezTo>
                    <a:pt x="848" y="1030"/>
                    <a:pt x="880" y="1055"/>
                    <a:pt x="907" y="1074"/>
                  </a:cubicBezTo>
                  <a:cubicBezTo>
                    <a:pt x="936" y="1055"/>
                    <a:pt x="964" y="1033"/>
                    <a:pt x="989" y="1008"/>
                  </a:cubicBezTo>
                  <a:cubicBezTo>
                    <a:pt x="977" y="978"/>
                    <a:pt x="960" y="941"/>
                    <a:pt x="937" y="897"/>
                  </a:cubicBezTo>
                  <a:cubicBezTo>
                    <a:pt x="955" y="876"/>
                    <a:pt x="972" y="854"/>
                    <a:pt x="987" y="830"/>
                  </a:cubicBezTo>
                  <a:cubicBezTo>
                    <a:pt x="1035" y="839"/>
                    <a:pt x="1075" y="845"/>
                    <a:pt x="1108" y="848"/>
                  </a:cubicBezTo>
                  <a:cubicBezTo>
                    <a:pt x="1124" y="816"/>
                    <a:pt x="1137" y="783"/>
                    <a:pt x="1147" y="749"/>
                  </a:cubicBezTo>
                  <a:cubicBezTo>
                    <a:pt x="1121" y="729"/>
                    <a:pt x="1087" y="706"/>
                    <a:pt x="1046" y="679"/>
                  </a:cubicBezTo>
                  <a:cubicBezTo>
                    <a:pt x="1051" y="652"/>
                    <a:pt x="1055" y="624"/>
                    <a:pt x="1055" y="596"/>
                  </a:cubicBezTo>
                  <a:close/>
                  <a:moveTo>
                    <a:pt x="657" y="901"/>
                  </a:moveTo>
                  <a:cubicBezTo>
                    <a:pt x="633" y="906"/>
                    <a:pt x="609" y="909"/>
                    <a:pt x="584" y="909"/>
                  </a:cubicBezTo>
                  <a:cubicBezTo>
                    <a:pt x="512" y="909"/>
                    <a:pt x="441" y="884"/>
                    <a:pt x="384" y="839"/>
                  </a:cubicBezTo>
                  <a:cubicBezTo>
                    <a:pt x="326" y="794"/>
                    <a:pt x="285" y="729"/>
                    <a:pt x="269" y="657"/>
                  </a:cubicBezTo>
                  <a:cubicBezTo>
                    <a:pt x="250" y="573"/>
                    <a:pt x="264" y="486"/>
                    <a:pt x="310" y="413"/>
                  </a:cubicBezTo>
                  <a:cubicBezTo>
                    <a:pt x="356" y="340"/>
                    <a:pt x="428" y="289"/>
                    <a:pt x="512" y="270"/>
                  </a:cubicBezTo>
                  <a:cubicBezTo>
                    <a:pt x="536" y="264"/>
                    <a:pt x="561" y="261"/>
                    <a:pt x="585" y="261"/>
                  </a:cubicBezTo>
                  <a:cubicBezTo>
                    <a:pt x="657" y="261"/>
                    <a:pt x="728" y="286"/>
                    <a:pt x="785" y="331"/>
                  </a:cubicBezTo>
                  <a:cubicBezTo>
                    <a:pt x="843" y="376"/>
                    <a:pt x="884" y="441"/>
                    <a:pt x="900" y="513"/>
                  </a:cubicBezTo>
                  <a:cubicBezTo>
                    <a:pt x="940" y="687"/>
                    <a:pt x="831" y="861"/>
                    <a:pt x="657" y="901"/>
                  </a:cubicBezTo>
                  <a:close/>
                </a:path>
              </a:pathLst>
            </a:custGeom>
            <a:solidFill>
              <a:srgbClr val="E92B29"/>
            </a:solidFill>
            <a:ln>
              <a:noFill/>
            </a:ln>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83" name="Freeform 22"/>
            <p:cNvSpPr>
              <a:spLocks noEditPoints="1"/>
            </p:cNvSpPr>
            <p:nvPr/>
          </p:nvSpPr>
          <p:spPr bwMode="auto">
            <a:xfrm rot="2957867" flipH="1">
              <a:off x="3973" y="5833"/>
              <a:ext cx="1636" cy="1637"/>
            </a:xfrm>
            <a:custGeom>
              <a:avLst/>
              <a:gdLst>
                <a:gd name="T0" fmla="*/ 1055 w 1169"/>
                <a:gd name="T1" fmla="*/ 596 h 1170"/>
                <a:gd name="T2" fmla="*/ 1169 w 1169"/>
                <a:gd name="T3" fmla="*/ 551 h 1170"/>
                <a:gd name="T4" fmla="*/ 1156 w 1169"/>
                <a:gd name="T5" fmla="*/ 455 h 1170"/>
                <a:gd name="T6" fmla="*/ 1153 w 1169"/>
                <a:gd name="T7" fmla="*/ 446 h 1170"/>
                <a:gd name="T8" fmla="*/ 1031 w 1169"/>
                <a:gd name="T9" fmla="*/ 436 h 1170"/>
                <a:gd name="T10" fmla="*/ 998 w 1169"/>
                <a:gd name="T11" fmla="*/ 359 h 1170"/>
                <a:gd name="T12" fmla="*/ 1074 w 1169"/>
                <a:gd name="T13" fmla="*/ 263 h 1170"/>
                <a:gd name="T14" fmla="*/ 1008 w 1169"/>
                <a:gd name="T15" fmla="*/ 180 h 1170"/>
                <a:gd name="T16" fmla="*/ 897 w 1169"/>
                <a:gd name="T17" fmla="*/ 233 h 1170"/>
                <a:gd name="T18" fmla="*/ 829 w 1169"/>
                <a:gd name="T19" fmla="*/ 183 h 1170"/>
                <a:gd name="T20" fmla="*/ 847 w 1169"/>
                <a:gd name="T21" fmla="*/ 62 h 1170"/>
                <a:gd name="T22" fmla="*/ 749 w 1169"/>
                <a:gd name="T23" fmla="*/ 23 h 1170"/>
                <a:gd name="T24" fmla="*/ 679 w 1169"/>
                <a:gd name="T25" fmla="*/ 124 h 1170"/>
                <a:gd name="T26" fmla="*/ 596 w 1169"/>
                <a:gd name="T27" fmla="*/ 114 h 1170"/>
                <a:gd name="T28" fmla="*/ 550 w 1169"/>
                <a:gd name="T29" fmla="*/ 0 h 1170"/>
                <a:gd name="T30" fmla="*/ 454 w 1169"/>
                <a:gd name="T31" fmla="*/ 14 h 1170"/>
                <a:gd name="T32" fmla="*/ 446 w 1169"/>
                <a:gd name="T33" fmla="*/ 16 h 1170"/>
                <a:gd name="T34" fmla="*/ 436 w 1169"/>
                <a:gd name="T35" fmla="*/ 139 h 1170"/>
                <a:gd name="T36" fmla="*/ 359 w 1169"/>
                <a:gd name="T37" fmla="*/ 172 h 1170"/>
                <a:gd name="T38" fmla="*/ 262 w 1169"/>
                <a:gd name="T39" fmla="*/ 96 h 1170"/>
                <a:gd name="T40" fmla="*/ 180 w 1169"/>
                <a:gd name="T41" fmla="*/ 162 h 1170"/>
                <a:gd name="T42" fmla="*/ 232 w 1169"/>
                <a:gd name="T43" fmla="*/ 273 h 1170"/>
                <a:gd name="T44" fmla="*/ 183 w 1169"/>
                <a:gd name="T45" fmla="*/ 340 h 1170"/>
                <a:gd name="T46" fmla="*/ 61 w 1169"/>
                <a:gd name="T47" fmla="*/ 323 h 1170"/>
                <a:gd name="T48" fmla="*/ 22 w 1169"/>
                <a:gd name="T49" fmla="*/ 421 h 1170"/>
                <a:gd name="T50" fmla="*/ 123 w 1169"/>
                <a:gd name="T51" fmla="*/ 491 h 1170"/>
                <a:gd name="T52" fmla="*/ 114 w 1169"/>
                <a:gd name="T53" fmla="*/ 574 h 1170"/>
                <a:gd name="T54" fmla="*/ 0 w 1169"/>
                <a:gd name="T55" fmla="*/ 619 h 1170"/>
                <a:gd name="T56" fmla="*/ 14 w 1169"/>
                <a:gd name="T57" fmla="*/ 716 h 1170"/>
                <a:gd name="T58" fmla="*/ 16 w 1169"/>
                <a:gd name="T59" fmla="*/ 724 h 1170"/>
                <a:gd name="T60" fmla="*/ 138 w 1169"/>
                <a:gd name="T61" fmla="*/ 734 h 1170"/>
                <a:gd name="T62" fmla="*/ 171 w 1169"/>
                <a:gd name="T63" fmla="*/ 811 h 1170"/>
                <a:gd name="T64" fmla="*/ 95 w 1169"/>
                <a:gd name="T65" fmla="*/ 907 h 1170"/>
                <a:gd name="T66" fmla="*/ 161 w 1169"/>
                <a:gd name="T67" fmla="*/ 990 h 1170"/>
                <a:gd name="T68" fmla="*/ 272 w 1169"/>
                <a:gd name="T69" fmla="*/ 937 h 1170"/>
                <a:gd name="T70" fmla="*/ 340 w 1169"/>
                <a:gd name="T71" fmla="*/ 987 h 1170"/>
                <a:gd name="T72" fmla="*/ 322 w 1169"/>
                <a:gd name="T73" fmla="*/ 1109 h 1170"/>
                <a:gd name="T74" fmla="*/ 420 w 1169"/>
                <a:gd name="T75" fmla="*/ 1147 h 1170"/>
                <a:gd name="T76" fmla="*/ 490 w 1169"/>
                <a:gd name="T77" fmla="*/ 1046 h 1170"/>
                <a:gd name="T78" fmla="*/ 574 w 1169"/>
                <a:gd name="T79" fmla="*/ 1056 h 1170"/>
                <a:gd name="T80" fmla="*/ 619 w 1169"/>
                <a:gd name="T81" fmla="*/ 1170 h 1170"/>
                <a:gd name="T82" fmla="*/ 715 w 1169"/>
                <a:gd name="T83" fmla="*/ 1156 h 1170"/>
                <a:gd name="T84" fmla="*/ 723 w 1169"/>
                <a:gd name="T85" fmla="*/ 1154 h 1170"/>
                <a:gd name="T86" fmla="*/ 733 w 1169"/>
                <a:gd name="T87" fmla="*/ 1032 h 1170"/>
                <a:gd name="T88" fmla="*/ 810 w 1169"/>
                <a:gd name="T89" fmla="*/ 998 h 1170"/>
                <a:gd name="T90" fmla="*/ 907 w 1169"/>
                <a:gd name="T91" fmla="*/ 1074 h 1170"/>
                <a:gd name="T92" fmla="*/ 989 w 1169"/>
                <a:gd name="T93" fmla="*/ 1008 h 1170"/>
                <a:gd name="T94" fmla="*/ 937 w 1169"/>
                <a:gd name="T95" fmla="*/ 897 h 1170"/>
                <a:gd name="T96" fmla="*/ 987 w 1169"/>
                <a:gd name="T97" fmla="*/ 830 h 1170"/>
                <a:gd name="T98" fmla="*/ 1108 w 1169"/>
                <a:gd name="T99" fmla="*/ 848 h 1170"/>
                <a:gd name="T100" fmla="*/ 1147 w 1169"/>
                <a:gd name="T101" fmla="*/ 749 h 1170"/>
                <a:gd name="T102" fmla="*/ 1046 w 1169"/>
                <a:gd name="T103" fmla="*/ 679 h 1170"/>
                <a:gd name="T104" fmla="*/ 1055 w 1169"/>
                <a:gd name="T105" fmla="*/ 596 h 1170"/>
                <a:gd name="T106" fmla="*/ 657 w 1169"/>
                <a:gd name="T107" fmla="*/ 901 h 1170"/>
                <a:gd name="T108" fmla="*/ 584 w 1169"/>
                <a:gd name="T109" fmla="*/ 909 h 1170"/>
                <a:gd name="T110" fmla="*/ 384 w 1169"/>
                <a:gd name="T111" fmla="*/ 839 h 1170"/>
                <a:gd name="T112" fmla="*/ 269 w 1169"/>
                <a:gd name="T113" fmla="*/ 657 h 1170"/>
                <a:gd name="T114" fmla="*/ 310 w 1169"/>
                <a:gd name="T115" fmla="*/ 413 h 1170"/>
                <a:gd name="T116" fmla="*/ 512 w 1169"/>
                <a:gd name="T117" fmla="*/ 270 h 1170"/>
                <a:gd name="T118" fmla="*/ 585 w 1169"/>
                <a:gd name="T119" fmla="*/ 261 h 1170"/>
                <a:gd name="T120" fmla="*/ 785 w 1169"/>
                <a:gd name="T121" fmla="*/ 331 h 1170"/>
                <a:gd name="T122" fmla="*/ 900 w 1169"/>
                <a:gd name="T123" fmla="*/ 513 h 1170"/>
                <a:gd name="T124" fmla="*/ 657 w 1169"/>
                <a:gd name="T125" fmla="*/ 901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9" h="1170">
                  <a:moveTo>
                    <a:pt x="1055" y="596"/>
                  </a:moveTo>
                  <a:cubicBezTo>
                    <a:pt x="1101" y="580"/>
                    <a:pt x="1140" y="564"/>
                    <a:pt x="1169" y="551"/>
                  </a:cubicBezTo>
                  <a:cubicBezTo>
                    <a:pt x="1167" y="519"/>
                    <a:pt x="1163" y="487"/>
                    <a:pt x="1156" y="455"/>
                  </a:cubicBezTo>
                  <a:cubicBezTo>
                    <a:pt x="1155" y="452"/>
                    <a:pt x="1154" y="449"/>
                    <a:pt x="1153" y="446"/>
                  </a:cubicBezTo>
                  <a:cubicBezTo>
                    <a:pt x="1121" y="442"/>
                    <a:pt x="1080" y="438"/>
                    <a:pt x="1031" y="436"/>
                  </a:cubicBezTo>
                  <a:cubicBezTo>
                    <a:pt x="1022" y="409"/>
                    <a:pt x="1011" y="384"/>
                    <a:pt x="998" y="359"/>
                  </a:cubicBezTo>
                  <a:cubicBezTo>
                    <a:pt x="1030" y="322"/>
                    <a:pt x="1055" y="290"/>
                    <a:pt x="1074" y="263"/>
                  </a:cubicBezTo>
                  <a:cubicBezTo>
                    <a:pt x="1054" y="233"/>
                    <a:pt x="1032" y="206"/>
                    <a:pt x="1008" y="180"/>
                  </a:cubicBezTo>
                  <a:cubicBezTo>
                    <a:pt x="977" y="193"/>
                    <a:pt x="940" y="210"/>
                    <a:pt x="897" y="233"/>
                  </a:cubicBezTo>
                  <a:cubicBezTo>
                    <a:pt x="876" y="214"/>
                    <a:pt x="853" y="198"/>
                    <a:pt x="829" y="183"/>
                  </a:cubicBezTo>
                  <a:cubicBezTo>
                    <a:pt x="838" y="135"/>
                    <a:pt x="844" y="94"/>
                    <a:pt x="847" y="62"/>
                  </a:cubicBezTo>
                  <a:cubicBezTo>
                    <a:pt x="816" y="46"/>
                    <a:pt x="783" y="33"/>
                    <a:pt x="749" y="23"/>
                  </a:cubicBezTo>
                  <a:cubicBezTo>
                    <a:pt x="729" y="49"/>
                    <a:pt x="705" y="82"/>
                    <a:pt x="679" y="124"/>
                  </a:cubicBezTo>
                  <a:cubicBezTo>
                    <a:pt x="652" y="118"/>
                    <a:pt x="624" y="115"/>
                    <a:pt x="596" y="114"/>
                  </a:cubicBezTo>
                  <a:cubicBezTo>
                    <a:pt x="579" y="68"/>
                    <a:pt x="564" y="30"/>
                    <a:pt x="550" y="0"/>
                  </a:cubicBezTo>
                  <a:cubicBezTo>
                    <a:pt x="518" y="2"/>
                    <a:pt x="486" y="7"/>
                    <a:pt x="454" y="14"/>
                  </a:cubicBezTo>
                  <a:cubicBezTo>
                    <a:pt x="451" y="15"/>
                    <a:pt x="449" y="15"/>
                    <a:pt x="446" y="16"/>
                  </a:cubicBezTo>
                  <a:cubicBezTo>
                    <a:pt x="441" y="49"/>
                    <a:pt x="438" y="89"/>
                    <a:pt x="436" y="139"/>
                  </a:cubicBezTo>
                  <a:cubicBezTo>
                    <a:pt x="409" y="147"/>
                    <a:pt x="383" y="159"/>
                    <a:pt x="359" y="172"/>
                  </a:cubicBezTo>
                  <a:cubicBezTo>
                    <a:pt x="321" y="140"/>
                    <a:pt x="289" y="115"/>
                    <a:pt x="262" y="96"/>
                  </a:cubicBezTo>
                  <a:cubicBezTo>
                    <a:pt x="233" y="115"/>
                    <a:pt x="205" y="137"/>
                    <a:pt x="180" y="162"/>
                  </a:cubicBezTo>
                  <a:cubicBezTo>
                    <a:pt x="192" y="192"/>
                    <a:pt x="210" y="229"/>
                    <a:pt x="232" y="273"/>
                  </a:cubicBezTo>
                  <a:cubicBezTo>
                    <a:pt x="214" y="294"/>
                    <a:pt x="197" y="316"/>
                    <a:pt x="183" y="340"/>
                  </a:cubicBezTo>
                  <a:cubicBezTo>
                    <a:pt x="134" y="331"/>
                    <a:pt x="94" y="325"/>
                    <a:pt x="61" y="323"/>
                  </a:cubicBezTo>
                  <a:cubicBezTo>
                    <a:pt x="45" y="354"/>
                    <a:pt x="32" y="387"/>
                    <a:pt x="22" y="421"/>
                  </a:cubicBezTo>
                  <a:cubicBezTo>
                    <a:pt x="48" y="441"/>
                    <a:pt x="82" y="464"/>
                    <a:pt x="123" y="491"/>
                  </a:cubicBezTo>
                  <a:cubicBezTo>
                    <a:pt x="118" y="518"/>
                    <a:pt x="115" y="546"/>
                    <a:pt x="114" y="574"/>
                  </a:cubicBezTo>
                  <a:cubicBezTo>
                    <a:pt x="68" y="590"/>
                    <a:pt x="30" y="606"/>
                    <a:pt x="0" y="619"/>
                  </a:cubicBezTo>
                  <a:cubicBezTo>
                    <a:pt x="2" y="651"/>
                    <a:pt x="6" y="683"/>
                    <a:pt x="14" y="716"/>
                  </a:cubicBezTo>
                  <a:cubicBezTo>
                    <a:pt x="14" y="718"/>
                    <a:pt x="15" y="721"/>
                    <a:pt x="16" y="724"/>
                  </a:cubicBezTo>
                  <a:cubicBezTo>
                    <a:pt x="48" y="729"/>
                    <a:pt x="89" y="732"/>
                    <a:pt x="138" y="734"/>
                  </a:cubicBezTo>
                  <a:cubicBezTo>
                    <a:pt x="147" y="761"/>
                    <a:pt x="158" y="787"/>
                    <a:pt x="171" y="811"/>
                  </a:cubicBezTo>
                  <a:cubicBezTo>
                    <a:pt x="140" y="848"/>
                    <a:pt x="114" y="880"/>
                    <a:pt x="95" y="907"/>
                  </a:cubicBezTo>
                  <a:cubicBezTo>
                    <a:pt x="115" y="937"/>
                    <a:pt x="137" y="965"/>
                    <a:pt x="161" y="990"/>
                  </a:cubicBezTo>
                  <a:cubicBezTo>
                    <a:pt x="192" y="977"/>
                    <a:pt x="229" y="960"/>
                    <a:pt x="272" y="937"/>
                  </a:cubicBezTo>
                  <a:cubicBezTo>
                    <a:pt x="293" y="956"/>
                    <a:pt x="316" y="972"/>
                    <a:pt x="340" y="987"/>
                  </a:cubicBezTo>
                  <a:cubicBezTo>
                    <a:pt x="331" y="1035"/>
                    <a:pt x="325" y="1076"/>
                    <a:pt x="322" y="1109"/>
                  </a:cubicBezTo>
                  <a:cubicBezTo>
                    <a:pt x="354" y="1124"/>
                    <a:pt x="386" y="1137"/>
                    <a:pt x="420" y="1147"/>
                  </a:cubicBezTo>
                  <a:cubicBezTo>
                    <a:pt x="441" y="1121"/>
                    <a:pt x="464" y="1088"/>
                    <a:pt x="490" y="1046"/>
                  </a:cubicBezTo>
                  <a:cubicBezTo>
                    <a:pt x="517" y="1052"/>
                    <a:pt x="545" y="1055"/>
                    <a:pt x="574" y="1056"/>
                  </a:cubicBezTo>
                  <a:cubicBezTo>
                    <a:pt x="590" y="1102"/>
                    <a:pt x="605" y="1140"/>
                    <a:pt x="619" y="1170"/>
                  </a:cubicBezTo>
                  <a:cubicBezTo>
                    <a:pt x="651" y="1168"/>
                    <a:pt x="683" y="1163"/>
                    <a:pt x="715" y="1156"/>
                  </a:cubicBezTo>
                  <a:cubicBezTo>
                    <a:pt x="718" y="1155"/>
                    <a:pt x="721" y="1155"/>
                    <a:pt x="723" y="1154"/>
                  </a:cubicBezTo>
                  <a:cubicBezTo>
                    <a:pt x="728" y="1121"/>
                    <a:pt x="731" y="1081"/>
                    <a:pt x="733" y="1032"/>
                  </a:cubicBezTo>
                  <a:cubicBezTo>
                    <a:pt x="760" y="1023"/>
                    <a:pt x="786" y="1011"/>
                    <a:pt x="810" y="998"/>
                  </a:cubicBezTo>
                  <a:cubicBezTo>
                    <a:pt x="848" y="1030"/>
                    <a:pt x="880" y="1055"/>
                    <a:pt x="907" y="1074"/>
                  </a:cubicBezTo>
                  <a:cubicBezTo>
                    <a:pt x="936" y="1055"/>
                    <a:pt x="964" y="1033"/>
                    <a:pt x="989" y="1008"/>
                  </a:cubicBezTo>
                  <a:cubicBezTo>
                    <a:pt x="977" y="978"/>
                    <a:pt x="960" y="941"/>
                    <a:pt x="937" y="897"/>
                  </a:cubicBezTo>
                  <a:cubicBezTo>
                    <a:pt x="955" y="876"/>
                    <a:pt x="972" y="854"/>
                    <a:pt x="987" y="830"/>
                  </a:cubicBezTo>
                  <a:cubicBezTo>
                    <a:pt x="1035" y="839"/>
                    <a:pt x="1075" y="845"/>
                    <a:pt x="1108" y="848"/>
                  </a:cubicBezTo>
                  <a:cubicBezTo>
                    <a:pt x="1124" y="816"/>
                    <a:pt x="1137" y="783"/>
                    <a:pt x="1147" y="749"/>
                  </a:cubicBezTo>
                  <a:cubicBezTo>
                    <a:pt x="1121" y="729"/>
                    <a:pt x="1087" y="706"/>
                    <a:pt x="1046" y="679"/>
                  </a:cubicBezTo>
                  <a:cubicBezTo>
                    <a:pt x="1051" y="652"/>
                    <a:pt x="1055" y="624"/>
                    <a:pt x="1055" y="596"/>
                  </a:cubicBezTo>
                  <a:close/>
                  <a:moveTo>
                    <a:pt x="657" y="901"/>
                  </a:moveTo>
                  <a:cubicBezTo>
                    <a:pt x="633" y="906"/>
                    <a:pt x="609" y="909"/>
                    <a:pt x="584" y="909"/>
                  </a:cubicBezTo>
                  <a:cubicBezTo>
                    <a:pt x="512" y="909"/>
                    <a:pt x="441" y="884"/>
                    <a:pt x="384" y="839"/>
                  </a:cubicBezTo>
                  <a:cubicBezTo>
                    <a:pt x="326" y="794"/>
                    <a:pt x="285" y="729"/>
                    <a:pt x="269" y="657"/>
                  </a:cubicBezTo>
                  <a:cubicBezTo>
                    <a:pt x="250" y="573"/>
                    <a:pt x="264" y="486"/>
                    <a:pt x="310" y="413"/>
                  </a:cubicBezTo>
                  <a:cubicBezTo>
                    <a:pt x="356" y="340"/>
                    <a:pt x="428" y="289"/>
                    <a:pt x="512" y="270"/>
                  </a:cubicBezTo>
                  <a:cubicBezTo>
                    <a:pt x="536" y="264"/>
                    <a:pt x="561" y="261"/>
                    <a:pt x="585" y="261"/>
                  </a:cubicBezTo>
                  <a:cubicBezTo>
                    <a:pt x="657" y="261"/>
                    <a:pt x="728" y="286"/>
                    <a:pt x="785" y="331"/>
                  </a:cubicBezTo>
                  <a:cubicBezTo>
                    <a:pt x="843" y="376"/>
                    <a:pt x="884" y="441"/>
                    <a:pt x="900" y="513"/>
                  </a:cubicBezTo>
                  <a:cubicBezTo>
                    <a:pt x="940" y="687"/>
                    <a:pt x="831" y="861"/>
                    <a:pt x="657" y="901"/>
                  </a:cubicBezTo>
                  <a:close/>
                </a:path>
              </a:pathLst>
            </a:custGeom>
            <a:solidFill>
              <a:srgbClr val="E92B29"/>
            </a:solidFill>
            <a:ln>
              <a:noFill/>
            </a:ln>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106" name="Freeform 16"/>
            <p:cNvSpPr>
              <a:spLocks noEditPoints="1"/>
            </p:cNvSpPr>
            <p:nvPr/>
          </p:nvSpPr>
          <p:spPr bwMode="auto">
            <a:xfrm rot="2220170" flipH="1">
              <a:off x="5571" y="5423"/>
              <a:ext cx="2455" cy="2457"/>
            </a:xfrm>
            <a:custGeom>
              <a:avLst/>
              <a:gdLst>
                <a:gd name="T0" fmla="*/ 1055 w 1169"/>
                <a:gd name="T1" fmla="*/ 596 h 1170"/>
                <a:gd name="T2" fmla="*/ 1169 w 1169"/>
                <a:gd name="T3" fmla="*/ 551 h 1170"/>
                <a:gd name="T4" fmla="*/ 1156 w 1169"/>
                <a:gd name="T5" fmla="*/ 455 h 1170"/>
                <a:gd name="T6" fmla="*/ 1153 w 1169"/>
                <a:gd name="T7" fmla="*/ 446 h 1170"/>
                <a:gd name="T8" fmla="*/ 1031 w 1169"/>
                <a:gd name="T9" fmla="*/ 436 h 1170"/>
                <a:gd name="T10" fmla="*/ 998 w 1169"/>
                <a:gd name="T11" fmla="*/ 359 h 1170"/>
                <a:gd name="T12" fmla="*/ 1074 w 1169"/>
                <a:gd name="T13" fmla="*/ 263 h 1170"/>
                <a:gd name="T14" fmla="*/ 1008 w 1169"/>
                <a:gd name="T15" fmla="*/ 180 h 1170"/>
                <a:gd name="T16" fmla="*/ 897 w 1169"/>
                <a:gd name="T17" fmla="*/ 233 h 1170"/>
                <a:gd name="T18" fmla="*/ 829 w 1169"/>
                <a:gd name="T19" fmla="*/ 183 h 1170"/>
                <a:gd name="T20" fmla="*/ 847 w 1169"/>
                <a:gd name="T21" fmla="*/ 62 h 1170"/>
                <a:gd name="T22" fmla="*/ 749 w 1169"/>
                <a:gd name="T23" fmla="*/ 23 h 1170"/>
                <a:gd name="T24" fmla="*/ 679 w 1169"/>
                <a:gd name="T25" fmla="*/ 124 h 1170"/>
                <a:gd name="T26" fmla="*/ 596 w 1169"/>
                <a:gd name="T27" fmla="*/ 114 h 1170"/>
                <a:gd name="T28" fmla="*/ 550 w 1169"/>
                <a:gd name="T29" fmla="*/ 0 h 1170"/>
                <a:gd name="T30" fmla="*/ 454 w 1169"/>
                <a:gd name="T31" fmla="*/ 14 h 1170"/>
                <a:gd name="T32" fmla="*/ 446 w 1169"/>
                <a:gd name="T33" fmla="*/ 16 h 1170"/>
                <a:gd name="T34" fmla="*/ 436 w 1169"/>
                <a:gd name="T35" fmla="*/ 139 h 1170"/>
                <a:gd name="T36" fmla="*/ 359 w 1169"/>
                <a:gd name="T37" fmla="*/ 172 h 1170"/>
                <a:gd name="T38" fmla="*/ 262 w 1169"/>
                <a:gd name="T39" fmla="*/ 96 h 1170"/>
                <a:gd name="T40" fmla="*/ 180 w 1169"/>
                <a:gd name="T41" fmla="*/ 162 h 1170"/>
                <a:gd name="T42" fmla="*/ 232 w 1169"/>
                <a:gd name="T43" fmla="*/ 273 h 1170"/>
                <a:gd name="T44" fmla="*/ 183 w 1169"/>
                <a:gd name="T45" fmla="*/ 340 h 1170"/>
                <a:gd name="T46" fmla="*/ 61 w 1169"/>
                <a:gd name="T47" fmla="*/ 323 h 1170"/>
                <a:gd name="T48" fmla="*/ 22 w 1169"/>
                <a:gd name="T49" fmla="*/ 421 h 1170"/>
                <a:gd name="T50" fmla="*/ 123 w 1169"/>
                <a:gd name="T51" fmla="*/ 491 h 1170"/>
                <a:gd name="T52" fmla="*/ 114 w 1169"/>
                <a:gd name="T53" fmla="*/ 574 h 1170"/>
                <a:gd name="T54" fmla="*/ 0 w 1169"/>
                <a:gd name="T55" fmla="*/ 619 h 1170"/>
                <a:gd name="T56" fmla="*/ 14 w 1169"/>
                <a:gd name="T57" fmla="*/ 716 h 1170"/>
                <a:gd name="T58" fmla="*/ 16 w 1169"/>
                <a:gd name="T59" fmla="*/ 724 h 1170"/>
                <a:gd name="T60" fmla="*/ 138 w 1169"/>
                <a:gd name="T61" fmla="*/ 734 h 1170"/>
                <a:gd name="T62" fmla="*/ 171 w 1169"/>
                <a:gd name="T63" fmla="*/ 811 h 1170"/>
                <a:gd name="T64" fmla="*/ 95 w 1169"/>
                <a:gd name="T65" fmla="*/ 907 h 1170"/>
                <a:gd name="T66" fmla="*/ 161 w 1169"/>
                <a:gd name="T67" fmla="*/ 990 h 1170"/>
                <a:gd name="T68" fmla="*/ 272 w 1169"/>
                <a:gd name="T69" fmla="*/ 937 h 1170"/>
                <a:gd name="T70" fmla="*/ 340 w 1169"/>
                <a:gd name="T71" fmla="*/ 987 h 1170"/>
                <a:gd name="T72" fmla="*/ 322 w 1169"/>
                <a:gd name="T73" fmla="*/ 1109 h 1170"/>
                <a:gd name="T74" fmla="*/ 420 w 1169"/>
                <a:gd name="T75" fmla="*/ 1147 h 1170"/>
                <a:gd name="T76" fmla="*/ 490 w 1169"/>
                <a:gd name="T77" fmla="*/ 1046 h 1170"/>
                <a:gd name="T78" fmla="*/ 574 w 1169"/>
                <a:gd name="T79" fmla="*/ 1056 h 1170"/>
                <a:gd name="T80" fmla="*/ 619 w 1169"/>
                <a:gd name="T81" fmla="*/ 1170 h 1170"/>
                <a:gd name="T82" fmla="*/ 715 w 1169"/>
                <a:gd name="T83" fmla="*/ 1156 h 1170"/>
                <a:gd name="T84" fmla="*/ 723 w 1169"/>
                <a:gd name="T85" fmla="*/ 1154 h 1170"/>
                <a:gd name="T86" fmla="*/ 733 w 1169"/>
                <a:gd name="T87" fmla="*/ 1032 h 1170"/>
                <a:gd name="T88" fmla="*/ 810 w 1169"/>
                <a:gd name="T89" fmla="*/ 998 h 1170"/>
                <a:gd name="T90" fmla="*/ 907 w 1169"/>
                <a:gd name="T91" fmla="*/ 1074 h 1170"/>
                <a:gd name="T92" fmla="*/ 989 w 1169"/>
                <a:gd name="T93" fmla="*/ 1008 h 1170"/>
                <a:gd name="T94" fmla="*/ 937 w 1169"/>
                <a:gd name="T95" fmla="*/ 897 h 1170"/>
                <a:gd name="T96" fmla="*/ 987 w 1169"/>
                <a:gd name="T97" fmla="*/ 830 h 1170"/>
                <a:gd name="T98" fmla="*/ 1108 w 1169"/>
                <a:gd name="T99" fmla="*/ 848 h 1170"/>
                <a:gd name="T100" fmla="*/ 1147 w 1169"/>
                <a:gd name="T101" fmla="*/ 749 h 1170"/>
                <a:gd name="T102" fmla="*/ 1046 w 1169"/>
                <a:gd name="T103" fmla="*/ 679 h 1170"/>
                <a:gd name="T104" fmla="*/ 1055 w 1169"/>
                <a:gd name="T105" fmla="*/ 596 h 1170"/>
                <a:gd name="T106" fmla="*/ 657 w 1169"/>
                <a:gd name="T107" fmla="*/ 901 h 1170"/>
                <a:gd name="T108" fmla="*/ 584 w 1169"/>
                <a:gd name="T109" fmla="*/ 909 h 1170"/>
                <a:gd name="T110" fmla="*/ 384 w 1169"/>
                <a:gd name="T111" fmla="*/ 839 h 1170"/>
                <a:gd name="T112" fmla="*/ 269 w 1169"/>
                <a:gd name="T113" fmla="*/ 657 h 1170"/>
                <a:gd name="T114" fmla="*/ 310 w 1169"/>
                <a:gd name="T115" fmla="*/ 413 h 1170"/>
                <a:gd name="T116" fmla="*/ 512 w 1169"/>
                <a:gd name="T117" fmla="*/ 270 h 1170"/>
                <a:gd name="T118" fmla="*/ 585 w 1169"/>
                <a:gd name="T119" fmla="*/ 261 h 1170"/>
                <a:gd name="T120" fmla="*/ 785 w 1169"/>
                <a:gd name="T121" fmla="*/ 331 h 1170"/>
                <a:gd name="T122" fmla="*/ 900 w 1169"/>
                <a:gd name="T123" fmla="*/ 513 h 1170"/>
                <a:gd name="T124" fmla="*/ 657 w 1169"/>
                <a:gd name="T125" fmla="*/ 901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9" h="1170">
                  <a:moveTo>
                    <a:pt x="1055" y="596"/>
                  </a:moveTo>
                  <a:cubicBezTo>
                    <a:pt x="1101" y="580"/>
                    <a:pt x="1140" y="564"/>
                    <a:pt x="1169" y="551"/>
                  </a:cubicBezTo>
                  <a:cubicBezTo>
                    <a:pt x="1167" y="519"/>
                    <a:pt x="1163" y="487"/>
                    <a:pt x="1156" y="455"/>
                  </a:cubicBezTo>
                  <a:cubicBezTo>
                    <a:pt x="1155" y="452"/>
                    <a:pt x="1154" y="449"/>
                    <a:pt x="1153" y="446"/>
                  </a:cubicBezTo>
                  <a:cubicBezTo>
                    <a:pt x="1121" y="442"/>
                    <a:pt x="1080" y="438"/>
                    <a:pt x="1031" y="436"/>
                  </a:cubicBezTo>
                  <a:cubicBezTo>
                    <a:pt x="1022" y="409"/>
                    <a:pt x="1011" y="384"/>
                    <a:pt x="998" y="359"/>
                  </a:cubicBezTo>
                  <a:cubicBezTo>
                    <a:pt x="1030" y="322"/>
                    <a:pt x="1055" y="290"/>
                    <a:pt x="1074" y="263"/>
                  </a:cubicBezTo>
                  <a:cubicBezTo>
                    <a:pt x="1054" y="233"/>
                    <a:pt x="1032" y="206"/>
                    <a:pt x="1008" y="180"/>
                  </a:cubicBezTo>
                  <a:cubicBezTo>
                    <a:pt x="977" y="193"/>
                    <a:pt x="940" y="210"/>
                    <a:pt x="897" y="233"/>
                  </a:cubicBezTo>
                  <a:cubicBezTo>
                    <a:pt x="876" y="214"/>
                    <a:pt x="853" y="198"/>
                    <a:pt x="829" y="183"/>
                  </a:cubicBezTo>
                  <a:cubicBezTo>
                    <a:pt x="838" y="135"/>
                    <a:pt x="844" y="94"/>
                    <a:pt x="847" y="62"/>
                  </a:cubicBezTo>
                  <a:cubicBezTo>
                    <a:pt x="816" y="46"/>
                    <a:pt x="783" y="33"/>
                    <a:pt x="749" y="23"/>
                  </a:cubicBezTo>
                  <a:cubicBezTo>
                    <a:pt x="729" y="49"/>
                    <a:pt x="705" y="82"/>
                    <a:pt x="679" y="124"/>
                  </a:cubicBezTo>
                  <a:cubicBezTo>
                    <a:pt x="652" y="118"/>
                    <a:pt x="624" y="115"/>
                    <a:pt x="596" y="114"/>
                  </a:cubicBezTo>
                  <a:cubicBezTo>
                    <a:pt x="579" y="68"/>
                    <a:pt x="564" y="30"/>
                    <a:pt x="550" y="0"/>
                  </a:cubicBezTo>
                  <a:cubicBezTo>
                    <a:pt x="518" y="2"/>
                    <a:pt x="486" y="7"/>
                    <a:pt x="454" y="14"/>
                  </a:cubicBezTo>
                  <a:cubicBezTo>
                    <a:pt x="451" y="15"/>
                    <a:pt x="449" y="15"/>
                    <a:pt x="446" y="16"/>
                  </a:cubicBezTo>
                  <a:cubicBezTo>
                    <a:pt x="441" y="49"/>
                    <a:pt x="438" y="89"/>
                    <a:pt x="436" y="139"/>
                  </a:cubicBezTo>
                  <a:cubicBezTo>
                    <a:pt x="409" y="147"/>
                    <a:pt x="383" y="159"/>
                    <a:pt x="359" y="172"/>
                  </a:cubicBezTo>
                  <a:cubicBezTo>
                    <a:pt x="321" y="140"/>
                    <a:pt x="289" y="115"/>
                    <a:pt x="262" y="96"/>
                  </a:cubicBezTo>
                  <a:cubicBezTo>
                    <a:pt x="233" y="115"/>
                    <a:pt x="205" y="137"/>
                    <a:pt x="180" y="162"/>
                  </a:cubicBezTo>
                  <a:cubicBezTo>
                    <a:pt x="192" y="192"/>
                    <a:pt x="210" y="229"/>
                    <a:pt x="232" y="273"/>
                  </a:cubicBezTo>
                  <a:cubicBezTo>
                    <a:pt x="214" y="294"/>
                    <a:pt x="197" y="316"/>
                    <a:pt x="183" y="340"/>
                  </a:cubicBezTo>
                  <a:cubicBezTo>
                    <a:pt x="134" y="331"/>
                    <a:pt x="94" y="325"/>
                    <a:pt x="61" y="323"/>
                  </a:cubicBezTo>
                  <a:cubicBezTo>
                    <a:pt x="45" y="354"/>
                    <a:pt x="32" y="387"/>
                    <a:pt x="22" y="421"/>
                  </a:cubicBezTo>
                  <a:cubicBezTo>
                    <a:pt x="48" y="441"/>
                    <a:pt x="82" y="464"/>
                    <a:pt x="123" y="491"/>
                  </a:cubicBezTo>
                  <a:cubicBezTo>
                    <a:pt x="118" y="518"/>
                    <a:pt x="115" y="546"/>
                    <a:pt x="114" y="574"/>
                  </a:cubicBezTo>
                  <a:cubicBezTo>
                    <a:pt x="68" y="590"/>
                    <a:pt x="30" y="606"/>
                    <a:pt x="0" y="619"/>
                  </a:cubicBezTo>
                  <a:cubicBezTo>
                    <a:pt x="2" y="651"/>
                    <a:pt x="6" y="683"/>
                    <a:pt x="14" y="716"/>
                  </a:cubicBezTo>
                  <a:cubicBezTo>
                    <a:pt x="14" y="718"/>
                    <a:pt x="15" y="721"/>
                    <a:pt x="16" y="724"/>
                  </a:cubicBezTo>
                  <a:cubicBezTo>
                    <a:pt x="48" y="729"/>
                    <a:pt x="89" y="732"/>
                    <a:pt x="138" y="734"/>
                  </a:cubicBezTo>
                  <a:cubicBezTo>
                    <a:pt x="147" y="761"/>
                    <a:pt x="158" y="787"/>
                    <a:pt x="171" y="811"/>
                  </a:cubicBezTo>
                  <a:cubicBezTo>
                    <a:pt x="140" y="848"/>
                    <a:pt x="114" y="880"/>
                    <a:pt x="95" y="907"/>
                  </a:cubicBezTo>
                  <a:cubicBezTo>
                    <a:pt x="115" y="937"/>
                    <a:pt x="137" y="965"/>
                    <a:pt x="161" y="990"/>
                  </a:cubicBezTo>
                  <a:cubicBezTo>
                    <a:pt x="192" y="977"/>
                    <a:pt x="229" y="960"/>
                    <a:pt x="272" y="937"/>
                  </a:cubicBezTo>
                  <a:cubicBezTo>
                    <a:pt x="293" y="956"/>
                    <a:pt x="316" y="972"/>
                    <a:pt x="340" y="987"/>
                  </a:cubicBezTo>
                  <a:cubicBezTo>
                    <a:pt x="331" y="1035"/>
                    <a:pt x="325" y="1076"/>
                    <a:pt x="322" y="1109"/>
                  </a:cubicBezTo>
                  <a:cubicBezTo>
                    <a:pt x="354" y="1124"/>
                    <a:pt x="386" y="1137"/>
                    <a:pt x="420" y="1147"/>
                  </a:cubicBezTo>
                  <a:cubicBezTo>
                    <a:pt x="441" y="1121"/>
                    <a:pt x="464" y="1088"/>
                    <a:pt x="490" y="1046"/>
                  </a:cubicBezTo>
                  <a:cubicBezTo>
                    <a:pt x="517" y="1052"/>
                    <a:pt x="545" y="1055"/>
                    <a:pt x="574" y="1056"/>
                  </a:cubicBezTo>
                  <a:cubicBezTo>
                    <a:pt x="590" y="1102"/>
                    <a:pt x="605" y="1140"/>
                    <a:pt x="619" y="1170"/>
                  </a:cubicBezTo>
                  <a:cubicBezTo>
                    <a:pt x="651" y="1168"/>
                    <a:pt x="683" y="1163"/>
                    <a:pt x="715" y="1156"/>
                  </a:cubicBezTo>
                  <a:cubicBezTo>
                    <a:pt x="718" y="1155"/>
                    <a:pt x="721" y="1155"/>
                    <a:pt x="723" y="1154"/>
                  </a:cubicBezTo>
                  <a:cubicBezTo>
                    <a:pt x="728" y="1121"/>
                    <a:pt x="731" y="1081"/>
                    <a:pt x="733" y="1032"/>
                  </a:cubicBezTo>
                  <a:cubicBezTo>
                    <a:pt x="760" y="1023"/>
                    <a:pt x="786" y="1011"/>
                    <a:pt x="810" y="998"/>
                  </a:cubicBezTo>
                  <a:cubicBezTo>
                    <a:pt x="848" y="1030"/>
                    <a:pt x="880" y="1055"/>
                    <a:pt x="907" y="1074"/>
                  </a:cubicBezTo>
                  <a:cubicBezTo>
                    <a:pt x="936" y="1055"/>
                    <a:pt x="964" y="1033"/>
                    <a:pt x="989" y="1008"/>
                  </a:cubicBezTo>
                  <a:cubicBezTo>
                    <a:pt x="977" y="978"/>
                    <a:pt x="960" y="941"/>
                    <a:pt x="937" y="897"/>
                  </a:cubicBezTo>
                  <a:cubicBezTo>
                    <a:pt x="955" y="876"/>
                    <a:pt x="972" y="854"/>
                    <a:pt x="987" y="830"/>
                  </a:cubicBezTo>
                  <a:cubicBezTo>
                    <a:pt x="1035" y="839"/>
                    <a:pt x="1075" y="845"/>
                    <a:pt x="1108" y="848"/>
                  </a:cubicBezTo>
                  <a:cubicBezTo>
                    <a:pt x="1124" y="816"/>
                    <a:pt x="1137" y="783"/>
                    <a:pt x="1147" y="749"/>
                  </a:cubicBezTo>
                  <a:cubicBezTo>
                    <a:pt x="1121" y="729"/>
                    <a:pt x="1087" y="706"/>
                    <a:pt x="1046" y="679"/>
                  </a:cubicBezTo>
                  <a:cubicBezTo>
                    <a:pt x="1051" y="652"/>
                    <a:pt x="1055" y="624"/>
                    <a:pt x="1055" y="596"/>
                  </a:cubicBezTo>
                  <a:close/>
                  <a:moveTo>
                    <a:pt x="657" y="901"/>
                  </a:moveTo>
                  <a:cubicBezTo>
                    <a:pt x="633" y="906"/>
                    <a:pt x="609" y="909"/>
                    <a:pt x="584" y="909"/>
                  </a:cubicBezTo>
                  <a:cubicBezTo>
                    <a:pt x="512" y="909"/>
                    <a:pt x="441" y="884"/>
                    <a:pt x="384" y="839"/>
                  </a:cubicBezTo>
                  <a:cubicBezTo>
                    <a:pt x="326" y="794"/>
                    <a:pt x="285" y="729"/>
                    <a:pt x="269" y="657"/>
                  </a:cubicBezTo>
                  <a:cubicBezTo>
                    <a:pt x="250" y="573"/>
                    <a:pt x="264" y="486"/>
                    <a:pt x="310" y="413"/>
                  </a:cubicBezTo>
                  <a:cubicBezTo>
                    <a:pt x="356" y="340"/>
                    <a:pt x="428" y="289"/>
                    <a:pt x="512" y="270"/>
                  </a:cubicBezTo>
                  <a:cubicBezTo>
                    <a:pt x="536" y="264"/>
                    <a:pt x="561" y="261"/>
                    <a:pt x="585" y="261"/>
                  </a:cubicBezTo>
                  <a:cubicBezTo>
                    <a:pt x="657" y="261"/>
                    <a:pt x="728" y="286"/>
                    <a:pt x="785" y="331"/>
                  </a:cubicBezTo>
                  <a:cubicBezTo>
                    <a:pt x="843" y="376"/>
                    <a:pt x="884" y="441"/>
                    <a:pt x="900" y="513"/>
                  </a:cubicBezTo>
                  <a:cubicBezTo>
                    <a:pt x="940" y="687"/>
                    <a:pt x="831" y="861"/>
                    <a:pt x="657" y="901"/>
                  </a:cubicBezTo>
                  <a:close/>
                </a:path>
              </a:pathLst>
            </a:custGeom>
            <a:solidFill>
              <a:srgbClr val="E92B29"/>
            </a:solidFill>
            <a:ln>
              <a:noFill/>
            </a:ln>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107" name="TextBox 13"/>
            <p:cNvSpPr txBox="1"/>
            <p:nvPr/>
          </p:nvSpPr>
          <p:spPr>
            <a:xfrm>
              <a:off x="10512" y="4196"/>
              <a:ext cx="4583" cy="697"/>
            </a:xfrm>
            <a:prstGeom prst="rect">
              <a:avLst/>
            </a:prstGeom>
            <a:noFill/>
          </p:spPr>
          <p:txBody>
            <a:bodyPr wrap="square" lIns="0" tIns="0" rIns="0" bIns="0" rtlCol="0" anchor="t" anchorCtr="0">
              <a:spAutoFit/>
            </a:bodyPr>
            <a:p>
              <a:pPr algn="l" defTabSz="1216660">
                <a:lnSpc>
                  <a:spcPct val="120000"/>
                </a:lnSpc>
                <a:spcBef>
                  <a:spcPct val="20000"/>
                </a:spcBef>
                <a:defRPr/>
              </a:pPr>
              <a:r>
                <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科技支撑更加有力</a:t>
              </a:r>
              <a:endPar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142" name="Group 14"/>
            <p:cNvGrpSpPr/>
            <p:nvPr/>
          </p:nvGrpSpPr>
          <p:grpSpPr>
            <a:xfrm rot="0">
              <a:off x="9435" y="4154"/>
              <a:ext cx="866" cy="864"/>
              <a:chOff x="14636808" y="5418887"/>
              <a:chExt cx="1050796" cy="1048123"/>
            </a:xfrm>
          </p:grpSpPr>
          <p:sp>
            <p:nvSpPr>
              <p:cNvPr id="143" name="Freeform 12"/>
              <p:cNvSpPr>
                <a:spLocks noChangeArrowheads="1"/>
              </p:cNvSpPr>
              <p:nvPr/>
            </p:nvSpPr>
            <p:spPr bwMode="auto">
              <a:xfrm>
                <a:off x="14636808" y="5418887"/>
                <a:ext cx="1050796" cy="1048123"/>
              </a:xfrm>
              <a:custGeom>
                <a:avLst/>
                <a:gdLst>
                  <a:gd name="T0" fmla="*/ 2351 w 2352"/>
                  <a:gd name="T1" fmla="*/ 1172 h 2345"/>
                  <a:gd name="T2" fmla="*/ 2351 w 2352"/>
                  <a:gd name="T3" fmla="*/ 1172 h 2345"/>
                  <a:gd name="T4" fmla="*/ 1179 w 2352"/>
                  <a:gd name="T5" fmla="*/ 2344 h 2345"/>
                  <a:gd name="T6" fmla="*/ 0 w 2352"/>
                  <a:gd name="T7" fmla="*/ 1172 h 2345"/>
                  <a:gd name="T8" fmla="*/ 1179 w 2352"/>
                  <a:gd name="T9" fmla="*/ 0 h 2345"/>
                  <a:gd name="T10" fmla="*/ 2351 w 2352"/>
                  <a:gd name="T11" fmla="*/ 1172 h 2345"/>
                </a:gdLst>
                <a:ahLst/>
                <a:cxnLst>
                  <a:cxn ang="0">
                    <a:pos x="T0" y="T1"/>
                  </a:cxn>
                  <a:cxn ang="0">
                    <a:pos x="T2" y="T3"/>
                  </a:cxn>
                  <a:cxn ang="0">
                    <a:pos x="T4" y="T5"/>
                  </a:cxn>
                  <a:cxn ang="0">
                    <a:pos x="T6" y="T7"/>
                  </a:cxn>
                  <a:cxn ang="0">
                    <a:pos x="T8" y="T9"/>
                  </a:cxn>
                  <a:cxn ang="0">
                    <a:pos x="T10" y="T11"/>
                  </a:cxn>
                </a:cxnLst>
                <a:rect l="0" t="0" r="r" b="b"/>
                <a:pathLst>
                  <a:path w="2352" h="2345">
                    <a:moveTo>
                      <a:pt x="2351" y="1172"/>
                    </a:moveTo>
                    <a:lnTo>
                      <a:pt x="2351" y="1172"/>
                    </a:lnTo>
                    <a:cubicBezTo>
                      <a:pt x="2351" y="1821"/>
                      <a:pt x="1822" y="2344"/>
                      <a:pt x="1179" y="2344"/>
                    </a:cubicBezTo>
                    <a:cubicBezTo>
                      <a:pt x="530" y="2344"/>
                      <a:pt x="0" y="1821"/>
                      <a:pt x="0" y="1172"/>
                    </a:cubicBezTo>
                    <a:cubicBezTo>
                      <a:pt x="0" y="523"/>
                      <a:pt x="530" y="0"/>
                      <a:pt x="1179" y="0"/>
                    </a:cubicBezTo>
                    <a:cubicBezTo>
                      <a:pt x="1822" y="0"/>
                      <a:pt x="2351" y="523"/>
                      <a:pt x="2351" y="1172"/>
                    </a:cubicBezTo>
                  </a:path>
                </a:pathLst>
              </a:custGeom>
              <a:solidFill>
                <a:srgbClr val="E92B29"/>
              </a:solidFill>
              <a:ln>
                <a:noFill/>
              </a:ln>
              <a:effectLst/>
            </p:spPr>
            <p:txBody>
              <a:bodyPr wrap="none" anchor="ctr"/>
              <a:p>
                <a:pPr>
                  <a:lnSpc>
                    <a:spcPts val="1500"/>
                  </a:lnSpc>
                </a:pPr>
                <a:endParaRPr lang="en-US" sz="900" dirty="0">
                  <a:solidFill>
                    <a:schemeClr val="bg1">
                      <a:lumMod val="50000"/>
                    </a:schemeClr>
                  </a:solidFill>
                  <a:cs typeface="+mn-ea"/>
                  <a:sym typeface="+mn-lt"/>
                </a:endParaRPr>
              </a:p>
            </p:txBody>
          </p:sp>
          <p:sp>
            <p:nvSpPr>
              <p:cNvPr id="144" name="Freeform 13"/>
              <p:cNvSpPr>
                <a:spLocks noChangeArrowheads="1"/>
              </p:cNvSpPr>
              <p:nvPr/>
            </p:nvSpPr>
            <p:spPr bwMode="auto">
              <a:xfrm>
                <a:off x="14690137" y="5470208"/>
                <a:ext cx="944136" cy="943508"/>
              </a:xfrm>
              <a:custGeom>
                <a:avLst/>
                <a:gdLst>
                  <a:gd name="T0" fmla="*/ 1059 w 2113"/>
                  <a:gd name="T1" fmla="*/ 2112 h 2113"/>
                  <a:gd name="T2" fmla="*/ 1059 w 2113"/>
                  <a:gd name="T3" fmla="*/ 2112 h 2113"/>
                  <a:gd name="T4" fmla="*/ 0 w 2113"/>
                  <a:gd name="T5" fmla="*/ 1059 h 2113"/>
                  <a:gd name="T6" fmla="*/ 1059 w 2113"/>
                  <a:gd name="T7" fmla="*/ 0 h 2113"/>
                  <a:gd name="T8" fmla="*/ 2112 w 2113"/>
                  <a:gd name="T9" fmla="*/ 1059 h 2113"/>
                  <a:gd name="T10" fmla="*/ 1059 w 2113"/>
                  <a:gd name="T11" fmla="*/ 2112 h 2113"/>
                  <a:gd name="T12" fmla="*/ 1059 w 2113"/>
                  <a:gd name="T13" fmla="*/ 132 h 2113"/>
                  <a:gd name="T14" fmla="*/ 1059 w 2113"/>
                  <a:gd name="T15" fmla="*/ 132 h 2113"/>
                  <a:gd name="T16" fmla="*/ 126 w 2113"/>
                  <a:gd name="T17" fmla="*/ 1059 h 2113"/>
                  <a:gd name="T18" fmla="*/ 1059 w 2113"/>
                  <a:gd name="T19" fmla="*/ 1987 h 2113"/>
                  <a:gd name="T20" fmla="*/ 1986 w 2113"/>
                  <a:gd name="T21" fmla="*/ 1059 h 2113"/>
                  <a:gd name="T22" fmla="*/ 1059 w 2113"/>
                  <a:gd name="T23" fmla="*/ 132 h 2113"/>
                  <a:gd name="T24" fmla="*/ 1059 w 2113"/>
                  <a:gd name="T25" fmla="*/ 132 h 2113"/>
                  <a:gd name="T26" fmla="*/ 1059 w 2113"/>
                  <a:gd name="T27" fmla="*/ 132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3" h="2113">
                    <a:moveTo>
                      <a:pt x="1059" y="2112"/>
                    </a:moveTo>
                    <a:lnTo>
                      <a:pt x="1059" y="2112"/>
                    </a:lnTo>
                    <a:cubicBezTo>
                      <a:pt x="476" y="2112"/>
                      <a:pt x="0" y="1642"/>
                      <a:pt x="0" y="1059"/>
                    </a:cubicBezTo>
                    <a:cubicBezTo>
                      <a:pt x="0" y="477"/>
                      <a:pt x="476" y="0"/>
                      <a:pt x="1059" y="0"/>
                    </a:cubicBezTo>
                    <a:cubicBezTo>
                      <a:pt x="1635" y="0"/>
                      <a:pt x="2112" y="477"/>
                      <a:pt x="2112" y="1059"/>
                    </a:cubicBezTo>
                    <a:cubicBezTo>
                      <a:pt x="2112" y="1642"/>
                      <a:pt x="1635" y="2112"/>
                      <a:pt x="1059" y="2112"/>
                    </a:cubicBezTo>
                    <a:close/>
                    <a:moveTo>
                      <a:pt x="1059" y="132"/>
                    </a:moveTo>
                    <a:lnTo>
                      <a:pt x="1059" y="132"/>
                    </a:lnTo>
                    <a:cubicBezTo>
                      <a:pt x="543" y="132"/>
                      <a:pt x="126" y="543"/>
                      <a:pt x="126" y="1059"/>
                    </a:cubicBezTo>
                    <a:cubicBezTo>
                      <a:pt x="126" y="1569"/>
                      <a:pt x="543" y="1987"/>
                      <a:pt x="1059" y="1987"/>
                    </a:cubicBezTo>
                    <a:cubicBezTo>
                      <a:pt x="1569" y="1987"/>
                      <a:pt x="1986" y="1569"/>
                      <a:pt x="1986" y="1059"/>
                    </a:cubicBezTo>
                    <a:cubicBezTo>
                      <a:pt x="1986" y="543"/>
                      <a:pt x="1569" y="132"/>
                      <a:pt x="1059" y="132"/>
                    </a:cubicBezTo>
                    <a:close/>
                    <a:moveTo>
                      <a:pt x="1059" y="132"/>
                    </a:moveTo>
                    <a:lnTo>
                      <a:pt x="1059" y="132"/>
                    </a:lnTo>
                    <a:close/>
                  </a:path>
                </a:pathLst>
              </a:custGeom>
              <a:solidFill>
                <a:schemeClr val="bg1"/>
              </a:solidFill>
              <a:ln>
                <a:noFill/>
              </a:ln>
              <a:effectLst/>
            </p:spPr>
            <p:txBody>
              <a:bodyPr wrap="none" anchor="ctr"/>
              <a:p>
                <a:pPr>
                  <a:lnSpc>
                    <a:spcPts val="1500"/>
                  </a:lnSpc>
                </a:pPr>
                <a:endParaRPr lang="en-US" sz="900" dirty="0">
                  <a:solidFill>
                    <a:schemeClr val="bg1">
                      <a:lumMod val="50000"/>
                    </a:schemeClr>
                  </a:solidFill>
                  <a:cs typeface="+mn-ea"/>
                  <a:sym typeface="+mn-lt"/>
                </a:endParaRPr>
              </a:p>
            </p:txBody>
          </p:sp>
        </p:grpSp>
        <p:sp>
          <p:nvSpPr>
            <p:cNvPr id="8" name="文本框 7"/>
            <p:cNvSpPr txBox="1"/>
            <p:nvPr/>
          </p:nvSpPr>
          <p:spPr>
            <a:xfrm>
              <a:off x="9622" y="4290"/>
              <a:ext cx="784" cy="531"/>
            </a:xfrm>
            <a:prstGeom prst="rect">
              <a:avLst/>
            </a:prstGeom>
            <a:noFill/>
          </p:spPr>
          <p:txBody>
            <a:bodyPr wrap="square" rtlCol="0">
              <a:spAutoFit/>
            </a:bodyPr>
            <a:p>
              <a:r>
                <a:rPr lang="en-US" altLang="zh-CN" sz="1600">
                  <a:solidFill>
                    <a:schemeClr val="bg1"/>
                  </a:solidFill>
                  <a:latin typeface="微软雅黑" panose="020B0503020204020204" charset="-122"/>
                  <a:ea typeface="微软雅黑" panose="020B0503020204020204" charset="-122"/>
                </a:rPr>
                <a:t>1</a:t>
              </a:r>
              <a:endParaRPr lang="en-US" altLang="zh-CN" sz="1600">
                <a:solidFill>
                  <a:schemeClr val="bg1"/>
                </a:solidFill>
                <a:latin typeface="微软雅黑" panose="020B0503020204020204" charset="-122"/>
                <a:ea typeface="微软雅黑" panose="020B0503020204020204" charset="-122"/>
              </a:endParaRPr>
            </a:p>
          </p:txBody>
        </p:sp>
        <p:grpSp>
          <p:nvGrpSpPr>
            <p:cNvPr id="9" name="Group 14"/>
            <p:cNvGrpSpPr/>
            <p:nvPr/>
          </p:nvGrpSpPr>
          <p:grpSpPr>
            <a:xfrm rot="0">
              <a:off x="9435" y="5492"/>
              <a:ext cx="866" cy="864"/>
              <a:chOff x="14636808" y="5418887"/>
              <a:chExt cx="1050796" cy="1048123"/>
            </a:xfrm>
          </p:grpSpPr>
          <p:sp>
            <p:nvSpPr>
              <p:cNvPr id="10" name="Freeform 12"/>
              <p:cNvSpPr>
                <a:spLocks noChangeArrowheads="1"/>
              </p:cNvSpPr>
              <p:nvPr/>
            </p:nvSpPr>
            <p:spPr bwMode="auto">
              <a:xfrm>
                <a:off x="14636808" y="5418887"/>
                <a:ext cx="1050796" cy="1048123"/>
              </a:xfrm>
              <a:custGeom>
                <a:avLst/>
                <a:gdLst>
                  <a:gd name="T0" fmla="*/ 2351 w 2352"/>
                  <a:gd name="T1" fmla="*/ 1172 h 2345"/>
                  <a:gd name="T2" fmla="*/ 2351 w 2352"/>
                  <a:gd name="T3" fmla="*/ 1172 h 2345"/>
                  <a:gd name="T4" fmla="*/ 1179 w 2352"/>
                  <a:gd name="T5" fmla="*/ 2344 h 2345"/>
                  <a:gd name="T6" fmla="*/ 0 w 2352"/>
                  <a:gd name="T7" fmla="*/ 1172 h 2345"/>
                  <a:gd name="T8" fmla="*/ 1179 w 2352"/>
                  <a:gd name="T9" fmla="*/ 0 h 2345"/>
                  <a:gd name="T10" fmla="*/ 2351 w 2352"/>
                  <a:gd name="T11" fmla="*/ 1172 h 2345"/>
                </a:gdLst>
                <a:ahLst/>
                <a:cxnLst>
                  <a:cxn ang="0">
                    <a:pos x="T0" y="T1"/>
                  </a:cxn>
                  <a:cxn ang="0">
                    <a:pos x="T2" y="T3"/>
                  </a:cxn>
                  <a:cxn ang="0">
                    <a:pos x="T4" y="T5"/>
                  </a:cxn>
                  <a:cxn ang="0">
                    <a:pos x="T6" y="T7"/>
                  </a:cxn>
                  <a:cxn ang="0">
                    <a:pos x="T8" y="T9"/>
                  </a:cxn>
                  <a:cxn ang="0">
                    <a:pos x="T10" y="T11"/>
                  </a:cxn>
                </a:cxnLst>
                <a:rect l="0" t="0" r="r" b="b"/>
                <a:pathLst>
                  <a:path w="2352" h="2345">
                    <a:moveTo>
                      <a:pt x="2351" y="1172"/>
                    </a:moveTo>
                    <a:lnTo>
                      <a:pt x="2351" y="1172"/>
                    </a:lnTo>
                    <a:cubicBezTo>
                      <a:pt x="2351" y="1821"/>
                      <a:pt x="1822" y="2344"/>
                      <a:pt x="1179" y="2344"/>
                    </a:cubicBezTo>
                    <a:cubicBezTo>
                      <a:pt x="530" y="2344"/>
                      <a:pt x="0" y="1821"/>
                      <a:pt x="0" y="1172"/>
                    </a:cubicBezTo>
                    <a:cubicBezTo>
                      <a:pt x="0" y="523"/>
                      <a:pt x="530" y="0"/>
                      <a:pt x="1179" y="0"/>
                    </a:cubicBezTo>
                    <a:cubicBezTo>
                      <a:pt x="1822" y="0"/>
                      <a:pt x="2351" y="523"/>
                      <a:pt x="2351" y="1172"/>
                    </a:cubicBezTo>
                  </a:path>
                </a:pathLst>
              </a:custGeom>
              <a:solidFill>
                <a:srgbClr val="E92B29"/>
              </a:solidFill>
              <a:ln>
                <a:noFill/>
              </a:ln>
              <a:effectLst/>
            </p:spPr>
            <p:txBody>
              <a:bodyPr wrap="none" anchor="ctr"/>
              <a:p>
                <a:pPr>
                  <a:lnSpc>
                    <a:spcPts val="1500"/>
                  </a:lnSpc>
                </a:pPr>
                <a:endParaRPr lang="en-US" sz="900" dirty="0">
                  <a:solidFill>
                    <a:schemeClr val="bg1">
                      <a:lumMod val="50000"/>
                    </a:schemeClr>
                  </a:solidFill>
                  <a:cs typeface="+mn-ea"/>
                  <a:sym typeface="+mn-lt"/>
                </a:endParaRPr>
              </a:p>
            </p:txBody>
          </p:sp>
          <p:sp>
            <p:nvSpPr>
              <p:cNvPr id="11" name="Freeform 13"/>
              <p:cNvSpPr>
                <a:spLocks noChangeArrowheads="1"/>
              </p:cNvSpPr>
              <p:nvPr/>
            </p:nvSpPr>
            <p:spPr bwMode="auto">
              <a:xfrm>
                <a:off x="14690137" y="5470208"/>
                <a:ext cx="944136" cy="943508"/>
              </a:xfrm>
              <a:custGeom>
                <a:avLst/>
                <a:gdLst>
                  <a:gd name="T0" fmla="*/ 1059 w 2113"/>
                  <a:gd name="T1" fmla="*/ 2112 h 2113"/>
                  <a:gd name="T2" fmla="*/ 1059 w 2113"/>
                  <a:gd name="T3" fmla="*/ 2112 h 2113"/>
                  <a:gd name="T4" fmla="*/ 0 w 2113"/>
                  <a:gd name="T5" fmla="*/ 1059 h 2113"/>
                  <a:gd name="T6" fmla="*/ 1059 w 2113"/>
                  <a:gd name="T7" fmla="*/ 0 h 2113"/>
                  <a:gd name="T8" fmla="*/ 2112 w 2113"/>
                  <a:gd name="T9" fmla="*/ 1059 h 2113"/>
                  <a:gd name="T10" fmla="*/ 1059 w 2113"/>
                  <a:gd name="T11" fmla="*/ 2112 h 2113"/>
                  <a:gd name="T12" fmla="*/ 1059 w 2113"/>
                  <a:gd name="T13" fmla="*/ 132 h 2113"/>
                  <a:gd name="T14" fmla="*/ 1059 w 2113"/>
                  <a:gd name="T15" fmla="*/ 132 h 2113"/>
                  <a:gd name="T16" fmla="*/ 126 w 2113"/>
                  <a:gd name="T17" fmla="*/ 1059 h 2113"/>
                  <a:gd name="T18" fmla="*/ 1059 w 2113"/>
                  <a:gd name="T19" fmla="*/ 1987 h 2113"/>
                  <a:gd name="T20" fmla="*/ 1986 w 2113"/>
                  <a:gd name="T21" fmla="*/ 1059 h 2113"/>
                  <a:gd name="T22" fmla="*/ 1059 w 2113"/>
                  <a:gd name="T23" fmla="*/ 132 h 2113"/>
                  <a:gd name="T24" fmla="*/ 1059 w 2113"/>
                  <a:gd name="T25" fmla="*/ 132 h 2113"/>
                  <a:gd name="T26" fmla="*/ 1059 w 2113"/>
                  <a:gd name="T27" fmla="*/ 132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3" h="2113">
                    <a:moveTo>
                      <a:pt x="1059" y="2112"/>
                    </a:moveTo>
                    <a:lnTo>
                      <a:pt x="1059" y="2112"/>
                    </a:lnTo>
                    <a:cubicBezTo>
                      <a:pt x="476" y="2112"/>
                      <a:pt x="0" y="1642"/>
                      <a:pt x="0" y="1059"/>
                    </a:cubicBezTo>
                    <a:cubicBezTo>
                      <a:pt x="0" y="477"/>
                      <a:pt x="476" y="0"/>
                      <a:pt x="1059" y="0"/>
                    </a:cubicBezTo>
                    <a:cubicBezTo>
                      <a:pt x="1635" y="0"/>
                      <a:pt x="2112" y="477"/>
                      <a:pt x="2112" y="1059"/>
                    </a:cubicBezTo>
                    <a:cubicBezTo>
                      <a:pt x="2112" y="1642"/>
                      <a:pt x="1635" y="2112"/>
                      <a:pt x="1059" y="2112"/>
                    </a:cubicBezTo>
                    <a:close/>
                    <a:moveTo>
                      <a:pt x="1059" y="132"/>
                    </a:moveTo>
                    <a:lnTo>
                      <a:pt x="1059" y="132"/>
                    </a:lnTo>
                    <a:cubicBezTo>
                      <a:pt x="543" y="132"/>
                      <a:pt x="126" y="543"/>
                      <a:pt x="126" y="1059"/>
                    </a:cubicBezTo>
                    <a:cubicBezTo>
                      <a:pt x="126" y="1569"/>
                      <a:pt x="543" y="1987"/>
                      <a:pt x="1059" y="1987"/>
                    </a:cubicBezTo>
                    <a:cubicBezTo>
                      <a:pt x="1569" y="1987"/>
                      <a:pt x="1986" y="1569"/>
                      <a:pt x="1986" y="1059"/>
                    </a:cubicBezTo>
                    <a:cubicBezTo>
                      <a:pt x="1986" y="543"/>
                      <a:pt x="1569" y="132"/>
                      <a:pt x="1059" y="132"/>
                    </a:cubicBezTo>
                    <a:close/>
                    <a:moveTo>
                      <a:pt x="1059" y="132"/>
                    </a:moveTo>
                    <a:lnTo>
                      <a:pt x="1059" y="132"/>
                    </a:lnTo>
                    <a:close/>
                  </a:path>
                </a:pathLst>
              </a:custGeom>
              <a:solidFill>
                <a:schemeClr val="bg1"/>
              </a:solidFill>
              <a:ln>
                <a:noFill/>
              </a:ln>
              <a:effectLst/>
            </p:spPr>
            <p:txBody>
              <a:bodyPr wrap="none" anchor="ctr"/>
              <a:p>
                <a:pPr>
                  <a:lnSpc>
                    <a:spcPts val="1500"/>
                  </a:lnSpc>
                </a:pPr>
                <a:endParaRPr lang="en-US" sz="900" dirty="0">
                  <a:solidFill>
                    <a:schemeClr val="bg1">
                      <a:lumMod val="50000"/>
                    </a:schemeClr>
                  </a:solidFill>
                  <a:cs typeface="+mn-ea"/>
                  <a:sym typeface="+mn-lt"/>
                </a:endParaRPr>
              </a:p>
            </p:txBody>
          </p:sp>
        </p:grpSp>
        <p:grpSp>
          <p:nvGrpSpPr>
            <p:cNvPr id="12" name="Group 14"/>
            <p:cNvGrpSpPr/>
            <p:nvPr/>
          </p:nvGrpSpPr>
          <p:grpSpPr>
            <a:xfrm rot="0">
              <a:off x="9435" y="6848"/>
              <a:ext cx="866" cy="864"/>
              <a:chOff x="14636808" y="5418887"/>
              <a:chExt cx="1050796" cy="1048123"/>
            </a:xfrm>
          </p:grpSpPr>
          <p:sp>
            <p:nvSpPr>
              <p:cNvPr id="13" name="Freeform 12"/>
              <p:cNvSpPr>
                <a:spLocks noChangeArrowheads="1"/>
              </p:cNvSpPr>
              <p:nvPr/>
            </p:nvSpPr>
            <p:spPr bwMode="auto">
              <a:xfrm>
                <a:off x="14636808" y="5418887"/>
                <a:ext cx="1050796" cy="1048123"/>
              </a:xfrm>
              <a:custGeom>
                <a:avLst/>
                <a:gdLst>
                  <a:gd name="T0" fmla="*/ 2351 w 2352"/>
                  <a:gd name="T1" fmla="*/ 1172 h 2345"/>
                  <a:gd name="T2" fmla="*/ 2351 w 2352"/>
                  <a:gd name="T3" fmla="*/ 1172 h 2345"/>
                  <a:gd name="T4" fmla="*/ 1179 w 2352"/>
                  <a:gd name="T5" fmla="*/ 2344 h 2345"/>
                  <a:gd name="T6" fmla="*/ 0 w 2352"/>
                  <a:gd name="T7" fmla="*/ 1172 h 2345"/>
                  <a:gd name="T8" fmla="*/ 1179 w 2352"/>
                  <a:gd name="T9" fmla="*/ 0 h 2345"/>
                  <a:gd name="T10" fmla="*/ 2351 w 2352"/>
                  <a:gd name="T11" fmla="*/ 1172 h 2345"/>
                </a:gdLst>
                <a:ahLst/>
                <a:cxnLst>
                  <a:cxn ang="0">
                    <a:pos x="T0" y="T1"/>
                  </a:cxn>
                  <a:cxn ang="0">
                    <a:pos x="T2" y="T3"/>
                  </a:cxn>
                  <a:cxn ang="0">
                    <a:pos x="T4" y="T5"/>
                  </a:cxn>
                  <a:cxn ang="0">
                    <a:pos x="T6" y="T7"/>
                  </a:cxn>
                  <a:cxn ang="0">
                    <a:pos x="T8" y="T9"/>
                  </a:cxn>
                  <a:cxn ang="0">
                    <a:pos x="T10" y="T11"/>
                  </a:cxn>
                </a:cxnLst>
                <a:rect l="0" t="0" r="r" b="b"/>
                <a:pathLst>
                  <a:path w="2352" h="2345">
                    <a:moveTo>
                      <a:pt x="2351" y="1172"/>
                    </a:moveTo>
                    <a:lnTo>
                      <a:pt x="2351" y="1172"/>
                    </a:lnTo>
                    <a:cubicBezTo>
                      <a:pt x="2351" y="1821"/>
                      <a:pt x="1822" y="2344"/>
                      <a:pt x="1179" y="2344"/>
                    </a:cubicBezTo>
                    <a:cubicBezTo>
                      <a:pt x="530" y="2344"/>
                      <a:pt x="0" y="1821"/>
                      <a:pt x="0" y="1172"/>
                    </a:cubicBezTo>
                    <a:cubicBezTo>
                      <a:pt x="0" y="523"/>
                      <a:pt x="530" y="0"/>
                      <a:pt x="1179" y="0"/>
                    </a:cubicBezTo>
                    <a:cubicBezTo>
                      <a:pt x="1822" y="0"/>
                      <a:pt x="2351" y="523"/>
                      <a:pt x="2351" y="1172"/>
                    </a:cubicBezTo>
                  </a:path>
                </a:pathLst>
              </a:custGeom>
              <a:solidFill>
                <a:srgbClr val="E92B29"/>
              </a:solidFill>
              <a:ln>
                <a:noFill/>
              </a:ln>
              <a:effectLst/>
            </p:spPr>
            <p:txBody>
              <a:bodyPr wrap="none" anchor="ctr"/>
              <a:p>
                <a:pPr>
                  <a:lnSpc>
                    <a:spcPts val="1500"/>
                  </a:lnSpc>
                </a:pPr>
                <a:endParaRPr lang="en-US" sz="900" dirty="0">
                  <a:solidFill>
                    <a:schemeClr val="bg1">
                      <a:lumMod val="50000"/>
                    </a:schemeClr>
                  </a:solidFill>
                  <a:cs typeface="+mn-ea"/>
                  <a:sym typeface="+mn-lt"/>
                </a:endParaRPr>
              </a:p>
            </p:txBody>
          </p:sp>
          <p:sp>
            <p:nvSpPr>
              <p:cNvPr id="14" name="Freeform 13"/>
              <p:cNvSpPr>
                <a:spLocks noChangeArrowheads="1"/>
              </p:cNvSpPr>
              <p:nvPr/>
            </p:nvSpPr>
            <p:spPr bwMode="auto">
              <a:xfrm>
                <a:off x="14690137" y="5470208"/>
                <a:ext cx="944136" cy="943508"/>
              </a:xfrm>
              <a:custGeom>
                <a:avLst/>
                <a:gdLst>
                  <a:gd name="T0" fmla="*/ 1059 w 2113"/>
                  <a:gd name="T1" fmla="*/ 2112 h 2113"/>
                  <a:gd name="T2" fmla="*/ 1059 w 2113"/>
                  <a:gd name="T3" fmla="*/ 2112 h 2113"/>
                  <a:gd name="T4" fmla="*/ 0 w 2113"/>
                  <a:gd name="T5" fmla="*/ 1059 h 2113"/>
                  <a:gd name="T6" fmla="*/ 1059 w 2113"/>
                  <a:gd name="T7" fmla="*/ 0 h 2113"/>
                  <a:gd name="T8" fmla="*/ 2112 w 2113"/>
                  <a:gd name="T9" fmla="*/ 1059 h 2113"/>
                  <a:gd name="T10" fmla="*/ 1059 w 2113"/>
                  <a:gd name="T11" fmla="*/ 2112 h 2113"/>
                  <a:gd name="T12" fmla="*/ 1059 w 2113"/>
                  <a:gd name="T13" fmla="*/ 132 h 2113"/>
                  <a:gd name="T14" fmla="*/ 1059 w 2113"/>
                  <a:gd name="T15" fmla="*/ 132 h 2113"/>
                  <a:gd name="T16" fmla="*/ 126 w 2113"/>
                  <a:gd name="T17" fmla="*/ 1059 h 2113"/>
                  <a:gd name="T18" fmla="*/ 1059 w 2113"/>
                  <a:gd name="T19" fmla="*/ 1987 h 2113"/>
                  <a:gd name="T20" fmla="*/ 1986 w 2113"/>
                  <a:gd name="T21" fmla="*/ 1059 h 2113"/>
                  <a:gd name="T22" fmla="*/ 1059 w 2113"/>
                  <a:gd name="T23" fmla="*/ 132 h 2113"/>
                  <a:gd name="T24" fmla="*/ 1059 w 2113"/>
                  <a:gd name="T25" fmla="*/ 132 h 2113"/>
                  <a:gd name="T26" fmla="*/ 1059 w 2113"/>
                  <a:gd name="T27" fmla="*/ 132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3" h="2113">
                    <a:moveTo>
                      <a:pt x="1059" y="2112"/>
                    </a:moveTo>
                    <a:lnTo>
                      <a:pt x="1059" y="2112"/>
                    </a:lnTo>
                    <a:cubicBezTo>
                      <a:pt x="476" y="2112"/>
                      <a:pt x="0" y="1642"/>
                      <a:pt x="0" y="1059"/>
                    </a:cubicBezTo>
                    <a:cubicBezTo>
                      <a:pt x="0" y="477"/>
                      <a:pt x="476" y="0"/>
                      <a:pt x="1059" y="0"/>
                    </a:cubicBezTo>
                    <a:cubicBezTo>
                      <a:pt x="1635" y="0"/>
                      <a:pt x="2112" y="477"/>
                      <a:pt x="2112" y="1059"/>
                    </a:cubicBezTo>
                    <a:cubicBezTo>
                      <a:pt x="2112" y="1642"/>
                      <a:pt x="1635" y="2112"/>
                      <a:pt x="1059" y="2112"/>
                    </a:cubicBezTo>
                    <a:close/>
                    <a:moveTo>
                      <a:pt x="1059" y="132"/>
                    </a:moveTo>
                    <a:lnTo>
                      <a:pt x="1059" y="132"/>
                    </a:lnTo>
                    <a:cubicBezTo>
                      <a:pt x="543" y="132"/>
                      <a:pt x="126" y="543"/>
                      <a:pt x="126" y="1059"/>
                    </a:cubicBezTo>
                    <a:cubicBezTo>
                      <a:pt x="126" y="1569"/>
                      <a:pt x="543" y="1987"/>
                      <a:pt x="1059" y="1987"/>
                    </a:cubicBezTo>
                    <a:cubicBezTo>
                      <a:pt x="1569" y="1987"/>
                      <a:pt x="1986" y="1569"/>
                      <a:pt x="1986" y="1059"/>
                    </a:cubicBezTo>
                    <a:cubicBezTo>
                      <a:pt x="1986" y="543"/>
                      <a:pt x="1569" y="132"/>
                      <a:pt x="1059" y="132"/>
                    </a:cubicBezTo>
                    <a:close/>
                    <a:moveTo>
                      <a:pt x="1059" y="132"/>
                    </a:moveTo>
                    <a:lnTo>
                      <a:pt x="1059" y="132"/>
                    </a:lnTo>
                    <a:close/>
                  </a:path>
                </a:pathLst>
              </a:custGeom>
              <a:solidFill>
                <a:schemeClr val="bg1"/>
              </a:solidFill>
              <a:ln>
                <a:noFill/>
              </a:ln>
              <a:effectLst/>
            </p:spPr>
            <p:txBody>
              <a:bodyPr wrap="none" anchor="ctr"/>
              <a:p>
                <a:pPr>
                  <a:lnSpc>
                    <a:spcPts val="1500"/>
                  </a:lnSpc>
                </a:pPr>
                <a:endParaRPr lang="en-US" sz="900" dirty="0">
                  <a:solidFill>
                    <a:schemeClr val="bg1">
                      <a:lumMod val="50000"/>
                    </a:schemeClr>
                  </a:solidFill>
                  <a:cs typeface="+mn-ea"/>
                  <a:sym typeface="+mn-lt"/>
                </a:endParaRPr>
              </a:p>
            </p:txBody>
          </p:sp>
        </p:grpSp>
        <p:sp>
          <p:nvSpPr>
            <p:cNvPr id="31" name="文本框 30"/>
            <p:cNvSpPr txBox="1"/>
            <p:nvPr/>
          </p:nvSpPr>
          <p:spPr>
            <a:xfrm>
              <a:off x="9622" y="5664"/>
              <a:ext cx="784" cy="531"/>
            </a:xfrm>
            <a:prstGeom prst="rect">
              <a:avLst/>
            </a:prstGeom>
            <a:noFill/>
          </p:spPr>
          <p:txBody>
            <a:bodyPr wrap="square" rtlCol="0">
              <a:spAutoFit/>
            </a:bodyPr>
            <a:p>
              <a:r>
                <a:rPr lang="en-US" altLang="zh-CN" sz="1600">
                  <a:solidFill>
                    <a:schemeClr val="bg1"/>
                  </a:solidFill>
                  <a:latin typeface="微软雅黑" panose="020B0503020204020204" charset="-122"/>
                  <a:ea typeface="微软雅黑" panose="020B0503020204020204" charset="-122"/>
                </a:rPr>
                <a:t>2</a:t>
              </a:r>
              <a:endParaRPr lang="en-US" altLang="zh-CN" sz="1600">
                <a:solidFill>
                  <a:schemeClr val="bg1"/>
                </a:solidFill>
                <a:latin typeface="微软雅黑" panose="020B0503020204020204" charset="-122"/>
                <a:ea typeface="微软雅黑" panose="020B0503020204020204" charset="-122"/>
              </a:endParaRPr>
            </a:p>
          </p:txBody>
        </p:sp>
        <p:sp>
          <p:nvSpPr>
            <p:cNvPr id="32" name="文本框 31"/>
            <p:cNvSpPr txBox="1"/>
            <p:nvPr/>
          </p:nvSpPr>
          <p:spPr>
            <a:xfrm>
              <a:off x="9637" y="7013"/>
              <a:ext cx="784" cy="531"/>
            </a:xfrm>
            <a:prstGeom prst="rect">
              <a:avLst/>
            </a:prstGeom>
            <a:noFill/>
          </p:spPr>
          <p:txBody>
            <a:bodyPr wrap="square" rtlCol="0">
              <a:spAutoFit/>
            </a:bodyPr>
            <a:p>
              <a:r>
                <a:rPr lang="en-US" altLang="zh-CN" sz="1600">
                  <a:solidFill>
                    <a:schemeClr val="bg1"/>
                  </a:solidFill>
                  <a:latin typeface="微软雅黑" panose="020B0503020204020204" charset="-122"/>
                  <a:ea typeface="微软雅黑" panose="020B0503020204020204" charset="-122"/>
                </a:rPr>
                <a:t>3</a:t>
              </a:r>
              <a:endParaRPr lang="en-US" altLang="zh-CN" sz="1600">
                <a:solidFill>
                  <a:schemeClr val="bg1"/>
                </a:solidFill>
                <a:latin typeface="微软雅黑" panose="020B0503020204020204" charset="-122"/>
                <a:ea typeface="微软雅黑" panose="020B0503020204020204" charset="-122"/>
              </a:endParaRPr>
            </a:p>
          </p:txBody>
        </p:sp>
        <p:sp>
          <p:nvSpPr>
            <p:cNvPr id="33" name="TextBox 13"/>
            <p:cNvSpPr txBox="1"/>
            <p:nvPr/>
          </p:nvSpPr>
          <p:spPr>
            <a:xfrm>
              <a:off x="10512" y="5559"/>
              <a:ext cx="4583" cy="697"/>
            </a:xfrm>
            <a:prstGeom prst="rect">
              <a:avLst/>
            </a:prstGeom>
            <a:noFill/>
          </p:spPr>
          <p:txBody>
            <a:bodyPr wrap="square" lIns="0" tIns="0" rIns="0" bIns="0" rtlCol="0" anchor="t" anchorCtr="0">
              <a:spAutoFit/>
            </a:bodyPr>
            <a:p>
              <a:pPr algn="l" defTabSz="1216660">
                <a:lnSpc>
                  <a:spcPct val="120000"/>
                </a:lnSpc>
                <a:spcBef>
                  <a:spcPct val="20000"/>
                </a:spcBef>
                <a:defRPr/>
              </a:pPr>
              <a:r>
                <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工业经济提质增效</a:t>
              </a:r>
              <a:endPar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5" name="TextBox 13"/>
            <p:cNvSpPr txBox="1"/>
            <p:nvPr/>
          </p:nvSpPr>
          <p:spPr>
            <a:xfrm>
              <a:off x="10512" y="6982"/>
              <a:ext cx="4583" cy="697"/>
            </a:xfrm>
            <a:prstGeom prst="rect">
              <a:avLst/>
            </a:prstGeom>
            <a:noFill/>
          </p:spPr>
          <p:txBody>
            <a:bodyPr wrap="square" lIns="0" tIns="0" rIns="0" bIns="0" rtlCol="0" anchor="t" anchorCtr="0">
              <a:spAutoFit/>
            </a:bodyPr>
            <a:p>
              <a:pPr algn="l" defTabSz="1216660">
                <a:lnSpc>
                  <a:spcPct val="120000"/>
                </a:lnSpc>
                <a:spcBef>
                  <a:spcPct val="20000"/>
                </a:spcBef>
                <a:defRPr/>
              </a:pPr>
              <a:r>
                <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农业发展态势良好</a:t>
              </a:r>
              <a:endParaRPr lang="zh-CN" altLang="en-US" sz="2400" b="1"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5" name="Freeform 133"/>
            <p:cNvSpPr>
              <a:spLocks noEditPoints="1"/>
            </p:cNvSpPr>
            <p:nvPr/>
          </p:nvSpPr>
          <p:spPr bwMode="auto">
            <a:xfrm>
              <a:off x="5143" y="4866"/>
              <a:ext cx="537" cy="539"/>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solidFill>
              <a:srgbClr val="E92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16" name="Freeform 133"/>
            <p:cNvSpPr>
              <a:spLocks noEditPoints="1"/>
            </p:cNvSpPr>
            <p:nvPr/>
          </p:nvSpPr>
          <p:spPr bwMode="auto">
            <a:xfrm>
              <a:off x="6460" y="6312"/>
              <a:ext cx="688" cy="69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solidFill>
              <a:srgbClr val="E92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sp>
          <p:nvSpPr>
            <p:cNvPr id="17" name="Freeform 133"/>
            <p:cNvSpPr>
              <a:spLocks noEditPoints="1"/>
            </p:cNvSpPr>
            <p:nvPr/>
          </p:nvSpPr>
          <p:spPr bwMode="auto">
            <a:xfrm>
              <a:off x="4552" y="6402"/>
              <a:ext cx="493" cy="494"/>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solidFill>
              <a:srgbClr val="E92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latin typeface="思源黑体 CN Regular" panose="020B0500000000000000" charset="-122"/>
                <a:ea typeface="思源黑体 CN Regular" panose="020B0500000000000000" charset="-122"/>
                <a:sym typeface="思源黑体 CN Regular"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2110,&quot;width&quot;:3297}"/>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PA" val="v5.2.5"/>
</p:tagLst>
</file>

<file path=ppt/tags/tag108.xml><?xml version="1.0" encoding="utf-8"?>
<p:tagLst xmlns:p="http://schemas.openxmlformats.org/presentationml/2006/main">
  <p:tag name="PA" val="v5.2.5"/>
</p:tagLst>
</file>

<file path=ppt/tags/tag109.xml><?xml version="1.0" encoding="utf-8"?>
<p:tagLst xmlns:p="http://schemas.openxmlformats.org/presentationml/2006/main">
  <p:tag name="PA" val="v5.2.5"/>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PA" val="v5.2.5"/>
</p:tagLst>
</file>

<file path=ppt/tags/tag111.xml><?xml version="1.0" encoding="utf-8"?>
<p:tagLst xmlns:p="http://schemas.openxmlformats.org/presentationml/2006/main">
  <p:tag name="PA" val="v5.2.5"/>
</p:tagLst>
</file>

<file path=ppt/tags/tag112.xml><?xml version="1.0" encoding="utf-8"?>
<p:tagLst xmlns:p="http://schemas.openxmlformats.org/presentationml/2006/main">
  <p:tag name="PA" val="v5.2.5"/>
</p:tagLst>
</file>

<file path=ppt/tags/tag113.xml><?xml version="1.0" encoding="utf-8"?>
<p:tagLst xmlns:p="http://schemas.openxmlformats.org/presentationml/2006/main">
  <p:tag name="PA" val="v5.2.5"/>
</p:tagLst>
</file>

<file path=ppt/tags/tag114.xml><?xml version="1.0" encoding="utf-8"?>
<p:tagLst xmlns:p="http://schemas.openxmlformats.org/presentationml/2006/main">
  <p:tag name="PA" val="v5.2.5"/>
</p:tagLst>
</file>

<file path=ppt/tags/tag115.xml><?xml version="1.0" encoding="utf-8"?>
<p:tagLst xmlns:p="http://schemas.openxmlformats.org/presentationml/2006/main">
  <p:tag name="PA" val="v5.2.5"/>
</p:tagLst>
</file>

<file path=ppt/tags/tag116.xml><?xml version="1.0" encoding="utf-8"?>
<p:tagLst xmlns:p="http://schemas.openxmlformats.org/presentationml/2006/main">
  <p:tag name="PA" val="v5.2.5"/>
</p:tagLst>
</file>

<file path=ppt/tags/tag117.xml><?xml version="1.0" encoding="utf-8"?>
<p:tagLst xmlns:p="http://schemas.openxmlformats.org/presentationml/2006/main">
  <p:tag name="PA" val="v5.2.5"/>
</p:tagLst>
</file>

<file path=ppt/tags/tag118.xml><?xml version="1.0" encoding="utf-8"?>
<p:tagLst xmlns:p="http://schemas.openxmlformats.org/presentationml/2006/main">
  <p:tag name="PA" val="v4.0.0"/>
</p:tagLst>
</file>

<file path=ppt/tags/tag119.xml><?xml version="1.0" encoding="utf-8"?>
<p:tagLst xmlns:p="http://schemas.openxmlformats.org/presentationml/2006/main">
  <p:tag name="PA" val="v4.0.0"/>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PA" val="v4.0.0"/>
</p:tagLst>
</file>

<file path=ppt/tags/tag134.xml><?xml version="1.0" encoding="utf-8"?>
<p:tagLst xmlns:p="http://schemas.openxmlformats.org/presentationml/2006/main">
  <p:tag name="PA" val="v4.0.0"/>
</p:tagLst>
</file>

<file path=ppt/tags/tag135.xml><?xml version="1.0" encoding="utf-8"?>
<p:tagLst xmlns:p="http://schemas.openxmlformats.org/presentationml/2006/main">
  <p:tag name="PA" val="v4.0.0"/>
</p:tagLst>
</file>

<file path=ppt/tags/tag136.xml><?xml version="1.0" encoding="utf-8"?>
<p:tagLst xmlns:p="http://schemas.openxmlformats.org/presentationml/2006/main">
  <p:tag name="PA" val="v4.0.0"/>
</p:tagLst>
</file>

<file path=ppt/tags/tag137.xml><?xml version="1.0" encoding="utf-8"?>
<p:tagLst xmlns:p="http://schemas.openxmlformats.org/presentationml/2006/main">
  <p:tag name="PA" val="v4.0.0"/>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commondata" val="eyJjb3VudCI6NiwiaGRpZCI6ImIzYzdmNGQyZDFlZjdiMjJjYTYzZTUxOTI3NDE2OGI0IiwidXNlckNvdW50Ijo1fQ=="/>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5.2.1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PA" val="v4.0.0"/>
</p:tagLst>
</file>

<file path=ppt/tags/tag24.xml><?xml version="1.0" encoding="utf-8"?>
<p:tagLst xmlns:p="http://schemas.openxmlformats.org/presentationml/2006/main">
  <p:tag name="PA" val="v4.0.0"/>
</p:tagLst>
</file>

<file path=ppt/tags/tag25.xml><?xml version="1.0" encoding="utf-8"?>
<p:tagLst xmlns:p="http://schemas.openxmlformats.org/presentationml/2006/main">
  <p:tag name="PA" val="v4.0.0"/>
</p:tagLst>
</file>

<file path=ppt/tags/tag26.xml><?xml version="1.0" encoding="utf-8"?>
<p:tagLst xmlns:p="http://schemas.openxmlformats.org/presentationml/2006/main">
  <p:tag name="PA" val="v4.0.0"/>
</p:tagLst>
</file>

<file path=ppt/tags/tag27.xml><?xml version="1.0" encoding="utf-8"?>
<p:tagLst xmlns:p="http://schemas.openxmlformats.org/presentationml/2006/main">
  <p:tag name="PA" val="v4.0.0"/>
</p:tagLst>
</file>

<file path=ppt/tags/tag28.xml><?xml version="1.0" encoding="utf-8"?>
<p:tagLst xmlns:p="http://schemas.openxmlformats.org/presentationml/2006/main">
  <p:tag name="PA" val="v4.0.0"/>
</p:tagLst>
</file>

<file path=ppt/tags/tag29.xml><?xml version="1.0" encoding="utf-8"?>
<p:tagLst xmlns:p="http://schemas.openxmlformats.org/presentationml/2006/main">
  <p:tag name="PA" val="v4.0.0"/>
</p:tagLst>
</file>

<file path=ppt/tags/tag3.xml><?xml version="1.0" encoding="utf-8"?>
<p:tagLst xmlns:p="http://schemas.openxmlformats.org/presentationml/2006/main">
  <p:tag name="PA" val="v5.2.11"/>
</p:tagLst>
</file>

<file path=ppt/tags/tag30.xml><?xml version="1.0" encoding="utf-8"?>
<p:tagLst xmlns:p="http://schemas.openxmlformats.org/presentationml/2006/main">
  <p:tag name="PA" val="v4.0.0"/>
</p:tagLst>
</file>

<file path=ppt/tags/tag31.xml><?xml version="1.0" encoding="utf-8"?>
<p:tagLst xmlns:p="http://schemas.openxmlformats.org/presentationml/2006/main">
  <p:tag name="PA" val="v4.0.0"/>
</p:tagLst>
</file>

<file path=ppt/tags/tag32.xml><?xml version="1.0" encoding="utf-8"?>
<p:tagLst xmlns:p="http://schemas.openxmlformats.org/presentationml/2006/main">
  <p:tag name="PA" val="v4.0.0"/>
</p:tagLst>
</file>

<file path=ppt/tags/tag33.xml><?xml version="1.0" encoding="utf-8"?>
<p:tagLst xmlns:p="http://schemas.openxmlformats.org/presentationml/2006/main">
  <p:tag name="PA" val="v4.0.0"/>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28_2*l_h_i*1_1_1"/>
  <p:tag name="KSO_WM_TEMPLATE_CATEGORY" val="diagram"/>
  <p:tag name="KSO_WM_TEMPLATE_INDEX" val="20227928"/>
  <p:tag name="KSO_WM_UNIT_LAYERLEVEL" val="1_1_1"/>
  <p:tag name="KSO_WM_TAG_VERSION" val="1.0"/>
  <p:tag name="KSO_WM_BEAUTIFY_FLAG" val=""/>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928_2*l_h_i*1_1_2"/>
  <p:tag name="KSO_WM_TEMPLATE_CATEGORY" val="diagram"/>
  <p:tag name="KSO_WM_TEMPLATE_INDEX" val="20227928"/>
  <p:tag name="KSO_WM_UNIT_LAYERLEVEL" val="1_1_1"/>
  <p:tag name="KSO_WM_TAG_VERSION" val="1.0"/>
  <p:tag name="KSO_WM_BEAUTIFY_FLAG" val=""/>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928_2*l_h_i*1_1_3"/>
  <p:tag name="KSO_WM_TEMPLATE_CATEGORY" val="diagram"/>
  <p:tag name="KSO_WM_TEMPLATE_INDEX" val="20227928"/>
  <p:tag name="KSO_WM_UNIT_LAYERLEVEL" val="1_1_1"/>
  <p:tag name="KSO_WM_TAG_VERSION" val="1.0"/>
  <p:tag name="KSO_WM_BEAUTIFY_FLAG" val=""/>
  <p:tag name="KSO_WM_UNIT_USESOURCEFORMAT_APPLY" val="1"/>
</p:tagLst>
</file>

<file path=ppt/tags/tag38.xml><?xml version="1.0" encoding="utf-8"?>
<p:tagLst xmlns:p="http://schemas.openxmlformats.org/presentationml/2006/main">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928_2*l_h_i*1_1_4"/>
  <p:tag name="KSO_WM_TEMPLATE_CATEGORY" val="diagram"/>
  <p:tag name="KSO_WM_TEMPLATE_INDEX" val="20227928"/>
  <p:tag name="KSO_WM_UNIT_LAYERLEVEL" val="1_1_1"/>
  <p:tag name="KSO_WM_TAG_VERSION" val="1.0"/>
  <p:tag name="KSO_WM_BEAUTIFY_FLAG" val=""/>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27928_2*l_h_i*1_1_5"/>
  <p:tag name="KSO_WM_TEMPLATE_CATEGORY" val="diagram"/>
  <p:tag name="KSO_WM_TEMPLATE_INDEX" val="20227928"/>
  <p:tag name="KSO_WM_UNIT_LAYERLEVEL" val="1_1_1"/>
  <p:tag name="KSO_WM_TAG_VERSION" val="1.0"/>
  <p:tag name="KSO_WM_BEAUTIFY_FLAG" val=""/>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227928_2*l_h_i*1_1_6"/>
  <p:tag name="KSO_WM_TEMPLATE_CATEGORY" val="diagram"/>
  <p:tag name="KSO_WM_TEMPLATE_INDEX" val="20227928"/>
  <p:tag name="KSO_WM_UNIT_LAYERLEVEL" val="1_1_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0227928_2*l_h_i*1_1_7"/>
  <p:tag name="KSO_WM_TEMPLATE_CATEGORY" val="diagram"/>
  <p:tag name="KSO_WM_TEMPLATE_INDEX" val="20227928"/>
  <p:tag name="KSO_WM_UNIT_LAYERLEVEL" val="1_1_1"/>
  <p:tag name="KSO_WM_TAG_VERSION" val="1.0"/>
  <p:tag name="KSO_WM_BEAUTIFY_FLAG" val=""/>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2.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28_2*l_h_a*1_1_1"/>
  <p:tag name="KSO_WM_TEMPLATE_CATEGORY" val="diagram"/>
  <p:tag name="KSO_WM_TEMPLATE_INDEX" val="20227928"/>
  <p:tag name="KSO_WM_UNIT_LAYERLEVEL" val="1_1_1"/>
  <p:tag name="KSO_WM_TAG_VERSION" val="1.0"/>
  <p:tag name="KSO_WM_BEAUTIFY_FLAG" val=""/>
  <p:tag name="KSO_WM_UNIT_USESOURCEFORMAT_APPLY" val="1"/>
</p:tagLst>
</file>

<file path=ppt/tags/tag43.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28_2*l_h_a*1_2_1"/>
  <p:tag name="KSO_WM_TEMPLATE_CATEGORY" val="diagram"/>
  <p:tag name="KSO_WM_TEMPLATE_INDEX" val="20227928"/>
  <p:tag name="KSO_WM_UNIT_LAYERLEVEL" val="1_1_1"/>
  <p:tag name="KSO_WM_TAG_VERSION" val="1.0"/>
  <p:tag name="KSO_WM_BEAUTIFY_FLAG" val=""/>
  <p:tag name="KSO_WM_UNIT_USESOURCEFORMAT_APPLY" val="1"/>
</p:tagLst>
</file>

<file path=ppt/tags/tag4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28_2*l_h_i*1_1_1"/>
  <p:tag name="KSO_WM_TEMPLATE_CATEGORY" val="diagram"/>
  <p:tag name="KSO_WM_TEMPLATE_INDEX" val="20227928"/>
  <p:tag name="KSO_WM_UNIT_LAYERLEVEL" val="1_1_1"/>
  <p:tag name="KSO_WM_TAG_VERSION" val="1.0"/>
  <p:tag name="KSO_WM_BEAUTIFY_FLAG" val=""/>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928_2*l_h_i*1_1_2"/>
  <p:tag name="KSO_WM_TEMPLATE_CATEGORY" val="diagram"/>
  <p:tag name="KSO_WM_TEMPLATE_INDEX" val="20227928"/>
  <p:tag name="KSO_WM_UNIT_LAYERLEVEL" val="1_1_1"/>
  <p:tag name="KSO_WM_TAG_VERSION" val="1.0"/>
  <p:tag name="KSO_WM_BEAUTIFY_FLAG" val=""/>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6.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928_2*l_h_i*1_1_3"/>
  <p:tag name="KSO_WM_TEMPLATE_CATEGORY" val="diagram"/>
  <p:tag name="KSO_WM_TEMPLATE_INDEX" val="20227928"/>
  <p:tag name="KSO_WM_UNIT_LAYERLEVEL" val="1_1_1"/>
  <p:tag name="KSO_WM_TAG_VERSION" val="1.0"/>
  <p:tag name="KSO_WM_BEAUTIFY_FLAG" val=""/>
  <p:tag name="KSO_WM_UNIT_USESOURCEFORMAT_APPLY" val="1"/>
</p:tagLst>
</file>

<file path=ppt/tags/tag47.xml><?xml version="1.0" encoding="utf-8"?>
<p:tagLst xmlns:p="http://schemas.openxmlformats.org/presentationml/2006/main">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928_2*l_h_i*1_1_4"/>
  <p:tag name="KSO_WM_TEMPLATE_CATEGORY" val="diagram"/>
  <p:tag name="KSO_WM_TEMPLATE_INDEX" val="20227928"/>
  <p:tag name="KSO_WM_UNIT_LAYERLEVEL" val="1_1_1"/>
  <p:tag name="KSO_WM_TAG_VERSION" val="1.0"/>
  <p:tag name="KSO_WM_BEAUTIFY_FLAG" val=""/>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27928_2*l_h_i*1_1_5"/>
  <p:tag name="KSO_WM_TEMPLATE_CATEGORY" val="diagram"/>
  <p:tag name="KSO_WM_TEMPLATE_INDEX" val="20227928"/>
  <p:tag name="KSO_WM_UNIT_LAYERLEVEL" val="1_1_1"/>
  <p:tag name="KSO_WM_TAG_VERSION" val="1.0"/>
  <p:tag name="KSO_WM_BEAUTIFY_FLAG" val=""/>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227928_2*l_h_i*1_1_6"/>
  <p:tag name="KSO_WM_TEMPLATE_CATEGORY" val="diagram"/>
  <p:tag name="KSO_WM_TEMPLATE_INDEX" val="20227928"/>
  <p:tag name="KSO_WM_UNIT_LAYERLEVEL" val="1_1_1"/>
  <p:tag name="KSO_WM_TAG_VERSION" val="1.0"/>
  <p:tag name="KSO_WM_BEAUTIFY_FLAG" val=""/>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0227928_2*l_h_i*1_1_7"/>
  <p:tag name="KSO_WM_TEMPLATE_CATEGORY" val="diagram"/>
  <p:tag name="KSO_WM_TEMPLATE_INDEX" val="20227928"/>
  <p:tag name="KSO_WM_UNIT_LAYERLEVEL" val="1_1_1"/>
  <p:tag name="KSO_WM_TAG_VERSION" val="1.0"/>
  <p:tag name="KSO_WM_BEAUTIFY_FLAG" val=""/>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BB0C1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游ゴシック"/>
        <a:font script="Hang" typeface="맑은 고딕"/>
        <a:font script="Hans" typeface="思源黑体 CN Regular"/>
        <a:font script="Hant" typeface="新細明體"/>
        <a:font script="Arab" typeface="思源黑体 CN Regular"/>
        <a:font script="Hebr" typeface="思源黑体 CN Regular"/>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Regular"/>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ＭＳ Ｐゴシック"/>
        <a:font script="Hang" typeface="맑은 고딕"/>
        <a:font script="Hans" typeface="思源黑体 CN Regular"/>
        <a:font script="Hant" typeface="新細明體"/>
        <a:font script="Arab" typeface="思源黑体 CN Regular"/>
        <a:font script="Hebr" typeface="思源黑体 CN Regular"/>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Regular"/>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2396</Words>
  <Application>WPS 演示</Application>
  <PresentationFormat>宽屏</PresentationFormat>
  <Paragraphs>339</Paragraphs>
  <Slides>30</Slides>
  <Notes>17</Notes>
  <HiddenSlides>1</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30</vt:i4>
      </vt:variant>
    </vt:vector>
  </HeadingPairs>
  <TitlesOfParts>
    <vt:vector size="54" baseType="lpstr">
      <vt:lpstr>Arial</vt:lpstr>
      <vt:lpstr>宋体</vt:lpstr>
      <vt:lpstr>Wingdings</vt:lpstr>
      <vt:lpstr>思源黑体 CN Regular</vt:lpstr>
      <vt:lpstr>微软雅黑</vt:lpstr>
      <vt:lpstr>思源宋体 CN Heavy</vt:lpstr>
      <vt:lpstr>思源黑体 CN Medium</vt:lpstr>
      <vt:lpstr>Gisha</vt:lpstr>
      <vt:lpstr>思源黑体 CN Bold</vt:lpstr>
      <vt:lpstr>Lato Light</vt:lpstr>
      <vt:lpstr>思源黑体</vt:lpstr>
      <vt:lpstr>Tamil Sangam MN</vt:lpstr>
      <vt:lpstr>Lato</vt:lpstr>
      <vt:lpstr>阿里巴巴普惠体</vt:lpstr>
      <vt:lpstr>思源宋体 CN</vt:lpstr>
      <vt:lpstr>Arial Unicode MS</vt:lpstr>
      <vt:lpstr>仿宋_GB2312</vt:lpstr>
      <vt:lpstr>楷体_GB2312</vt:lpstr>
      <vt:lpstr>思源宋体 CN SemiBold</vt:lpstr>
      <vt:lpstr>Calibri</vt:lpstr>
      <vt:lpstr>Century Gothic</vt:lpstr>
      <vt:lpstr>Roboto</vt:lpstr>
      <vt:lpstr>Stencil Army WW 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Richard Wilson</dc:creator>
  <cp:lastModifiedBy>熊庆 同學</cp:lastModifiedBy>
  <cp:revision>122</cp:revision>
  <dcterms:created xsi:type="dcterms:W3CDTF">2022-02-21T14:26:00Z</dcterms:created>
  <dcterms:modified xsi:type="dcterms:W3CDTF">2024-01-21T08:32:41Z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C275851ED8084F009F57EC4C69BF568C</vt:lpwstr>
  </property>
  <property fmtid="{D5CDD505-2E9C-101B-9397-08002B2CF9AE}" pid="3" name="KSOProductBuildVer">
    <vt:lpwstr>2052-11.8.2.12085</vt:lpwstr>
  </property>
  <property fmtid="{D5CDD505-2E9C-101B-9397-08002B2CF9AE}" pid="4" name="KSOTemplateUUID">
    <vt:lpwstr>v1.0_mb_FVeuXFEz2eyHaW6T5/8cfA==</vt:lpwstr>
  </property>
</Properties>
</file>